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notesMasterIdLst>
    <p:notesMasterId r:id="rId63"/>
  </p:notesMasterIdLst>
  <p:handoutMasterIdLst>
    <p:handoutMasterId r:id="rId64"/>
  </p:handoutMasterIdLst>
  <p:sldIdLst>
    <p:sldId id="256" r:id="rId2"/>
    <p:sldId id="300" r:id="rId3"/>
    <p:sldId id="280" r:id="rId4"/>
    <p:sldId id="332" r:id="rId5"/>
    <p:sldId id="301" r:id="rId6"/>
    <p:sldId id="302" r:id="rId7"/>
    <p:sldId id="336" r:id="rId8"/>
    <p:sldId id="303" r:id="rId9"/>
    <p:sldId id="304" r:id="rId10"/>
    <p:sldId id="298" r:id="rId11"/>
    <p:sldId id="333" r:id="rId12"/>
    <p:sldId id="305" r:id="rId13"/>
    <p:sldId id="306" r:id="rId14"/>
    <p:sldId id="307" r:id="rId15"/>
    <p:sldId id="341" r:id="rId16"/>
    <p:sldId id="308" r:id="rId17"/>
    <p:sldId id="290" r:id="rId18"/>
    <p:sldId id="309" r:id="rId19"/>
    <p:sldId id="310" r:id="rId20"/>
    <p:sldId id="311" r:id="rId21"/>
    <p:sldId id="312" r:id="rId22"/>
    <p:sldId id="313" r:id="rId23"/>
    <p:sldId id="314" r:id="rId24"/>
    <p:sldId id="315" r:id="rId25"/>
    <p:sldId id="316" r:id="rId26"/>
    <p:sldId id="317" r:id="rId27"/>
    <p:sldId id="318" r:id="rId28"/>
    <p:sldId id="319" r:id="rId29"/>
    <p:sldId id="342" r:id="rId30"/>
    <p:sldId id="320" r:id="rId31"/>
    <p:sldId id="334" r:id="rId32"/>
    <p:sldId id="321" r:id="rId33"/>
    <p:sldId id="322" r:id="rId34"/>
    <p:sldId id="323" r:id="rId35"/>
    <p:sldId id="325" r:id="rId36"/>
    <p:sldId id="347" r:id="rId37"/>
    <p:sldId id="349" r:id="rId38"/>
    <p:sldId id="348" r:id="rId39"/>
    <p:sldId id="327" r:id="rId40"/>
    <p:sldId id="335" r:id="rId41"/>
    <p:sldId id="329" r:id="rId42"/>
    <p:sldId id="343" r:id="rId43"/>
    <p:sldId id="344" r:id="rId44"/>
    <p:sldId id="282" r:id="rId45"/>
    <p:sldId id="291" r:id="rId46"/>
    <p:sldId id="292" r:id="rId47"/>
    <p:sldId id="346" r:id="rId48"/>
    <p:sldId id="345" r:id="rId49"/>
    <p:sldId id="350" r:id="rId50"/>
    <p:sldId id="297" r:id="rId51"/>
    <p:sldId id="351" r:id="rId52"/>
    <p:sldId id="352" r:id="rId53"/>
    <p:sldId id="353" r:id="rId54"/>
    <p:sldId id="354" r:id="rId55"/>
    <p:sldId id="288" r:id="rId56"/>
    <p:sldId id="356" r:id="rId57"/>
    <p:sldId id="357" r:id="rId58"/>
    <p:sldId id="358" r:id="rId59"/>
    <p:sldId id="293" r:id="rId60"/>
    <p:sldId id="359" r:id="rId61"/>
    <p:sldId id="360"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Evans" initials="SE"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B255"/>
    <a:srgbClr val="000000"/>
    <a:srgbClr val="E5D419"/>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4" autoAdjust="0"/>
    <p:restoredTop sz="94712" autoAdjust="0"/>
  </p:normalViewPr>
  <p:slideViewPr>
    <p:cSldViewPr snapToGrid="0" snapToObjects="1">
      <p:cViewPr varScale="1">
        <p:scale>
          <a:sx n="53" d="100"/>
          <a:sy n="53" d="100"/>
        </p:scale>
        <p:origin x="1332" y="30"/>
      </p:cViewPr>
      <p:guideLst>
        <p:guide orient="horz" pos="2160"/>
        <p:guide pos="2880"/>
      </p:guideLst>
    </p:cSldViewPr>
  </p:slideViewPr>
  <p:outlineViewPr>
    <p:cViewPr>
      <p:scale>
        <a:sx n="33" d="100"/>
        <a:sy n="33" d="100"/>
      </p:scale>
      <p:origin x="0" y="-1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cohen" userId="958110ed20706205" providerId="LiveId" clId="{3F96FDD8-A6CC-47D9-9953-67F1CB9244EB}"/>
    <pc:docChg chg="modSld">
      <pc:chgData name="paul cohen" userId="958110ed20706205" providerId="LiveId" clId="{3F96FDD8-A6CC-47D9-9953-67F1CB9244EB}" dt="2022-02-15T21:14:34.843" v="0" actId="20577"/>
      <pc:docMkLst>
        <pc:docMk/>
      </pc:docMkLst>
      <pc:sldChg chg="modSp mod">
        <pc:chgData name="paul cohen" userId="958110ed20706205" providerId="LiveId" clId="{3F96FDD8-A6CC-47D9-9953-67F1CB9244EB}" dt="2022-02-15T21:14:34.843" v="0" actId="20577"/>
        <pc:sldMkLst>
          <pc:docMk/>
          <pc:sldMk cId="0" sldId="358"/>
        </pc:sldMkLst>
        <pc:graphicFrameChg chg="modGraphic">
          <ac:chgData name="paul cohen" userId="958110ed20706205" providerId="LiveId" clId="{3F96FDD8-A6CC-47D9-9953-67F1CB9244EB}" dt="2022-02-15T21:14:34.843" v="0" actId="20577"/>
          <ac:graphicFrameMkLst>
            <pc:docMk/>
            <pc:sldMk cId="0" sldId="358"/>
            <ac:graphicFrameMk id="121886" creationId="{F066F7E5-340C-4E07-A3B3-4BE07E9ECB9C}"/>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2/15/2022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dirty="0"/>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2-14T18:12:57.734"/>
    </inkml:context>
    <inkml:brush xml:id="br0">
      <inkml:brushProperty name="width" value="0.05" units="cm"/>
      <inkml:brushProperty name="height" value="0.05" units="cm"/>
    </inkml:brush>
  </inkml:definitions>
  <inkml:trace contextRef="#ctx0" brushRef="#br0">33 2024 5063 0 0,'-19'9'807'0'0,"16"-15"-214"0"0,-1 4-329 0 0,4 2-258 0 0,-1-1 0 0 0,1 1 0 0 0,0 0 0 0 0,-1 0 0 0 0,1 0-1 0 0,-1-1 1 0 0,1 1 0 0 0,0 0 0 0 0,0 0 0 0 0,0 0 0 0 0,-1-1-1 0 0,1 1 1 0 0,0-1 0 0 0,0 1 0 0 0,0-1 0 0 0,-1 0-5 0 0,1 0 0 0 0,0 0-1 0 0,-1 0 1 0 0,1-1 0 0 0,0 1 0 0 0,0 0 0 0 0,0-1 0 0 0,0 1 0 0 0,0 0 0 0 0,0 0 0 0 0,1-2-1 0 0,5-25-16 0 0,-5 26 5 0 0,-1 1 0 0 0,1-1 0 0 0,-1 0 0 0 0,1 0 0 0 0,0 1 0 0 0,1-3 0 0 0,16-27-72 0 0,-14 24 3 0 0,1-1 0 0 0,16-23 2 0 0,-10 16 16 0 0,12-17 68 0 0,-17 24 5280 0 0,-6 8-5240 0 0,0 0-1 0 0,0 0 0 0 0,1 0 1 0 0,-1 0-1 0 0,0 1 1 0 0,0-1-1 0 0,0 0 0 0 0,0 0 1 0 0,0 0-1 0 0,0 0 1 0 0,0 0-1 0 0,0 0 0 0 0,0 0 1 0 0,0 0-1 0 0,0 1 1 0 0,0-1-1 0 0,0 0 0 0 0,0 0 1 0 0,0 0-1 0 0,0 0 0 0 0,0 0 1 0 0,0 0-1 0 0,0 0 1 0 0,0 0-1 0 0,0 0 0 0 0,0 1 1 0 0,0-1-1 0 0,0 0 1 0 0,-1 0-1 0 0,1 0 0 0 0,0 1 1 0 0,0-1-1 0 0,0 0 0 0 0,0 4 511 0 0,0-4-475 0 0,0 0 0 0 0,1 0 0 0 0,-1 0-1 0 0,0 0 1 0 0,1 0 0 0 0,0 0-1 0 0,-1 0 1 0 0,0 0 0 0 0,1 0 0 0 0,-1 0-1 0 0,0-1 1 0 0,1 1 0 0 0,-1 0-1 0 0,0-1 1 0 0,1 1 0 0 0,-1 0-1 0 0,1 0 1 0 0,-1-1 0 0 0,0 1 0 0 0,35-22-48 0 0,-26 16 1160 0 0,2 3-898 0 0,32-10 22 0 0,-33 10 666 0 0,0 0-830 0 0,28-11-13 0 0,-29 11 80 0 0,2-2-166 0 0,38-21-44 0 0,-31 15-10 0 0,16-14 0 0 0,13-16 0 0 0,-11 3-12 0 0,-33 35 0 0 0,-1 0 0 0 0,0 1 0 0 0,4-7 0 0 0,22-35 0 0 0,-3-4 12 0 0,1 5-10 0 0,8-4-33 0 0,3 0 32 0 0,3 2 11 0 0,4 3 0 0 0,4-2 0 0 0,1 6 0 0 0,1 1 0 0 0,-40 27 0 0 0,1 0 0 0 0,9-12 0 0 0,9-17 11 0 0,-18 22 32 0 0,11-24-22 0 0,-1-6 22 0 0,0-2-22 0 0,2-1 22 0 0,-1 4-33 0 0,2 3-10 0 0,7-2 0 0 0,-2 11-10 0 0,-16 21-33 0 0,19-14 22 0 0,-16 14-22 0 0,16-9 22 0 0,-17 11-22 0 0,22-19 32 0 0,6-15 11 0 0,-11 6 11 0 0,-21 22 32 0 0,17-25-33 0 0,-7 6 1 0 0,-14 22 32 0 0,11-20-33 0 0,2-11-10 0 0,-3 2 0 0 0,-2 0 0 0 0,0 0-14 0 0,-12 34-58 0 0,0 1 4 0 0,9-23 42 0 0,-11 30 20 0 0,-1-1 0 0 0,1 1 0 0 0,0-1 0 0 0,0 0 0 0 0,-1 1 0 0 0,2-1 0 0 0,0-1 0 0 0,19-23-16 0 0,-20 24 17 0 0,0 1 0 0 0,0-1 0 0 0,0 1 1 0 0,1 0-1 0 0,-1 0 0 0 0,0-1 0 0 0,1 1 1 0 0,1-1-1 0 0,37-27-6 0 0,9-6 11 0 0,-16 6 11 0 0,-26 23 574 0 0,-9 7-347 0 0,-6 3 31 0 0,1 0 1 0 0,0 1 0 0 0,-8 6-1 0 0,11-7-98 0 0,-2 0-53 0 0,0 0 48 0 0,3-3-124 0 0,-13 7 168 0 0,7-5-167 0 0,0-1-33 0 0,1-1-20 0 0,5 0-33 0 0,-36 5-32 0 0,-61 8 87 0 0,2 3 220 0 0,93-16-222 0 0,-87 24 65 0 0,50-13-76 0 0,21-6 19 0 0,-1-1 0 0 0,-1-1-1 0 0,1-1 1 0 0,-1-1 0 0 0,1 0-1 0 0,-29-4 1 0 0,43 2-13 0 0,1 0 0 0 0,-1 0 0 0 0,1 0 0 0 0,-1 2-1 0 0,1-1 1 0 0,-1 0 0 0 0,0 1 0 0 0,2 1 0 0 0,-1-1 0 0 0,0 1-1 0 0,0 0 1 0 0,0 0 0 0 0,0 1 0 0 0,1 0 0 0 0,-1 0 0 0 0,2 1-1 0 0,-1 0 1 0 0,-10 10 0 0 0,13-12-5 0 0,-36 42 0 0 0,25-26 0 0 0,-19 24 0 0 0,26-30 167 0 0,6-12 42 0 0,8-6-142 0 0,25-24-54 0 0,2-6-13 0 0,1 7-10 0 0,-34 27 6 0 0,0 0 0 0 0,1 0 0 0 0,-1 0 0 0 0,0 1 0 0 0,1-1 0 0 0,-1 0 0 0 0,1 1 0 0 0,-1-1 1 0 0,0 1-1 0 0,4-1 0 0 0,43-12-19 0 0,7-4-35 0 0,-2-3-8 0 0,2-7 13 0 0,-11-2 32 0 0,-27 17-22 0 0,20-11 22 0 0,-20 12-22 0 0,25-14 20 0 0,3 4-37 0 0,-42 19 50 0 0,-1 1 0 0 0,0 1 0 0 0,1-1 0 0 0,-1 0 0 0 0,5 0 0 0 0,34-6-12 0 0,-40 6 19 0 0,1 1 0 0 0,-1 0 0 0 0,0 0 0 0 0,1 0 0 0 0,-1 0 0 0 0,0 0 1 0 0,0 0-1 0 0,0 0 0 0 0,1 0 0 0 0,-1 0 0 0 0,0 0 0 0 0,0 0 1 0 0,1 1-1 0 0,0 0 0 0 0,8 2-1 0 0,1 0 1 0 0,10 7-1 0 0,-17-9 4 0 0,-1 1 0 0 0,0 0 0 0 0,0 0 0 0 0,-1 0 0 0 0,1 0 0 0 0,-1 1 0 0 0,1 0 0 0 0,-1-1 0 0 0,3 5 0 0 0,-3-4 0 0 0,0 1 0 0 0,1-1 0 0 0,-2 1 0 0 0,0-1 0 0 0,3 8 0 0 0,-3-6 0 0 0,0 0 0 0 0,0 9 0 0 0,0 7 0 0 0,-1 12 75 0 0,0-33-75 0 0,0 0 1 0 0,0 0-1 0 0,0 0 1 0 0,0 0-1 0 0,0 0 1 0 0,0 1-1 0 0,0-1 1 0 0,0 0-1 0 0,0 0 1 0 0,0 0-1 0 0,0 0 1 0 0,0 0-1 0 0,0 0 1 0 0,0 0-1 0 0,0 0 1 0 0,0 1-1 0 0,0-1 1 0 0,0 0-1 0 0,0 0 1 0 0,0 0-1 0 0,0 0 0 0 0,0 0 1 0 0,0 0-1 0 0,0 0 1 0 0,0 0-1 0 0,1 0 1 0 0,-1 0-1 0 0,0 0 1 0 0,0 0-1 0 0,0 0 1 0 0,0 0-1 0 0,0 0 1 0 0,0 0-1 0 0,0 0 1 0 0,0 0-1 0 0,0 0 1 0 0,0 0-1 0 0,0 0 1 0 0,0 0-1 0 0,0 0 1 0 0,0 0-1 0 0,0 0 1 0 0,0 0-1 0 0,9-1 22 0 0,-9 1-22 0 0,11-2 2 0 0,-1 0 1 0 0,0 0 0 0 0,11-5-1 0 0,-10 1-2 0 0,0 0 0 0 0,16-12 0 0 0,-23 16 0 0 0,42-27 0 0 0,-41 27 0 0 0,0-1 0 0 0,-1 1 0 0 0,1 0 0 0 0,0 1 0 0 0,0-1 0 0 0,1 1 0 0 0,7-1 0 0 0,-10 2 0 0 0,0 0 0 0 0,1 0 0 0 0,-1 0 0 0 0,0 0 0 0 0,0 1 0 0 0,-1 0 0 0 0,1-1 0 0 0,0 1 0 0 0,0 1 0 0 0,0-1 0 0 0,-1 0 0 0 0,1 0 0 0 0,3 3 0 0 0,-5-3 0 0 0,1 0 0 0 0,-1 1 0 0 0,0-1 0 0 0,1 1 0 0 0,-2-1 0 0 0,1 0 0 0 0,0 1 0 0 0,0 0 0 0 0,0-1 0 0 0,0 1 0 0 0,-1 0 0 0 0,1-1 0 0 0,0 1 0 0 0,-1 0 0 0 0,0 0 0 0 0,1 3 0 0 0,-1 4 2 0 0,0 0 0 0 0,0 1 0 0 0,0 0 0 0 0,-1-1 0 0 0,-1 1 0 0 0,0-1 0 0 0,-3 11 0 0 0,-27 63 47 0 0,29-77-50 0 0,-29 61 98 0 0,-7 21 376 0 0,38-87-455 0 0,1 0 1 0 0,-1 0-1 0 0,1 0 1 0 0,0 1 0 0 0,0-1-1 0 0,0-1 1 0 0,-1 1-1 0 0,1 1 1 0 0,0-1 0 0 0,0 0-1 0 0,1 2 1 0 0,-1 0 19 0 0,0 1 115 0 0,4 1-89 0 0,2 2-37 0 0,14 11-1 0 0,19 8-15 0 0,-37-26-11 0 0,38 25 0 0 0,2 1 0 0 0,4 1 0 0 0,1-1-12 0 0,1 1-36 0 0,-3 1 24 0 0,1 2-24 0 0,2 5-24 0 0,-12-9-20 0 0,-13-10 5 0 0,-17-12-27 0 0,-6-11-6197 0 0,0-29-513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2-14T18:19:49.344"/>
    </inkml:context>
    <inkml:brush xml:id="br0">
      <inkml:brushProperty name="width" value="0.05" units="cm"/>
      <inkml:brushProperty name="height" value="0.05" units="cm"/>
      <inkml:brushProperty name="color" value="#AB008B"/>
    </inkml:brush>
  </inkml:definitions>
  <inkml:trace contextRef="#ctx0" brushRef="#br0">62 115 3679 0 0,'42'47'4220'0'0,"-42"-46"-4154"0"0,1 0 0 0 0,-1 0-1 0 0,1-1 1 0 0,-1 1-1 0 0,1-1 1 0 0,0 1-1 0 0,-1 0 1 0 0,1-1 0 0 0,0 1-1 0 0,-1-1 1 0 0,1 1-1 0 0,0-1 1 0 0,0 0-1 0 0,-1 1 1 0 0,1-1 0 0 0,0 0-1 0 0,0 1 1 0 0,0-1-1 0 0,0 0 1 0 0,-1 0-1 0 0,1 0 1 0 0,0 0-1 0 0,0 0 1 0 0,1 0 0 0 0,-1 0 3 0 0,0-1 0 0 0,1 1 1 0 0,-1-1-1 0 0,0 1 1 0 0,0-1-1 0 0,0 0 1 0 0,0 0-1 0 0,0 1 0 0 0,0-1 1 0 0,0 0-1 0 0,0 0 1 0 0,0 0-1 0 0,0 0 0 0 0,0-1 1 0 0,3-4 10 0 0,0 0-1 0 0,-1-1 1 0 0,0 1-1 0 0,4-12 1 0 0,6-15 25 0 0,19-36 1 0 0,-30 64-190 0 0,3-5 549 0 0,-3 10-101 0 0,-1 7-71 0 0,-2 8 374 0 0,-1 1 0 0 0,-5 24 0 0 0,1-13-40 0 0,-1 16 1009 0 0,-4 82 0 0 0,10-124-1628 0 0,1 0-1 0 0,0 0 1 0 0,1-1 0 0 0,-1 1-1 0 0,0 0 1 0 0,0 0 0 0 0,0 0-1 0 0,0-1 1 0 0,1 1 0 0 0,-1 0-1 0 0,0 0 1 0 0,1 0-1 0 0,-1-1 1 0 0,1 1 0 0 0,-1 0-1 0 0,1-1 1 0 0,-1 1 0 0 0,1 0-1 0 0,-1-1 1 0 0,1 1-1 0 0,0-1 1 0 0,-1 1 0 0 0,1-1-1 0 0,0 1 1 0 0,-1-1 0 0 0,2 1-1 0 0,2 0 33 0 0,0 0 0 0 0,-1 0 0 0 0,1 0 0 0 0,0 0 0 0 0,4-1 0 0 0,-6 0-25 0 0,1 1 0 0 0,0-1 1 0 0,-1 0-1 0 0,1 1 1 0 0,0-1-1 0 0,-1 1 1 0 0,1 0-1 0 0,-1 0 1 0 0,6 3-1 0 0,-4 0-15 0 0,1 1 0 0 0,-1 0 0 0 0,1 0 0 0 0,-2 0 0 0 0,1 0 0 0 0,0 1 0 0 0,-1 0 0 0 0,0 0 0 0 0,-1-1 0 0 0,1 2 0 0 0,2 8 0 0 0,1 8 0 0 0,5 41 0 0 0,-5 24 136 0 0,-3-28-16 0 0,1 11 115 0 0,0-12 99 0 0,11 63-1 0 0,-11-103-251 0 0,0 0-1 0 0,2-1 1 0 0,0 1-1 0 0,1-2 0 0 0,0 1 1 0 0,2-1-1 0 0,15 25 1 0 0,30 28 22 0 0,-32-43-41 0 0,34 55 0 0 0,-32-39-63 0 0,26 49 0 0 0,-42-75 0 0 0,0 1 0 0 0,-2 1 0 0 0,7 25 0 0 0,-6-10 27 0 0,-2 2 0 0 0,-1-1 0 0 0,-2 0 0 0 0,-1 1 0 0 0,-2-1 0 0 0,-10 70 1 0 0,2-56 17 0 0,3-22 10 0 0,1-1 0 0 0,-1 42 0 0 0,6-67-52 0 0,0 0-1 0 0,-1 0 1 0 0,2 0-1 0 0,-1 0 1 0 0,0 0-1 0 0,0 0 1 0 0,0 1-1 0 0,0-1 1 0 0,1 0-1 0 0,-1 0 1 0 0,0-1-1 0 0,1 1 1 0 0,-1 0-1 0 0,1 0 1 0 0,-1 0-1 0 0,1 0 1 0 0,-1 0-1 0 0,1 0 1 0 0,0 0-1 0 0,-1-1 1 0 0,1 1-1 0 0,0 0 1 0 0,1 0-1 0 0,0 0-1 0 0,-1 0 0 0 0,1-1-1 0 0,-1 0 1 0 0,1 1 0 0 0,-1-1-1 0 0,1 0 1 0 0,0 0-1 0 0,-1 0 1 0 0,1 0 0 0 0,-1 0-1 0 0,1 0 1 0 0,-1 0 0 0 0,1 0-1 0 0,1-1 1 0 0,4-1-2 0 0,0-1 0 0 0,0 0 0 0 0,0 0 0 0 0,-1 0 0 0 0,12-8 0 0 0,-13 8 1 0 0,3-2 0 0 0,0 0 0 0 0,0-1 0 0 0,-1 0 0 0 0,1-1 0 0 0,-1 1 0 0 0,-1-1 0 0 0,1-1 0 0 0,-1 1 0 0 0,8-13 0 0 0,-14 19 0 0 0,0 1 0 0 0,0 0 0 0 0,0 0 0 0 0,0 0 0 0 0,1 0 0 0 0,-1-1 0 0 0,0 1 0 0 0,0 0 0 0 0,0 0 0 0 0,0 0 0 0 0,0-1 0 0 0,0 1 0 0 0,0 0 0 0 0,0 0 0 0 0,0-1 0 0 0,0 1 0 0 0,0 0 0 0 0,0 0 0 0 0,0 0 0 0 0,0-1 0 0 0,0 1 0 0 0,0 0 0 0 0,0 0 0 0 0,0-1 0 0 0,0 1 0 0 0,0 0 0 0 0,0 0 0 0 0,0 0 0 0 0,0-1 0 0 0,0 1 0 0 0,0 0 0 0 0,0 0 0 0 0,-1 0 0 0 0,1-1 0 0 0,0 1 0 0 0,0 0 0 0 0,-10 1 0 0 0,-11 8 0 0 0,20-9 0 0 0,-18 11 12 0 0,1 1 1 0 0,-23 17-1 0 0,-23 17 15 0 0,48-37-24 0 0,8-3 5 0 0,-1-1 0 0 0,0 0 0 0 0,0-1 0 0 0,-14 5 0 0 0,20-8-6 0 0,0-1-1 0 0,0 1 1 0 0,0 0-1 0 0,0-1 1 0 0,0 0-1 0 0,0 0 1 0 0,0 0-1 0 0,0 0 1 0 0,0-1-1 0 0,0 1 1 0 0,0-1-1 0 0,0 0 1 0 0,0 1-1 0 0,0-1 1 0 0,0-1 0 0 0,0 1-1 0 0,0 0 1 0 0,-4-4-1 0 0,4 3-1 0 0,-45-30 0 0 0,-1 1 0 0 0,-75-33 0 0 0,106 56 0 0 0,0 2 0 0 0,-1 0 1 0 0,0 1-1 0 0,-29-4 0 0 0,39 8 18 0 0,1 0 1 0 0,-1 1-1 0 0,0 0 0 0 0,1 1 0 0 0,-1-1 1 0 0,0 2-1 0 0,1-1 0 0 0,-1 1 1 0 0,1 0-1 0 0,-1 1 0 0 0,1 0 1 0 0,-10 5-1 0 0,-3 1 160 0 0,21-9-175 0 0,-1 1 0 0 0,1-1 0 0 0,0 0 0 0 0,0 0 0 0 0,0 0 0 0 0,-1 0 0 0 0,1 0 0 0 0,0 0 1 0 0,0 0-1 0 0,0 0 0 0 0,-1 0 0 0 0,1 0 0 0 0,0 0 0 0 0,0 0 0 0 0,0-1 0 0 0,-1 1 1 0 0,1 0-1 0 0,0 0 0 0 0,0 0 0 0 0,0 0 0 0 0,-1 0 0 0 0,1 0 0 0 0,0 0 0 0 0,0 0 0 0 0,0-1 1 0 0,0 1-1 0 0,-1 0 0 0 0,1 0 0 0 0,0 0 0 0 0,0 0 0 0 0,0-1 0 0 0,0 0 0 0 0,0 1 0 0 0,0-1 0 0 0,0 0 0 0 0,0 0 0 0 0,0 1 0 0 0,0-1 0 0 0,0 0 0 0 0,0 0 0 0 0,1 1 0 0 0,-1-1-1 0 0,0 0 1 0 0,0 0 0 0 0,1 1 0 0 0,0-2 0 0 0,23-34-3 0 0,-14 22 0 0 0,10-14 0 0 0,31-45 0 0 0,-41 58 0 0 0,-8 13 0 0 0,-1-1 0 0 0,1 1 0 0 0,-1-1 0 0 0,1 1 0 0 0,0-1 0 0 0,0 1 0 0 0,0 0 0 0 0,1 0 0 0 0,-1 0 0 0 0,3-2 0 0 0,-2 2 0 0 0,-3 2 0 0 0,0 0 0 0 0,0 0 0 0 0,0 0 0 0 0,0 0 0 0 0,1 0 0 0 0,-1 0 0 0 0,0 0 0 0 0,0-1 0 0 0,0 1 0 0 0,0 0 0 0 0,1 0 0 0 0,-1 0 0 0 0,0 0 0 0 0,0 0 0 0 0,0 0 0 0 0,1 0 0 0 0,-1 0 0 0 0,0 0 0 0 0,0 0 0 0 0,0 0 0 0 0,0 0 0 0 0,1 0 0 0 0,-1 0 0 0 0,0 0 0 0 0,0 1 0 0 0,0-1 0 0 0,0 0 0 0 0,1 0 0 0 0,-1 0 0 0 0,0 0 0 0 0,0 0 0 0 0,0 0 0 0 0,0 0 0 0 0,1 0 0 0 0,-1 1 0 0 0,0-1 0 0 0,0 0 0 0 0,0 0 0 0 0,0 0 0 0 0,0 0 0 0 0,0 0 0 0 0,0 1 0 0 0,0-1 0 0 0,1 0 0 0 0,-1 0 0 0 0,0 0 0 0 0,0 0 0 0 0,0 1 0 0 0,0-1 0 0 0,0 0 0 0 0,0 1 0 0 0,1 12 0 0 0,0-9 0 0 0,2 74 0 0 0,-4-57 0 0 0,2 0 0 0 0,0-1 0 0 0,1 1 0 0 0,6 23 0 0 0,-7-39 0 0 0,1 1 0 0 0,0-1 0 0 0,0 1 0 0 0,1-1 0 0 0,-1 0 0 0 0,1 0 0 0 0,0 0 0 0 0,1 0 0 0 0,-1-1 0 0 0,1 1 0 0 0,0-1 0 0 0,0 0 0 0 0,0 0 0 0 0,0 0 0 0 0,1-1 0 0 0,-1 0 0 0 0,1 0 0 0 0,0 0 0 0 0,9 4 0 0 0,2-1 0 0 0,0-1 0 0 0,1 0 0 0 0,-1-1 0 0 0,1-1 0 0 0,0 0 0 0 0,0-1 0 0 0,0-1 0 0 0,1-1 0 0 0,21-2 0 0 0,-27 1 0 0 0,1 0 0 0 0,-1 1 0 0 0,1 1 0 0 0,20 3 0 0 0,-29-3 0 0 0,0 0 0 0 0,0 0 0 0 0,0 0 0 0 0,0 1 0 0 0,0-1 0 0 0,-1 1 0 0 0,1 0 0 0 0,-1 0 0 0 0,1 1 0 0 0,-1-1 0 0 0,0 1 0 0 0,0 0 0 0 0,0-1 0 0 0,0 1 0 0 0,-1 1 0 0 0,1-1 0 0 0,-1 0 0 0 0,3 5 0 0 0,-1 0 9 0 0,0 0 0 0 0,-1 1 0 0 0,0-1 0 0 0,0 1 0 0 0,-1-1 0 0 0,0 1 0 0 0,0 0 0 0 0,-1 0 0 0 0,0 0 0 0 0,-1 0 0 0 0,0 0 0 0 0,-1 0 0 0 0,-2 17-1 0 0,3-25-2 0 0,0-1-1 0 0,0 1 0 0 0,-1-1 0 0 0,1 1 0 0 0,0-1 1 0 0,0 1-1 0 0,0-1 0 0 0,0 1 0 0 0,-1-1 0 0 0,1 1 1 0 0,0-1-1 0 0,-1 0 0 0 0,1 1 0 0 0,0-1 0 0 0,-1 1 0 0 0,1-1 1 0 0,0 0-1 0 0,-1 1 0 0 0,1-1 0 0 0,-1 0 0 0 0,1 1 1 0 0,-1-1-1 0 0,1 0 0 0 0,0 0 0 0 0,-1 0 0 0 0,1 1 1 0 0,-1-1-1 0 0,1 0 0 0 0,-1 0 0 0 0,0 0 0 0 0,0 0-3 0 0,1 0 0 0 0,0 0 0 0 0,-1 0 0 0 0,1-1 1 0 0,-1 1-1 0 0,1 0 0 0 0,0 0 0 0 0,0 0 0 0 0,-1-1 0 0 0,1 1 0 0 0,0 0 0 0 0,-1 0 0 0 0,1-1 0 0 0,0 1 0 0 0,0 0 0 0 0,0-1 0 0 0,-1 1 0 0 0,1 0 0 0 0,0-1 0 0 0,0 1 0 0 0,0 0 0 0 0,0-1 0 0 0,-1 1 0 0 0,1 0 0 0 0,0-1 0 0 0,0 1 0 0 0,0 0 1 0 0,0-1-1 0 0,0 1 0 0 0,0-1 0 0 0,0 1 0 0 0,0 0 0 0 0,0-1 0 0 0,0 1 0 0 0,0 0 0 0 0,1-1 0 0 0,-1 1 0 0 0,0 0 0 0 0,0-1 0 0 0,0 1 0 0 0,0 0 0 0 0,0-1 0 0 0,1 1 0 0 0,7-19-2 0 0,-8 19 0 0 0,1-1 0 0 0,-1 0 0 0 0,1 0 0 0 0,-1 0 0 0 0,1 0 0 0 0,-1 1 0 0 0,1-1 0 0 0,0 0 0 0 0,-1 1 0 0 0,1-1 0 0 0,0 0 0 0 0,0 1 0 0 0,-1-1 0 0 0,1 1 0 0 0,0-1 0 0 0,0 1 0 0 0,0 0 0 0 0,0-1 0 0 0,0 1 0 0 0,1-1 0 0 0,-2 2 0 0 0,0 0 0 0 0,0 0 0 0 0,-1 0 0 0 0,1 0 0 0 0,0 0 0 0 0,-1 0 0 0 0,1 0 0 0 0,0 0 0 0 0,-1-1 0 0 0,1 1 0 0 0,-1 0 0 0 0,0 0 0 0 0,1 0 0 0 0,-1-1 0 0 0,-1 2 0 0 0,-14 18 0 0 0,15-19 0 0 0,0 0 0 0 0,-1 1 0 0 0,1-1 0 0 0,-1 0 0 0 0,1 0 0 0 0,-1 1 0 0 0,1-1 0 0 0,-1-1 0 0 0,0 1 0 0 0,0 0 0 0 0,1 0 0 0 0,-1-1 0 0 0,0 1 0 0 0,0-1 0 0 0,0 1 0 0 0,0-1 0 0 0,0 0 0 0 0,0 0 0 0 0,0 0 0 0 0,0 0 0 0 0,0 0 0 0 0,0 0 0 0 0,1 0 0 0 0,-1-1 0 0 0,-3 0 0 0 0,3 0 0 0 0,-1 0 0 0 0,1-1 0 0 0,-1 1 0 0 0,1-1 0 0 0,-1 0 0 0 0,1 0 0 0 0,0 0 0 0 0,0 0 0 0 0,0 0 0 0 0,0 0 0 0 0,0 0 0 0 0,1-1 0 0 0,-1 1 0 0 0,1 0 0 0 0,-1-1 0 0 0,-1-4 0 0 0,1 0 0 0 0,0-1 0 0 0,1 1 0 0 0,0 0 0 0 0,0-1 0 0 0,0 1 0 0 0,1-1 0 0 0,0 1 0 0 0,1-1 0 0 0,0 1 0 0 0,0-1 0 0 0,0 1 0 0 0,1 0 0 0 0,3-9 0 0 0,12-21 0 0 0,32-50 0 0 0,-27 56 0 0 0,36-40 0 0 0,33-23 0 0 0,-61 62 0 0 0,27-38 0 0 0,-44 51 0 0 0,-1 0 0 0 0,0-1 0 0 0,11-28 0 0 0,-10 12 0 0 0,10-41 0 0 0,8-45 0 0 0,-1 13 0 0 0,0-4 0 0 0,6-10 0 0 0,2-3 0 0 0,-2 21-27 0 0,-21 64-106 0 0,13-36-27 0 0,-21 58 0 0 0,3-2-117 0 0,29-62-492 0 0,-30 62-214 0 0,2 3-2637 0 0,44-75 1997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85310-066E-46E2-9CFB-757C5E4A05F4}" type="datetimeFigureOut">
              <a:rPr lang="en-US" smtClean="0"/>
              <a:t>2/15/2022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446FB-BB9E-4015-BD2B-9CAF7B1FF9EB}" type="slidenum">
              <a:rPr lang="en-US" smtClean="0"/>
              <a:t>‹#›</a:t>
            </a:fld>
            <a:endParaRPr lang="en-US" dirty="0"/>
          </a:p>
        </p:txBody>
      </p:sp>
    </p:spTree>
    <p:extLst>
      <p:ext uri="{BB962C8B-B14F-4D97-AF65-F5344CB8AC3E}">
        <p14:creationId xmlns:p14="http://schemas.microsoft.com/office/powerpoint/2010/main" val="17619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CE675532-79F4-4445-89FD-4FD9F042B2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F1E3866-31E3-4FAF-87E5-C1E79DC33D6C}" type="slidenum">
              <a:rPr lang="en-US" altLang="en-US" sz="1200"/>
              <a:pPr/>
              <a:t>42</a:t>
            </a:fld>
            <a:endParaRPr lang="en-US" altLang="en-US" sz="1200"/>
          </a:p>
        </p:txBody>
      </p:sp>
      <p:sp>
        <p:nvSpPr>
          <p:cNvPr id="57347" name="Rectangle 2">
            <a:extLst>
              <a:ext uri="{FF2B5EF4-FFF2-40B4-BE49-F238E27FC236}">
                <a16:creationId xmlns:a16="http://schemas.microsoft.com/office/drawing/2014/main" id="{2B2F503D-E83B-4036-8A35-3DCD6214F481}"/>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05C2E9A8-2B54-46AA-897D-9EABC71C3C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EC303403-7C05-46FF-BB35-46059A099C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C5EC434-DA41-419A-A87E-6D3D12F273BC}" type="slidenum">
              <a:rPr lang="en-US" altLang="en-US" sz="1200"/>
              <a:pPr/>
              <a:t>57</a:t>
            </a:fld>
            <a:endParaRPr lang="en-US" altLang="en-US" sz="1200"/>
          </a:p>
        </p:txBody>
      </p:sp>
      <p:sp>
        <p:nvSpPr>
          <p:cNvPr id="77827" name="Rectangle 2">
            <a:extLst>
              <a:ext uri="{FF2B5EF4-FFF2-40B4-BE49-F238E27FC236}">
                <a16:creationId xmlns:a16="http://schemas.microsoft.com/office/drawing/2014/main" id="{69D29128-E002-42EF-8C9D-22D8769D36E8}"/>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862E87A6-F34D-4085-BDCA-6B08271D2B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E3D7C8D7-4A45-4A52-BA75-A5A005374C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14580AD-9FDE-40D8-A527-D21D49AC3C11}" type="slidenum">
              <a:rPr lang="en-US" altLang="en-US" sz="1200"/>
              <a:pPr/>
              <a:t>58</a:t>
            </a:fld>
            <a:endParaRPr lang="en-US" altLang="en-US" sz="1200"/>
          </a:p>
        </p:txBody>
      </p:sp>
      <p:sp>
        <p:nvSpPr>
          <p:cNvPr id="81923" name="Rectangle 2">
            <a:extLst>
              <a:ext uri="{FF2B5EF4-FFF2-40B4-BE49-F238E27FC236}">
                <a16:creationId xmlns:a16="http://schemas.microsoft.com/office/drawing/2014/main" id="{0803D4F8-B907-4056-B185-2EC94EFE45B1}"/>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BE4A2CFA-B8D5-4168-8BFB-F836C5F7FD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C2A56EB5-1D7F-4885-95C3-D82B21EF95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E6E503B-0152-4E4A-95AA-6B1D1A8D0E5C}" type="slidenum">
              <a:rPr lang="en-US" altLang="en-US" sz="1200"/>
              <a:pPr/>
              <a:t>59</a:t>
            </a:fld>
            <a:endParaRPr lang="en-US" altLang="en-US" sz="1200"/>
          </a:p>
        </p:txBody>
      </p:sp>
      <p:sp>
        <p:nvSpPr>
          <p:cNvPr id="83971" name="Rectangle 2">
            <a:extLst>
              <a:ext uri="{FF2B5EF4-FFF2-40B4-BE49-F238E27FC236}">
                <a16:creationId xmlns:a16="http://schemas.microsoft.com/office/drawing/2014/main" id="{2B866B42-7EB8-46EE-9572-EAED10666C88}"/>
              </a:ext>
            </a:extLst>
          </p:cNvPr>
          <p:cNvSpPr>
            <a:spLocks noGrp="1" noRot="1" noChangeAspect="1" noChangeArrowheads="1" noTextEdit="1"/>
          </p:cNvSpPr>
          <p:nvPr>
            <p:ph type="sldImg"/>
          </p:nvPr>
        </p:nvSpPr>
        <p:spPr>
          <a:ln/>
        </p:spPr>
      </p:sp>
      <p:sp>
        <p:nvSpPr>
          <p:cNvPr id="83972" name="Rectangle 3">
            <a:extLst>
              <a:ext uri="{FF2B5EF4-FFF2-40B4-BE49-F238E27FC236}">
                <a16:creationId xmlns:a16="http://schemas.microsoft.com/office/drawing/2014/main" id="{106B3695-D164-4F3D-AF38-FD500F7F8A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438BDD6-2F24-4A5B-B0BD-2EDF0F4DA3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1F73342-38D1-4906-81C3-BBE3CF499622}" type="slidenum">
              <a:rPr lang="en-US" altLang="en-US" sz="1200"/>
              <a:pPr/>
              <a:t>43</a:t>
            </a:fld>
            <a:endParaRPr lang="en-US" altLang="en-US" sz="1200"/>
          </a:p>
        </p:txBody>
      </p:sp>
      <p:sp>
        <p:nvSpPr>
          <p:cNvPr id="59395" name="Rectangle 2">
            <a:extLst>
              <a:ext uri="{FF2B5EF4-FFF2-40B4-BE49-F238E27FC236}">
                <a16:creationId xmlns:a16="http://schemas.microsoft.com/office/drawing/2014/main" id="{C6628395-020D-402A-9589-866E3270D7F1}"/>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D6335C59-5625-431F-A118-DC544186D3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F3839220-C23F-4D41-A9A5-90F5451EC2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560A689-8D22-474D-9A7B-710019345903}" type="slidenum">
              <a:rPr lang="en-US" altLang="en-US" sz="1200"/>
              <a:pPr/>
              <a:t>44</a:t>
            </a:fld>
            <a:endParaRPr lang="en-US" altLang="en-US" sz="1200"/>
          </a:p>
        </p:txBody>
      </p:sp>
      <p:sp>
        <p:nvSpPr>
          <p:cNvPr id="61443" name="Rectangle 2">
            <a:extLst>
              <a:ext uri="{FF2B5EF4-FFF2-40B4-BE49-F238E27FC236}">
                <a16:creationId xmlns:a16="http://schemas.microsoft.com/office/drawing/2014/main" id="{C82BA562-9009-4C17-80FB-840B4026E136}"/>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0D26F914-373B-4A89-90F9-0A07822C93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D52C7BEE-D6F0-4698-98EC-7EAA80B0EF32}"/>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D51D62D2-8C3F-4CF8-95E4-3E7004EC9381}" type="slidenum">
              <a:rPr lang="en-US" altLang="en-US" sz="1200">
                <a:latin typeface="Arial" panose="020B0604020202020204" pitchFamily="34" charset="0"/>
              </a:rPr>
              <a:pPr algn="r">
                <a:spcBef>
                  <a:spcPct val="0"/>
                </a:spcBef>
              </a:pPr>
              <a:t>45</a:t>
            </a:fld>
            <a:endParaRPr lang="en-US" altLang="en-US" sz="1200">
              <a:latin typeface="Arial" panose="020B0604020202020204" pitchFamily="34" charset="0"/>
            </a:endParaRPr>
          </a:p>
        </p:txBody>
      </p:sp>
      <p:sp>
        <p:nvSpPr>
          <p:cNvPr id="84995" name="Rectangle 2">
            <a:extLst>
              <a:ext uri="{FF2B5EF4-FFF2-40B4-BE49-F238E27FC236}">
                <a16:creationId xmlns:a16="http://schemas.microsoft.com/office/drawing/2014/main" id="{64D11C0C-0338-49B9-9FD9-F4F8E68928C7}"/>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D7FB3CF4-62F2-421B-8843-E8765215D6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A5432090-507E-40DD-A595-4092FB58B4DB}"/>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4C873898-2AA8-471B-A357-983CE2BE61F3}" type="slidenum">
              <a:rPr lang="en-US" altLang="en-US" sz="1200">
                <a:latin typeface="Arial" panose="020B0604020202020204" pitchFamily="34" charset="0"/>
              </a:rPr>
              <a:pPr algn="r">
                <a:spcBef>
                  <a:spcPct val="0"/>
                </a:spcBef>
              </a:pPr>
              <a:t>46</a:t>
            </a:fld>
            <a:endParaRPr lang="en-US" altLang="en-US" sz="1200">
              <a:latin typeface="Arial" panose="020B0604020202020204" pitchFamily="34" charset="0"/>
            </a:endParaRPr>
          </a:p>
        </p:txBody>
      </p:sp>
      <p:sp>
        <p:nvSpPr>
          <p:cNvPr id="87043" name="Rectangle 2">
            <a:extLst>
              <a:ext uri="{FF2B5EF4-FFF2-40B4-BE49-F238E27FC236}">
                <a16:creationId xmlns:a16="http://schemas.microsoft.com/office/drawing/2014/main" id="{0E4E30B1-77B4-49EB-9584-D94B4F17429A}"/>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id="{5D5583DA-BB83-45D1-B5EA-04CD918839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64CDC507-8B2F-4922-9094-658966E78965}"/>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946FD1D9-4B67-42E0-BEA3-F27548C80830}" type="slidenum">
              <a:rPr lang="en-US" altLang="en-US" sz="1200">
                <a:latin typeface="Arial" panose="020B0604020202020204" pitchFamily="34" charset="0"/>
              </a:rPr>
              <a:pPr algn="r">
                <a:spcBef>
                  <a:spcPct val="0"/>
                </a:spcBef>
              </a:pPr>
              <a:t>47</a:t>
            </a:fld>
            <a:endParaRPr lang="en-US" altLang="en-US" sz="1200">
              <a:latin typeface="Arial" panose="020B0604020202020204" pitchFamily="34" charset="0"/>
            </a:endParaRPr>
          </a:p>
        </p:txBody>
      </p:sp>
      <p:sp>
        <p:nvSpPr>
          <p:cNvPr id="132099" name="Rectangle 2">
            <a:extLst>
              <a:ext uri="{FF2B5EF4-FFF2-40B4-BE49-F238E27FC236}">
                <a16:creationId xmlns:a16="http://schemas.microsoft.com/office/drawing/2014/main" id="{00AFC7E2-F19E-42A5-9947-AF001812F765}"/>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A59B4C70-740D-4646-9287-037E930629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E21B73E2-680E-4126-88D2-8E12BE150B17}"/>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FBF19395-415E-4F70-A0F9-431B267C5906}" type="slidenum">
              <a:rPr lang="en-US" altLang="en-US" sz="1200">
                <a:latin typeface="Arial" panose="020B0604020202020204" pitchFamily="34" charset="0"/>
              </a:rPr>
              <a:pPr algn="r">
                <a:spcBef>
                  <a:spcPct val="0"/>
                </a:spcBef>
              </a:pPr>
              <a:t>50</a:t>
            </a:fld>
            <a:endParaRPr lang="en-US" altLang="en-US" sz="1200">
              <a:latin typeface="Arial" panose="020B0604020202020204" pitchFamily="34" charset="0"/>
            </a:endParaRPr>
          </a:p>
        </p:txBody>
      </p:sp>
      <p:sp>
        <p:nvSpPr>
          <p:cNvPr id="99331" name="Rectangle 2">
            <a:extLst>
              <a:ext uri="{FF2B5EF4-FFF2-40B4-BE49-F238E27FC236}">
                <a16:creationId xmlns:a16="http://schemas.microsoft.com/office/drawing/2014/main" id="{CE8F2285-3DC4-4791-985A-0C39A4CC008A}"/>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A5895378-70C5-4DE2-A79E-F5EF5A8909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8177ACD5-3A1A-461F-8AB5-0E11ADC4ADF5}"/>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35677A4D-6417-4206-896C-F21150B1EF50}" type="slidenum">
              <a:rPr lang="en-US" altLang="en-US" sz="1200">
                <a:latin typeface="Arial" panose="020B0604020202020204" pitchFamily="34" charset="0"/>
              </a:rPr>
              <a:pPr algn="r">
                <a:spcBef>
                  <a:spcPct val="0"/>
                </a:spcBef>
              </a:pPr>
              <a:t>52</a:t>
            </a:fld>
            <a:endParaRPr lang="en-US" altLang="en-US" sz="1200">
              <a:latin typeface="Arial" panose="020B0604020202020204" pitchFamily="34" charset="0"/>
            </a:endParaRPr>
          </a:p>
        </p:txBody>
      </p:sp>
      <p:sp>
        <p:nvSpPr>
          <p:cNvPr id="111619" name="Rectangle 2">
            <a:extLst>
              <a:ext uri="{FF2B5EF4-FFF2-40B4-BE49-F238E27FC236}">
                <a16:creationId xmlns:a16="http://schemas.microsoft.com/office/drawing/2014/main" id="{DE132E7B-E7FD-4DEC-9A73-DD4B48E14FC3}"/>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31D53C8D-D764-444D-9665-BA11528B29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885C31B3-11BB-4F4B-A804-0D2D2B6931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7D3C2FE-01E4-4ED4-B256-963D3348825D}" type="slidenum">
              <a:rPr lang="en-US" altLang="en-US" sz="1200"/>
              <a:pPr/>
              <a:t>55</a:t>
            </a:fld>
            <a:endParaRPr lang="en-US" altLang="en-US" sz="1200"/>
          </a:p>
        </p:txBody>
      </p:sp>
      <p:sp>
        <p:nvSpPr>
          <p:cNvPr id="73731" name="Rectangle 2">
            <a:extLst>
              <a:ext uri="{FF2B5EF4-FFF2-40B4-BE49-F238E27FC236}">
                <a16:creationId xmlns:a16="http://schemas.microsoft.com/office/drawing/2014/main" id="{5410A90E-E153-43BC-B8AA-00717D8F3B70}"/>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89C7D707-8BD6-4B37-8B55-D46B9F440F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498250"/>
            <a:ext cx="6858000" cy="1011237"/>
          </a:xfrm>
        </p:spPr>
        <p:txBody>
          <a:bodyPr anchor="b"/>
          <a:lstStyle>
            <a:lvl1pPr algn="ctr">
              <a:defRPr sz="4500"/>
            </a:lvl1pPr>
          </a:lstStyle>
          <a:p>
            <a:r>
              <a:rPr lang="en-US" dirty="0"/>
              <a:t>Title of the Book</a:t>
            </a:r>
          </a:p>
        </p:txBody>
      </p:sp>
      <p:sp>
        <p:nvSpPr>
          <p:cNvPr id="5" name="Footer Placeholder 4"/>
          <p:cNvSpPr>
            <a:spLocks noGrp="1"/>
          </p:cNvSpPr>
          <p:nvPr>
            <p:ph type="ftr" sz="quarter" idx="11"/>
          </p:nvPr>
        </p:nvSpPr>
        <p:spPr>
          <a:xfrm>
            <a:off x="1142999" y="6356350"/>
            <a:ext cx="6412424" cy="354416"/>
          </a:xfrm>
        </p:spPr>
        <p:txBody>
          <a:bodyPr/>
          <a:lstStyle/>
          <a:p>
            <a:endParaRPr lang="en-US"/>
          </a:p>
        </p:txBody>
      </p:sp>
      <p:sp>
        <p:nvSpPr>
          <p:cNvPr id="9" name="Picture Placeholder 8"/>
          <p:cNvSpPr>
            <a:spLocks noGrp="1"/>
          </p:cNvSpPr>
          <p:nvPr>
            <p:ph type="pic" sz="quarter" idx="13"/>
          </p:nvPr>
        </p:nvSpPr>
        <p:spPr>
          <a:xfrm>
            <a:off x="2987874" y="2390620"/>
            <a:ext cx="3168253" cy="3851130"/>
          </a:xfrm>
        </p:spPr>
        <p:txBody>
          <a:bodyPr>
            <a:normAutofit/>
          </a:bodyPr>
          <a:lstStyle>
            <a:lvl1pPr marL="0" indent="0">
              <a:buNone/>
              <a:defRPr sz="900"/>
            </a:lvl1pPr>
          </a:lstStyle>
          <a:p>
            <a:endParaRPr lang="en-US" dirty="0"/>
          </a:p>
        </p:txBody>
      </p:sp>
      <p:sp>
        <p:nvSpPr>
          <p:cNvPr id="10" name="Title 1"/>
          <p:cNvSpPr txBox="1">
            <a:spLocks/>
          </p:cNvSpPr>
          <p:nvPr userDrawn="1"/>
        </p:nvSpPr>
        <p:spPr>
          <a:xfrm>
            <a:off x="1142999" y="1509485"/>
            <a:ext cx="6858000" cy="672883"/>
          </a:xfrm>
          <a:prstGeom prst="rect">
            <a:avLst/>
          </a:prstGeom>
        </p:spPr>
        <p:txBody>
          <a:bodyPr vert="horz" lIns="68580" tIns="34290" rIns="68580" bIns="34290" rtlCol="0" anchor="b">
            <a:normAutofit lnSpcReduction="1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4800" dirty="0">
              <a:solidFill>
                <a:schemeClr val="accent5"/>
              </a:solidFill>
            </a:endParaRPr>
          </a:p>
        </p:txBody>
      </p:sp>
      <p:sp>
        <p:nvSpPr>
          <p:cNvPr id="11" name="Text Placeholder 10"/>
          <p:cNvSpPr>
            <a:spLocks noGrp="1"/>
          </p:cNvSpPr>
          <p:nvPr>
            <p:ph type="body" sz="quarter" idx="14" hasCustomPrompt="1"/>
          </p:nvPr>
        </p:nvSpPr>
        <p:spPr>
          <a:xfrm>
            <a:off x="1143000" y="1509713"/>
            <a:ext cx="6858000" cy="443778"/>
          </a:xfrm>
        </p:spPr>
        <p:txBody>
          <a:bodyPr/>
          <a:lstStyle>
            <a:lvl1pPr marL="0" indent="0" algn="ctr">
              <a:buNone/>
              <a:defRPr baseline="0">
                <a:solidFill>
                  <a:schemeClr val="accent5"/>
                </a:solidFill>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Chapter # CHAPTER TITLE</a:t>
            </a:r>
          </a:p>
        </p:txBody>
      </p:sp>
      <p:sp>
        <p:nvSpPr>
          <p:cNvPr id="12" name="TextBox 11"/>
          <p:cNvSpPr txBox="1"/>
          <p:nvPr userDrawn="1"/>
        </p:nvSpPr>
        <p:spPr>
          <a:xfrm>
            <a:off x="3164031" y="1946842"/>
            <a:ext cx="281593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PowerPoint Image Slideshow</a:t>
            </a:r>
          </a:p>
          <a:p>
            <a:pPr algn="ctr"/>
            <a:endParaRPr lang="en-US" sz="1200" dirty="0"/>
          </a:p>
        </p:txBody>
      </p:sp>
    </p:spTree>
    <p:extLst>
      <p:ext uri="{BB962C8B-B14F-4D97-AF65-F5344CB8AC3E}">
        <p14:creationId xmlns:p14="http://schemas.microsoft.com/office/powerpoint/2010/main" val="351841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3278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a:extLst>
              <a:ext uri="{FF2B5EF4-FFF2-40B4-BE49-F238E27FC236}">
                <a16:creationId xmlns:a16="http://schemas.microsoft.com/office/drawing/2014/main" id="{BF5C8D52-83A8-42CC-B38B-0982D5E265C1}"/>
              </a:ext>
            </a:extLst>
          </p:cNvPr>
          <p:cNvSpPr>
            <a:spLocks noGrp="1" noChangeArrowheads="1"/>
          </p:cNvSpPr>
          <p:nvPr>
            <p:ph type="dt" sz="half" idx="10"/>
          </p:nvPr>
        </p:nvSpPr>
        <p:spPr>
          <a:ln/>
        </p:spPr>
        <p:txBody>
          <a:bodyPr/>
          <a:lstStyle>
            <a:lvl1pPr>
              <a:defRPr/>
            </a:lvl1pPr>
          </a:lstStyle>
          <a:p>
            <a:endParaRPr lang="en-US" altLang="en-US"/>
          </a:p>
        </p:txBody>
      </p:sp>
      <p:sp>
        <p:nvSpPr>
          <p:cNvPr id="5" name="Rectangle 6">
            <a:extLst>
              <a:ext uri="{FF2B5EF4-FFF2-40B4-BE49-F238E27FC236}">
                <a16:creationId xmlns:a16="http://schemas.microsoft.com/office/drawing/2014/main" id="{BC26A67E-EB69-4399-B731-88C71D1626E9}"/>
              </a:ext>
            </a:extLst>
          </p:cNvPr>
          <p:cNvSpPr>
            <a:spLocks noGrp="1" noChangeArrowheads="1"/>
          </p:cNvSpPr>
          <p:nvPr>
            <p:ph type="sldNum" sz="quarter" idx="11"/>
          </p:nvPr>
        </p:nvSpPr>
        <p:spPr>
          <a:ln/>
        </p:spPr>
        <p:txBody>
          <a:bodyPr/>
          <a:lstStyle>
            <a:lvl1pPr>
              <a:defRPr/>
            </a:lvl1pPr>
          </a:lstStyle>
          <a:p>
            <a:fld id="{0E2957ED-08C3-4346-9CCE-3C610FA032C1}" type="slidenum">
              <a:rPr lang="en-US" altLang="en-US"/>
              <a:pPr/>
              <a:t>‹#›</a:t>
            </a:fld>
            <a:endParaRPr lang="en-US" altLang="en-US"/>
          </a:p>
        </p:txBody>
      </p:sp>
    </p:spTree>
    <p:extLst>
      <p:ext uri="{BB962C8B-B14F-4D97-AF65-F5344CB8AC3E}">
        <p14:creationId xmlns:p14="http://schemas.microsoft.com/office/powerpoint/2010/main" val="1809695434"/>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689DED8-6B0C-424D-A947-7A44A1EC31EC}"/>
              </a:ext>
            </a:extLst>
          </p:cNvPr>
          <p:cNvSpPr>
            <a:spLocks noGrp="1" noChangeArrowheads="1"/>
          </p:cNvSpPr>
          <p:nvPr>
            <p:ph type="dt" sz="half" idx="10"/>
          </p:nvPr>
        </p:nvSpPr>
        <p:spPr>
          <a:ln/>
        </p:spPr>
        <p:txBody>
          <a:bodyPr/>
          <a:lstStyle>
            <a:lvl1pPr>
              <a:defRPr/>
            </a:lvl1pPr>
          </a:lstStyle>
          <a:p>
            <a:endParaRPr lang="en-US" altLang="en-US"/>
          </a:p>
        </p:txBody>
      </p:sp>
      <p:sp>
        <p:nvSpPr>
          <p:cNvPr id="4" name="Rectangle 6">
            <a:extLst>
              <a:ext uri="{FF2B5EF4-FFF2-40B4-BE49-F238E27FC236}">
                <a16:creationId xmlns:a16="http://schemas.microsoft.com/office/drawing/2014/main" id="{7FC5AD0A-EFE8-4582-BCB7-E36148C0F56C}"/>
              </a:ext>
            </a:extLst>
          </p:cNvPr>
          <p:cNvSpPr>
            <a:spLocks noGrp="1" noChangeArrowheads="1"/>
          </p:cNvSpPr>
          <p:nvPr>
            <p:ph type="sldNum" sz="quarter" idx="11"/>
          </p:nvPr>
        </p:nvSpPr>
        <p:spPr>
          <a:ln/>
        </p:spPr>
        <p:txBody>
          <a:bodyPr/>
          <a:lstStyle>
            <a:lvl1pPr>
              <a:defRPr/>
            </a:lvl1pPr>
          </a:lstStyle>
          <a:p>
            <a:fld id="{7C7A1ED0-607F-4050-9174-D912CD80B4A1}" type="slidenum">
              <a:rPr lang="en-US" altLang="en-US"/>
              <a:pPr/>
              <a:t>‹#›</a:t>
            </a:fld>
            <a:endParaRPr lang="en-US" altLang="en-US"/>
          </a:p>
        </p:txBody>
      </p:sp>
    </p:spTree>
    <p:extLst>
      <p:ext uri="{BB962C8B-B14F-4D97-AF65-F5344CB8AC3E}">
        <p14:creationId xmlns:p14="http://schemas.microsoft.com/office/powerpoint/2010/main" val="352568253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424583"/>
          </a:xfrm>
        </p:spPr>
        <p:txBody>
          <a:bodyPr>
            <a:normAutofit/>
          </a:bodyPr>
          <a:lstStyle>
            <a:lvl1pPr>
              <a:defRPr sz="2100" b="1"/>
            </a:lvl1pPr>
          </a:lstStyle>
          <a:p>
            <a:r>
              <a:rPr lang="en-US" dirty="0"/>
              <a:t>Figure #.#</a:t>
            </a:r>
          </a:p>
        </p:txBody>
      </p:sp>
      <p:sp>
        <p:nvSpPr>
          <p:cNvPr id="3" name="Content Placeholder 2"/>
          <p:cNvSpPr>
            <a:spLocks noGrp="1"/>
          </p:cNvSpPr>
          <p:nvPr>
            <p:ph idx="1"/>
          </p:nvPr>
        </p:nvSpPr>
        <p:spPr>
          <a:xfrm>
            <a:off x="628650" y="955965"/>
            <a:ext cx="78867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28650" y="6356351"/>
            <a:ext cx="7071014" cy="365125"/>
          </a:xfrm>
        </p:spPr>
        <p:txBody>
          <a:bodyPr/>
          <a:lstStyle/>
          <a:p>
            <a:endParaRPr lang="en-US"/>
          </a:p>
        </p:txBody>
      </p:sp>
      <p:sp>
        <p:nvSpPr>
          <p:cNvPr id="7" name="Content Placeholder 2"/>
          <p:cNvSpPr>
            <a:spLocks noGrp="1"/>
          </p:cNvSpPr>
          <p:nvPr>
            <p:ph idx="13" hasCustomPrompt="1"/>
          </p:nvPr>
        </p:nvSpPr>
        <p:spPr>
          <a:xfrm>
            <a:off x="628650" y="4918365"/>
            <a:ext cx="7886700" cy="1271731"/>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920938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466148"/>
          </a:xfrm>
        </p:spPr>
        <p:txBody>
          <a:bodyPr>
            <a:normAutofit/>
          </a:bodyPr>
          <a:lstStyle>
            <a:lvl1pPr>
              <a:defRPr sz="2100" b="1"/>
            </a:lvl1pPr>
          </a:lstStyle>
          <a:p>
            <a:r>
              <a:rPr lang="en-US" dirty="0"/>
              <a:t>Figure #.#</a:t>
            </a:r>
          </a:p>
        </p:txBody>
      </p:sp>
      <p:sp>
        <p:nvSpPr>
          <p:cNvPr id="3" name="Content Placeholder 2"/>
          <p:cNvSpPr>
            <a:spLocks noGrp="1"/>
          </p:cNvSpPr>
          <p:nvPr>
            <p:ph sz="half" idx="1"/>
          </p:nvPr>
        </p:nvSpPr>
        <p:spPr>
          <a:xfrm>
            <a:off x="628650" y="1010661"/>
            <a:ext cx="3886200" cy="516630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010661"/>
            <a:ext cx="3886200" cy="51663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628650" y="6356351"/>
            <a:ext cx="7060623" cy="365125"/>
          </a:xfrm>
        </p:spPr>
        <p:txBody>
          <a:bodyPr/>
          <a:lstStyle/>
          <a:p>
            <a:endParaRPr lang="en-US"/>
          </a:p>
        </p:txBody>
      </p:sp>
    </p:spTree>
    <p:extLst>
      <p:ext uri="{BB962C8B-B14F-4D97-AF65-F5344CB8AC3E}">
        <p14:creationId xmlns:p14="http://schemas.microsoft.com/office/powerpoint/2010/main" val="360759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35420"/>
          </a:xfrm>
        </p:spPr>
        <p:txBody>
          <a:bodyPr>
            <a:normAutofit/>
          </a:bodyPr>
          <a:lstStyle>
            <a:lvl1pPr>
              <a:defRPr sz="2100" b="1" baseline="0"/>
            </a:lvl1pPr>
          </a:lstStyle>
          <a:p>
            <a:r>
              <a:rPr lang="en-US" dirty="0"/>
              <a:t>Figure #.#</a:t>
            </a:r>
          </a:p>
        </p:txBody>
      </p:sp>
      <p:sp>
        <p:nvSpPr>
          <p:cNvPr id="4" name="Footer Placeholder 3"/>
          <p:cNvSpPr>
            <a:spLocks noGrp="1"/>
          </p:cNvSpPr>
          <p:nvPr>
            <p:ph type="ftr" sz="quarter" idx="11"/>
          </p:nvPr>
        </p:nvSpPr>
        <p:spPr>
          <a:xfrm>
            <a:off x="73152" y="6205729"/>
            <a:ext cx="7635240" cy="442595"/>
          </a:xfrm>
        </p:spPr>
        <p:txBody>
          <a:bodyPr/>
          <a:lstStyle/>
          <a:p>
            <a:pPr algn="l"/>
            <a:r>
              <a:rPr lang="en-US" dirty="0"/>
              <a:t>This </a:t>
            </a:r>
            <a:r>
              <a:rPr lang="en-US" dirty="0" err="1"/>
              <a:t>OpenStax</a:t>
            </a:r>
            <a:r>
              <a:rPr lang="en-US" dirty="0"/>
              <a:t> ancillary resource is © Rice University under a CC BY 4.0 International license; it may be reproduced or modified but must be attributed to </a:t>
            </a:r>
            <a:r>
              <a:rPr lang="en-US" dirty="0" err="1"/>
              <a:t>OpenStax</a:t>
            </a:r>
            <a:r>
              <a:rPr lang="en-US" dirty="0"/>
              <a:t>, Rice University and any changes must be noted.</a:t>
            </a:r>
          </a:p>
        </p:txBody>
      </p:sp>
      <p:sp>
        <p:nvSpPr>
          <p:cNvPr id="7" name="Content Placeholder 6"/>
          <p:cNvSpPr>
            <a:spLocks noGrp="1"/>
          </p:cNvSpPr>
          <p:nvPr>
            <p:ph sz="quarter" idx="12"/>
          </p:nvPr>
        </p:nvSpPr>
        <p:spPr>
          <a:xfrm>
            <a:off x="628650" y="1011383"/>
            <a:ext cx="7886700" cy="3255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6"/>
          <p:cNvSpPr>
            <a:spLocks noGrp="1"/>
          </p:cNvSpPr>
          <p:nvPr>
            <p:ph sz="quarter" idx="13" hasCustomPrompt="1"/>
          </p:nvPr>
        </p:nvSpPr>
        <p:spPr>
          <a:xfrm>
            <a:off x="628650" y="4378038"/>
            <a:ext cx="7886700" cy="1627909"/>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252047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451DEABC-D766-4322-8E78-B830FAE35C72}" type="datetime4">
              <a:rPr lang="en-US" smtClean="0"/>
              <a:pPr/>
              <a:t>February 15, 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pic>
        <p:nvPicPr>
          <p:cNvPr id="6" name="Picture 5">
            <a:extLst>
              <a:ext uri="{FF2B5EF4-FFF2-40B4-BE49-F238E27FC236}">
                <a16:creationId xmlns:a16="http://schemas.microsoft.com/office/drawing/2014/main" id="{24F19E1E-6A0A-42D5-96D5-51351F4904A3}"/>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341400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9B19C71-EC74-44AF-B27E-FC7DC3C3A61D}" type="datetime4">
              <a:rPr lang="en-US" smtClean="0"/>
              <a:pPr/>
              <a:t>February 15, 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dirty="0"/>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chemeClr val="accent3"/>
              </a:buClr>
              <a:defRPr>
                <a:solidFill>
                  <a:schemeClr val="accent3"/>
                </a:solidFill>
              </a:defRPr>
            </a:lvl1pPr>
            <a:lvl2pPr marL="731520" indent="-457200">
              <a:buClr>
                <a:schemeClr val="accent3"/>
              </a:buClr>
              <a:buFont typeface="+mj-lt"/>
              <a:buAutoNum type="alphaLcParenR"/>
              <a:defRPr>
                <a:solidFill>
                  <a:schemeClr val="accent3"/>
                </a:solidFill>
              </a:defRPr>
            </a:lvl2pPr>
            <a:lvl3pPr marL="1257300" indent="-342900">
              <a:buClr>
                <a:schemeClr val="accent3"/>
              </a:buClr>
              <a:buFont typeface="+mj-lt"/>
              <a:buAutoNum type="alphaLcParenR"/>
              <a:defRPr>
                <a:solidFill>
                  <a:schemeClr val="accent3"/>
                </a:solidFill>
              </a:defRPr>
            </a:lvl3pPr>
            <a:lvl4pPr marL="1714500" indent="-342900">
              <a:buClr>
                <a:schemeClr val="accent3"/>
              </a:buClr>
              <a:buFont typeface="+mj-lt"/>
              <a:buAutoNum type="alphaLcParenR"/>
              <a:defRPr>
                <a:solidFill>
                  <a:schemeClr val="accent3"/>
                </a:solidFill>
              </a:defRPr>
            </a:lvl4pPr>
            <a:lvl5pPr marL="2171700" indent="-342900">
              <a:buClr>
                <a:schemeClr val="accent3"/>
              </a:buClr>
              <a:buFont typeface="+mj-lt"/>
              <a:buAutoNum type="alphaLcParenR"/>
              <a:defRPr>
                <a:solidFill>
                  <a:schemeClr val="accent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BE8845CA-8582-4166-9E48-5F6A8689FA10}"/>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93333F43-3E86-47E4-BFBB-2476D384E1C6}" type="datetime4">
              <a:rPr lang="en-US" smtClean="0"/>
              <a:pPr/>
              <a:t>February 15, 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dirty="0"/>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chemeClr val="accent3"/>
              </a:buClr>
              <a:defRPr>
                <a:solidFill>
                  <a:srgbClr val="000000"/>
                </a:solidFill>
              </a:defRPr>
            </a:lvl1pPr>
            <a:lvl2pPr marL="731520" indent="-457200">
              <a:buClr>
                <a:schemeClr val="accent3"/>
              </a:buClr>
              <a:buFont typeface="+mj-lt"/>
              <a:buAutoNum type="alphaLcParenR"/>
              <a:defRPr>
                <a:solidFill>
                  <a:schemeClr val="tx1"/>
                </a:solidFill>
              </a:defRPr>
            </a:lvl2pPr>
            <a:lvl3pPr marL="1257300" indent="-342900">
              <a:buClr>
                <a:schemeClr val="accent3"/>
              </a:buClr>
              <a:buFont typeface="+mj-lt"/>
              <a:buAutoNum type="alphaLcParenR"/>
              <a:defRPr>
                <a:solidFill>
                  <a:schemeClr val="tx1"/>
                </a:solidFill>
              </a:defRPr>
            </a:lvl3pPr>
            <a:lvl4pPr marL="1714500" indent="-342900">
              <a:buClr>
                <a:schemeClr val="accent3"/>
              </a:buClr>
              <a:buFont typeface="+mj-lt"/>
              <a:buAutoNum type="alphaLcParenR"/>
              <a:defRPr>
                <a:solidFill>
                  <a:schemeClr val="tx1"/>
                </a:solidFill>
              </a:defRPr>
            </a:lvl4pPr>
            <a:lvl5pPr marL="2171700" indent="-342900">
              <a:buClr>
                <a:schemeClr val="accent3"/>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C142E682-7ADA-4EC1-940C-82AD3E87D0D9}"/>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6EAD5615-7F4F-4584-84D5-CC95918C321F}" type="datetime4">
              <a:rPr lang="en-US" smtClean="0"/>
              <a:pPr/>
              <a:t>February 15, 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dirty="0"/>
          </a:p>
        </p:txBody>
      </p:sp>
      <p:sp>
        <p:nvSpPr>
          <p:cNvPr id="9" name="Title 1"/>
          <p:cNvSpPr>
            <a:spLocks noGrp="1"/>
          </p:cNvSpPr>
          <p:nvPr>
            <p:ph type="title"/>
          </p:nvPr>
        </p:nvSpPr>
        <p:spPr>
          <a:xfrm>
            <a:off x="457200" y="241326"/>
            <a:ext cx="8062912" cy="659535"/>
          </a:xfrm>
        </p:spPr>
        <p:txBody>
          <a:bodyPr/>
          <a:lstStyle/>
          <a:p>
            <a:r>
              <a:rPr lang="en-US" dirty="0"/>
              <a:t>Click to edit</a:t>
            </a:r>
          </a:p>
        </p:txBody>
      </p:sp>
      <p:pic>
        <p:nvPicPr>
          <p:cNvPr id="8" name="Picture 7">
            <a:extLst>
              <a:ext uri="{FF2B5EF4-FFF2-40B4-BE49-F238E27FC236}">
                <a16:creationId xmlns:a16="http://schemas.microsoft.com/office/drawing/2014/main" id="{62E637B9-DE77-4D13-AC2C-C70EE5BFEE51}"/>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C8DE7-760B-4BA5-AB90-C98AB5C9A9CD}"/>
              </a:ext>
            </a:extLst>
          </p:cNvPr>
          <p:cNvSpPr>
            <a:spLocks noGrp="1" noChangeArrowheads="1"/>
          </p:cNvSpPr>
          <p:nvPr>
            <p:ph type="dt" sz="half" idx="10"/>
          </p:nvPr>
        </p:nvSpPr>
        <p:spPr>
          <a:ln/>
        </p:spPr>
        <p:txBody>
          <a:bodyPr/>
          <a:lstStyle>
            <a:lvl1pPr>
              <a:defRPr/>
            </a:lvl1pPr>
          </a:lstStyle>
          <a:p>
            <a:endParaRPr lang="en-US" altLang="en-US"/>
          </a:p>
        </p:txBody>
      </p:sp>
      <p:sp>
        <p:nvSpPr>
          <p:cNvPr id="5" name="Rectangle 6">
            <a:extLst>
              <a:ext uri="{FF2B5EF4-FFF2-40B4-BE49-F238E27FC236}">
                <a16:creationId xmlns:a16="http://schemas.microsoft.com/office/drawing/2014/main" id="{6751D796-FD64-4399-8C7E-1B388210D6F7}"/>
              </a:ext>
            </a:extLst>
          </p:cNvPr>
          <p:cNvSpPr>
            <a:spLocks noGrp="1" noChangeArrowheads="1"/>
          </p:cNvSpPr>
          <p:nvPr>
            <p:ph type="sldNum" sz="quarter" idx="11"/>
          </p:nvPr>
        </p:nvSpPr>
        <p:spPr>
          <a:ln/>
        </p:spPr>
        <p:txBody>
          <a:bodyPr/>
          <a:lstStyle>
            <a:lvl1pPr>
              <a:defRPr/>
            </a:lvl1pPr>
          </a:lstStyle>
          <a:p>
            <a:fld id="{A696DA0D-A6E8-4A25-8ADB-6F1D2633EC6E}" type="slidenum">
              <a:rPr lang="en-US" altLang="en-US"/>
              <a:pPr/>
              <a:t>‹#›</a:t>
            </a:fld>
            <a:endParaRPr lang="en-US" altLang="en-US"/>
          </a:p>
        </p:txBody>
      </p:sp>
    </p:spTree>
    <p:extLst>
      <p:ext uri="{BB962C8B-B14F-4D97-AF65-F5344CB8AC3E}">
        <p14:creationId xmlns:p14="http://schemas.microsoft.com/office/powerpoint/2010/main" val="207390723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434975"/>
          </a:xfrm>
          <a:prstGeom prst="rect">
            <a:avLst/>
          </a:prstGeom>
        </p:spPr>
        <p:txBody>
          <a:bodyPr vert="horz" lIns="91440" tIns="45720" rIns="91440" bIns="45720" rtlCol="0" anchor="ctr">
            <a:normAutofit/>
          </a:bodyPr>
          <a:lstStyle/>
          <a:p>
            <a:r>
              <a:rPr lang="en-US"/>
              <a:t>Figure #.#</a:t>
            </a:r>
            <a:endParaRPr lang="en-US" dirty="0"/>
          </a:p>
        </p:txBody>
      </p:sp>
      <p:sp>
        <p:nvSpPr>
          <p:cNvPr id="3" name="Text Placeholder 2"/>
          <p:cNvSpPr>
            <a:spLocks noGrp="1"/>
          </p:cNvSpPr>
          <p:nvPr>
            <p:ph type="body" idx="1"/>
          </p:nvPr>
        </p:nvSpPr>
        <p:spPr>
          <a:xfrm>
            <a:off x="628650" y="990601"/>
            <a:ext cx="78867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28650" y="6356351"/>
            <a:ext cx="7886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pic>
        <p:nvPicPr>
          <p:cNvPr id="6" name="Picture 5">
            <a:extLst>
              <a:ext uri="{FF2B5EF4-FFF2-40B4-BE49-F238E27FC236}">
                <a16:creationId xmlns:a16="http://schemas.microsoft.com/office/drawing/2014/main" id="{FD31EE69-6233-4E17-B2BE-1ADC006D536E}"/>
              </a:ext>
            </a:extLst>
          </p:cNvPr>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2893210624"/>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16" r:id="rId6"/>
    <p:sldLayoutId id="2147483914" r:id="rId7"/>
    <p:sldLayoutId id="2147483920" r:id="rId8"/>
    <p:sldLayoutId id="2147483927" r:id="rId9"/>
    <p:sldLayoutId id="2147483928" r:id="rId10"/>
    <p:sldLayoutId id="2147483929" r:id="rId11"/>
    <p:sldLayoutId id="2147483930" r:id="rId12"/>
  </p:sldLayoutIdLst>
  <p:txStyles>
    <p:title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accent3"/>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accent5"/>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accent2"/>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accent4"/>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29.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28.png"/><Relationship Id="rId4" Type="http://schemas.openxmlformats.org/officeDocument/2006/relationships/customXml" Target="../ink/ink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33.jpeg"/></Relationships>
</file>

<file path=ppt/slides/_rels/slide4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image" Target="../media/image36.jpeg"/><Relationship Id="rId4" Type="http://schemas.openxmlformats.org/officeDocument/2006/relationships/image" Target="../media/image35.jpeg"/></Relationships>
</file>

<file path=ppt/slides/_rels/slide47.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6.xml"/><Relationship Id="rId1" Type="http://schemas.openxmlformats.org/officeDocument/2006/relationships/slideLayout" Target="../slideLayouts/slideLayout10.xml"/><Relationship Id="rId5" Type="http://schemas.openxmlformats.org/officeDocument/2006/relationships/image" Target="../media/image39.jpeg"/><Relationship Id="rId4" Type="http://schemas.openxmlformats.org/officeDocument/2006/relationships/image" Target="../media/image38.jpeg"/></Relationships>
</file>

<file path=ppt/slides/_rels/slide48.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notesSlide" Target="../notesSlides/notesSlide7.xml"/><Relationship Id="rId1" Type="http://schemas.openxmlformats.org/officeDocument/2006/relationships/slideLayout" Target="../slideLayouts/slideLayout10.xml"/><Relationship Id="rId5" Type="http://schemas.openxmlformats.org/officeDocument/2006/relationships/image" Target="../media/image43.jpeg"/><Relationship Id="rId4" Type="http://schemas.openxmlformats.org/officeDocument/2006/relationships/image" Target="../media/image42.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image" Target="../media/image47.jpeg"/><Relationship Id="rId5" Type="http://schemas.openxmlformats.org/officeDocument/2006/relationships/image" Target="../media/image46.jpeg"/><Relationship Id="rId4" Type="http://schemas.openxmlformats.org/officeDocument/2006/relationships/image" Target="../media/image45.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1346888"/>
            <a:ext cx="9144000" cy="902046"/>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13 </a:t>
            </a:r>
            <a:r>
              <a:rPr lang="de-DE" sz="2000" b="1" dirty="0">
                <a:solidFill>
                  <a:srgbClr val="212F62"/>
                </a:solidFill>
                <a:latin typeface="+mn-lt"/>
              </a:rPr>
              <a:t>Fundamental Equilibrium </a:t>
            </a:r>
            <a:r>
              <a:rPr lang="cs-CZ" sz="2000" b="1" dirty="0" err="1">
                <a:solidFill>
                  <a:srgbClr val="212F62"/>
                </a:solidFill>
                <a:latin typeface="+mn-lt"/>
              </a:rPr>
              <a:t>Concepts</a:t>
            </a:r>
            <a:endParaRPr lang="cs-CZ" sz="2000" b="1" dirty="0">
              <a:solidFill>
                <a:srgbClr val="212F62"/>
              </a:solidFill>
              <a:latin typeface="+mn-lt"/>
            </a:endParaRPr>
          </a:p>
          <a:p>
            <a:pPr algn="ctr"/>
            <a:r>
              <a:rPr lang="en-US" sz="1600" cap="none" dirty="0">
                <a:solidFill>
                  <a:schemeClr val="tx1"/>
                </a:solidFill>
                <a:latin typeface="+mn-lt"/>
              </a:rPr>
              <a:t>PowerPoint Image Slideshow</a:t>
            </a:r>
          </a:p>
        </p:txBody>
      </p:sp>
      <p:pic>
        <p:nvPicPr>
          <p:cNvPr id="6" name="Picture 3"/>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3407965" y="2504061"/>
            <a:ext cx="2320268" cy="30026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D56F1B1-6BE6-4B20-A3BD-6747E54894E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
        <p:nvSpPr>
          <p:cNvPr id="8" name="Title">
            <a:extLst>
              <a:ext uri="{FF2B5EF4-FFF2-40B4-BE49-F238E27FC236}">
                <a16:creationId xmlns:a16="http://schemas.microsoft.com/office/drawing/2014/main" id="{8D87A6D2-52E4-4725-A99C-8574BB6B565D}"/>
              </a:ext>
            </a:extLst>
          </p:cNvPr>
          <p:cNvSpPr txBox="1">
            <a:spLocks/>
          </p:cNvSpPr>
          <p:nvPr/>
        </p:nvSpPr>
        <p:spPr>
          <a:xfrm>
            <a:off x="0" y="938213"/>
            <a:ext cx="9144000" cy="49371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a:lstStyle>
          <a:p>
            <a:pPr algn="ctr"/>
            <a:br>
              <a:rPr lang="en-US" sz="3600" dirty="0"/>
            </a:br>
            <a:r>
              <a:rPr lang="en-US" sz="3600" dirty="0"/>
              <a:t>CHEMISTRY 2e</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6"/>
            <a:ext cx="8058151" cy="466148"/>
          </a:xfrm>
        </p:spPr>
        <p:txBody>
          <a:bodyPr>
            <a:normAutofit/>
          </a:bodyPr>
          <a:lstStyle/>
          <a:p>
            <a:r>
              <a:rPr lang="en-US" dirty="0"/>
              <a:t>Figure 13.4</a:t>
            </a:r>
            <a:endParaRPr lang="en-US" sz="2400" dirty="0">
              <a:solidFill>
                <a:srgbClr val="6CB255"/>
              </a:solidFill>
            </a:endParaRPr>
          </a:p>
        </p:txBody>
      </p:sp>
      <p:pic>
        <p:nvPicPr>
          <p:cNvPr id="2" name="Figure" descr="A glass container is shown that is filled with an orange-brown gas and a small amount of dark orange liquid."/>
          <p:cNvPicPr>
            <a:picLocks noGrp="1" noChangeAspect="1"/>
          </p:cNvPicPr>
          <p:nvPr>
            <p:ph sz="half" idx="1"/>
          </p:nvPr>
        </p:nvPicPr>
        <p:blipFill>
          <a:blip r:embed="rId2" cstate="email">
            <a:extLst>
              <a:ext uri="{28A0092B-C50C-407E-A947-70E740481C1C}">
                <a14:useLocalDpi xmlns:a14="http://schemas.microsoft.com/office/drawing/2010/main" val="0"/>
              </a:ext>
            </a:extLst>
          </a:blip>
          <a:srcRect t="-5235" b="-5235"/>
          <a:stretch>
            <a:fillRect/>
          </a:stretch>
        </p:blipFill>
        <p:spPr>
          <a:xfrm>
            <a:off x="2749096" y="900862"/>
            <a:ext cx="3463018" cy="4514194"/>
          </a:xfrm>
        </p:spPr>
      </p:pic>
      <p:sp>
        <p:nvSpPr>
          <p:cNvPr id="14" name="Figure Legend"/>
          <p:cNvSpPr>
            <a:spLocks noGrp="1"/>
          </p:cNvSpPr>
          <p:nvPr>
            <p:ph sz="half" idx="2"/>
          </p:nvPr>
        </p:nvSpPr>
        <p:spPr>
          <a:xfrm>
            <a:off x="457199" y="5623149"/>
            <a:ext cx="8062913" cy="835708"/>
          </a:xfrm>
        </p:spPr>
        <p:txBody>
          <a:bodyPr>
            <a:noAutofit/>
          </a:bodyPr>
          <a:lstStyle/>
          <a:p>
            <a:pPr marL="0" indent="0">
              <a:buNone/>
            </a:pPr>
            <a:r>
              <a:rPr lang="en-US" sz="1600" dirty="0">
                <a:solidFill>
                  <a:srgbClr val="000000"/>
                </a:solidFill>
              </a:rPr>
              <a:t>A sealed tube containing an equilibrium mixture of liquid and gaseous bromine. (credit: http://images-ofelements.com/bromine.php)</a:t>
            </a:r>
          </a:p>
        </p:txBody>
      </p:sp>
    </p:spTree>
    <p:extLst>
      <p:ext uri="{BB962C8B-B14F-4D97-AF65-F5344CB8AC3E}">
        <p14:creationId xmlns:p14="http://schemas.microsoft.com/office/powerpoint/2010/main" val="191128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13.2 Equilibrium Constants</a:t>
            </a:r>
          </a:p>
          <a:p>
            <a:pPr lvl="1"/>
            <a:r>
              <a:rPr lang="en-US" dirty="0"/>
              <a:t>Derive reaction quotients from chemical equations representing homogeneous and heterogeneous reactions</a:t>
            </a:r>
          </a:p>
          <a:p>
            <a:pPr lvl="1"/>
            <a:r>
              <a:rPr lang="en-US" dirty="0"/>
              <a:t>Calculate values of reaction quotients and equilibrium constants, using concentrations and pressures</a:t>
            </a:r>
          </a:p>
          <a:p>
            <a:pPr lvl="1"/>
            <a:r>
              <a:rPr lang="en-US" dirty="0"/>
              <a:t>Relate the magnitude of an equilibrium constant to properties of the chemical system</a:t>
            </a:r>
          </a:p>
        </p:txBody>
      </p:sp>
    </p:spTree>
    <p:extLst>
      <p:ext uri="{BB962C8B-B14F-4D97-AF65-F5344CB8AC3E}">
        <p14:creationId xmlns:p14="http://schemas.microsoft.com/office/powerpoint/2010/main" val="1526783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Equilibrium Constants</a:t>
            </a:r>
          </a:p>
        </p:txBody>
      </p:sp>
      <mc:AlternateContent xmlns:mc="http://schemas.openxmlformats.org/markup-compatibility/2006" xmlns:a14="http://schemas.microsoft.com/office/drawing/2010/main">
        <mc:Choice Requires="a14">
          <p:sp>
            <p:nvSpPr>
              <p:cNvPr id="4" name="Text Placeholder 3"/>
              <p:cNvSpPr>
                <a:spLocks noGrp="1"/>
              </p:cNvSpPr>
              <p:nvPr>
                <p:ph idx="1"/>
              </p:nvPr>
            </p:nvSpPr>
            <p:spPr>
              <a:xfrm>
                <a:off x="457200" y="1233714"/>
                <a:ext cx="8062912" cy="4776650"/>
              </a:xfrm>
            </p:spPr>
            <p:txBody>
              <a:bodyPr/>
              <a:lstStyle/>
              <a:p>
                <a:pPr marL="342900" indent="-342900">
                  <a:buClr>
                    <a:schemeClr val="accent3"/>
                  </a:buClr>
                  <a:buFont typeface="Arial" panose="020B0604020202020204" pitchFamily="34" charset="0"/>
                  <a:buChar char="•"/>
                </a:pPr>
                <a:r>
                  <a:rPr lang="en-US" dirty="0"/>
                  <a:t>The symbol </a:t>
                </a:r>
                <a14:m>
                  <m:oMath xmlns:m="http://schemas.openxmlformats.org/officeDocument/2006/math">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 </m:t>
                    </m:r>
                  </m:oMath>
                </a14:m>
                <a:r>
                  <a:rPr lang="en-US" sz="2400" dirty="0">
                    <a:effectLst/>
                    <a:latin typeface="Cambria Math" panose="02040503050406030204" pitchFamily="18" charset="0"/>
                    <a:ea typeface="Times New Roman" panose="02020603050405020304" pitchFamily="18" charset="0"/>
                    <a:cs typeface="Cambria Math" panose="02040503050406030204" pitchFamily="18" charset="0"/>
                  </a:rPr>
                  <a:t>⇌</a:t>
                </a:r>
                <a:r>
                  <a:rPr lang="en-US" dirty="0"/>
                  <a:t>    , placed between reactants and products, is used to designate reversible reactions.</a:t>
                </a:r>
              </a:p>
              <a:p>
                <a:pPr>
                  <a:buClr>
                    <a:schemeClr val="accent3"/>
                  </a:buClr>
                </a:pPr>
                <a:endParaRPr lang="en-US" dirty="0"/>
              </a:p>
              <a:p>
                <a:pPr>
                  <a:buClr>
                    <a:schemeClr val="accent3"/>
                  </a:buClr>
                </a:pPr>
                <a:endParaRPr lang="en-US" dirty="0"/>
              </a:p>
              <a:p>
                <a:pPr marL="342900" indent="-342900">
                  <a:buClr>
                    <a:schemeClr val="accent3"/>
                  </a:buClr>
                  <a:buFont typeface="Arial" panose="020B0604020202020204" pitchFamily="34" charset="0"/>
                  <a:buChar char="•"/>
                </a:pPr>
                <a:r>
                  <a:rPr lang="en-US" dirty="0"/>
                  <a:t>The </a:t>
                </a:r>
                <a:r>
                  <a:rPr lang="en-US" b="1" dirty="0"/>
                  <a:t>reaction quotient</a:t>
                </a:r>
                <a:r>
                  <a:rPr lang="en-US" dirty="0"/>
                  <a:t>, </a:t>
                </a:r>
                <a:r>
                  <a:rPr lang="en-US" b="1" i="1" dirty="0"/>
                  <a:t>Q</a:t>
                </a:r>
                <a:r>
                  <a:rPr lang="en-US" dirty="0"/>
                  <a:t>, allows us to mathematically express the concentrations (or pressures) of reactants and products present at any point in a reversible reaction. </a:t>
                </a:r>
              </a:p>
              <a:p>
                <a:endParaRPr lang="en-US" dirty="0"/>
              </a:p>
            </p:txBody>
          </p:sp>
        </mc:Choice>
        <mc:Fallback xmlns="">
          <p:sp>
            <p:nvSpPr>
              <p:cNvPr id="4" name="Text Placeholder 3"/>
              <p:cNvSpPr>
                <a:spLocks noGrp="1" noRot="1" noChangeAspect="1" noMove="1" noResize="1" noEditPoints="1" noAdjustHandles="1" noChangeArrowheads="1" noChangeShapeType="1" noTextEdit="1"/>
              </p:cNvSpPr>
              <p:nvPr>
                <p:ph idx="1"/>
              </p:nvPr>
            </p:nvSpPr>
            <p:spPr>
              <a:xfrm>
                <a:off x="457200" y="1233714"/>
                <a:ext cx="8062912" cy="4776650"/>
              </a:xfrm>
              <a:blipFill>
                <a:blip r:embed="rId2"/>
                <a:stretch>
                  <a:fillRect l="-756" t="-1913"/>
                </a:stretch>
              </a:blipFill>
            </p:spPr>
            <p:txBody>
              <a:bodyPr/>
              <a:lstStyle/>
              <a:p>
                <a:r>
                  <a:rPr lang="en-US">
                    <a:noFill/>
                  </a:rPr>
                  <a:t> </a:t>
                </a:r>
              </a:p>
            </p:txBody>
          </p:sp>
        </mc:Fallback>
      </mc:AlternateContent>
    </p:spTree>
    <p:extLst>
      <p:ext uri="{BB962C8B-B14F-4D97-AF65-F5344CB8AC3E}">
        <p14:creationId xmlns:p14="http://schemas.microsoft.com/office/powerpoint/2010/main" val="3005737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Reaction Quotient, Q</a:t>
            </a:r>
          </a:p>
        </p:txBody>
      </p:sp>
      <p:sp>
        <p:nvSpPr>
          <p:cNvPr id="4" name="Text Placeholder 3"/>
          <p:cNvSpPr>
            <a:spLocks noGrp="1"/>
          </p:cNvSpPr>
          <p:nvPr>
            <p:ph idx="1"/>
          </p:nvPr>
        </p:nvSpPr>
        <p:spPr>
          <a:xfrm>
            <a:off x="457200" y="1262743"/>
            <a:ext cx="8062912" cy="4747621"/>
          </a:xfrm>
        </p:spPr>
        <p:txBody>
          <a:bodyPr/>
          <a:lstStyle/>
          <a:p>
            <a:pPr marL="342900" indent="-342900">
              <a:buClr>
                <a:schemeClr val="accent3"/>
              </a:buClr>
              <a:buFont typeface="Arial" panose="020B0604020202020204" pitchFamily="34" charset="0"/>
              <a:buChar char="•"/>
            </a:pPr>
            <a:r>
              <a:rPr lang="en-US" dirty="0"/>
              <a:t>Consider the general reaction:</a:t>
            </a:r>
          </a:p>
          <a:p>
            <a:pPr marL="0" indent="0">
              <a:buClr>
                <a:schemeClr val="accent3"/>
              </a:buClr>
              <a:buNone/>
            </a:pPr>
            <a:r>
              <a:rPr lang="en-US" dirty="0"/>
              <a:t>		</a:t>
            </a:r>
          </a:p>
          <a:p>
            <a:pPr>
              <a:buClr>
                <a:schemeClr val="accent3"/>
              </a:buClr>
            </a:pPr>
            <a:endParaRPr lang="en-US" dirty="0"/>
          </a:p>
          <a:p>
            <a:pPr marL="1074420" lvl="1" indent="-342900">
              <a:buClr>
                <a:schemeClr val="accent3"/>
              </a:buClr>
              <a:buFont typeface="Arial" panose="020B0604020202020204" pitchFamily="34" charset="0"/>
              <a:buChar char="•"/>
            </a:pPr>
            <a:r>
              <a:rPr lang="en-US" dirty="0"/>
              <a:t>A, B, C, D are either gases or aqueous species. </a:t>
            </a:r>
          </a:p>
          <a:p>
            <a:pPr marL="1074420" lvl="1" indent="-342900">
              <a:buClr>
                <a:schemeClr val="accent3"/>
              </a:buClr>
              <a:buFont typeface="Arial" panose="020B0604020202020204" pitchFamily="34" charset="0"/>
              <a:buChar char="•"/>
            </a:pPr>
            <a:r>
              <a:rPr lang="en-US" i="1" dirty="0"/>
              <a:t>m</a:t>
            </a:r>
            <a:r>
              <a:rPr lang="en-US" dirty="0"/>
              <a:t>, </a:t>
            </a:r>
            <a:r>
              <a:rPr lang="en-US" i="1" dirty="0"/>
              <a:t>n</a:t>
            </a:r>
            <a:r>
              <a:rPr lang="en-US" dirty="0"/>
              <a:t>, </a:t>
            </a:r>
            <a:r>
              <a:rPr lang="en-US" i="1" dirty="0"/>
              <a:t>x</a:t>
            </a:r>
            <a:r>
              <a:rPr lang="en-US" dirty="0"/>
              <a:t>, </a:t>
            </a:r>
            <a:r>
              <a:rPr lang="en-US" i="1" dirty="0"/>
              <a:t>y</a:t>
            </a:r>
            <a:r>
              <a:rPr lang="en-US" dirty="0"/>
              <a:t> are the coefficients in the balanced equation.</a:t>
            </a:r>
          </a:p>
          <a:p>
            <a:pPr>
              <a:buClr>
                <a:schemeClr val="accent3"/>
              </a:buClr>
            </a:pPr>
            <a:endParaRPr lang="en-US" dirty="0"/>
          </a:p>
          <a:p>
            <a:pPr marL="342900" indent="-342900">
              <a:buClr>
                <a:schemeClr val="accent3"/>
              </a:buClr>
              <a:buFont typeface="Arial" panose="020B0604020202020204" pitchFamily="34" charset="0"/>
              <a:buChar char="•"/>
            </a:pPr>
            <a:r>
              <a:rPr lang="en-US" dirty="0"/>
              <a:t>When using amounts expressed in concentration, the reaction quotient is called </a:t>
            </a:r>
            <a:r>
              <a:rPr lang="en-US" i="1" dirty="0"/>
              <a:t>Qc</a:t>
            </a:r>
            <a:r>
              <a:rPr lang="en-US" dirty="0"/>
              <a:t>.</a:t>
            </a:r>
          </a:p>
          <a:p>
            <a:endParaRPr lang="en-US" dirty="0"/>
          </a:p>
        </p:txBody>
      </p:sp>
      <mc:AlternateContent xmlns:mc="http://schemas.openxmlformats.org/markup-compatibility/2006" xmlns:a14="http://schemas.microsoft.com/office/drawing/2010/main">
        <mc:Choice Requires="a14">
          <p:sp>
            <p:nvSpPr>
              <p:cNvPr id="5" name="Object 4"/>
              <p:cNvSpPr txBox="1"/>
              <p:nvPr/>
            </p:nvSpPr>
            <p:spPr>
              <a:xfrm>
                <a:off x="3221081" y="1727200"/>
                <a:ext cx="4149725" cy="630238"/>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400" i="1" smtClean="0">
                          <a:solidFill>
                            <a:srgbClr val="000000"/>
                          </a:solidFill>
                          <a:latin typeface="Cambria Math" panose="02040503050406030204" pitchFamily="18" charset="0"/>
                        </a:rPr>
                        <m:t>𝑚</m:t>
                      </m:r>
                      <m:r>
                        <m:rPr>
                          <m:nor/>
                        </m:rPr>
                        <a:rPr lang="en-US" sz="2400" i="0">
                          <a:solidFill>
                            <a:srgbClr val="000000"/>
                          </a:solidFill>
                          <a:latin typeface="Cambria Math" panose="02040503050406030204" pitchFamily="18" charset="0"/>
                        </a:rPr>
                        <m:t>A</m:t>
                      </m:r>
                      <m:r>
                        <m:rPr>
                          <m:nor/>
                        </m:rPr>
                        <a:rPr lang="en-US" sz="2400" i="0">
                          <a:solidFill>
                            <a:srgbClr val="000000"/>
                          </a:solidFill>
                          <a:latin typeface="Cambria Math" panose="02040503050406030204" pitchFamily="18" charset="0"/>
                        </a:rPr>
                        <m:t> + </m:t>
                      </m:r>
                      <m:r>
                        <a:rPr lang="en-US" sz="2400" i="1">
                          <a:solidFill>
                            <a:srgbClr val="000000"/>
                          </a:solidFill>
                          <a:latin typeface="Cambria Math" panose="02040503050406030204" pitchFamily="18" charset="0"/>
                        </a:rPr>
                        <m:t>𝑛</m:t>
                      </m:r>
                      <m:r>
                        <m:rPr>
                          <m:nor/>
                        </m:rPr>
                        <a:rPr lang="en-US" sz="2400" i="0">
                          <a:solidFill>
                            <a:srgbClr val="000000"/>
                          </a:solidFill>
                          <a:latin typeface="Cambria Math" panose="02040503050406030204" pitchFamily="18" charset="0"/>
                        </a:rPr>
                        <m:t>B</m:t>
                      </m:r>
                      <m:r>
                        <m:rPr>
                          <m:nor/>
                        </m:rPr>
                        <a:rPr lang="en-US" sz="2400" i="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ea typeface="Cambria Math" panose="02040503050406030204" pitchFamily="18" charset="0"/>
                        </a:rPr>
                        <m:t>⇄</m:t>
                      </m:r>
                      <m:r>
                        <a:rPr lang="en-US" sz="2400" i="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𝑥</m:t>
                      </m:r>
                      <m:r>
                        <m:rPr>
                          <m:nor/>
                        </m:rPr>
                        <a:rPr lang="en-US" sz="2400" i="0">
                          <a:solidFill>
                            <a:srgbClr val="000000"/>
                          </a:solidFill>
                          <a:latin typeface="Cambria Math" panose="02040503050406030204" pitchFamily="18" charset="0"/>
                        </a:rPr>
                        <m:t>C</m:t>
                      </m:r>
                      <m:r>
                        <m:rPr>
                          <m:nor/>
                        </m:rPr>
                        <a:rPr lang="en-US" sz="2400" i="0">
                          <a:solidFill>
                            <a:srgbClr val="000000"/>
                          </a:solidFill>
                          <a:latin typeface="Cambria Math" panose="02040503050406030204" pitchFamily="18" charset="0"/>
                        </a:rPr>
                        <m:t> + </m:t>
                      </m:r>
                      <m:r>
                        <a:rPr lang="en-US" sz="2400" i="1">
                          <a:solidFill>
                            <a:srgbClr val="000000"/>
                          </a:solidFill>
                          <a:latin typeface="Cambria Math" panose="02040503050406030204" pitchFamily="18" charset="0"/>
                        </a:rPr>
                        <m:t>𝑦</m:t>
                      </m:r>
                      <m:r>
                        <m:rPr>
                          <m:sty m:val="p"/>
                        </m:rPr>
                        <a:rPr lang="en-US" sz="2400" i="0">
                          <a:solidFill>
                            <a:srgbClr val="000000"/>
                          </a:solidFill>
                          <a:latin typeface="Cambria Math" panose="02040503050406030204" pitchFamily="18" charset="0"/>
                        </a:rPr>
                        <m:t>D</m:t>
                      </m:r>
                    </m:oMath>
                  </m:oMathPara>
                </a14:m>
                <a:endParaRPr lang="en-US" sz="2400" dirty="0"/>
              </a:p>
            </p:txBody>
          </p:sp>
        </mc:Choice>
        <mc:Fallback xmlns="">
          <p:sp>
            <p:nvSpPr>
              <p:cNvPr id="5" name="Object 4"/>
              <p:cNvSpPr txBox="1">
                <a:spLocks noRot="1" noChangeAspect="1" noMove="1" noResize="1" noEditPoints="1" noAdjustHandles="1" noChangeArrowheads="1" noChangeShapeType="1" noTextEdit="1"/>
              </p:cNvSpPr>
              <p:nvPr/>
            </p:nvSpPr>
            <p:spPr>
              <a:xfrm>
                <a:off x="3221081" y="1727200"/>
                <a:ext cx="4149725" cy="63023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bject 5"/>
              <p:cNvSpPr txBox="1"/>
              <p:nvPr/>
            </p:nvSpPr>
            <p:spPr>
              <a:xfrm>
                <a:off x="2894013" y="4757738"/>
                <a:ext cx="3076575" cy="138112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𝐶</m:t>
                          </m:r>
                        </m:sub>
                      </m:sSub>
                      <m:r>
                        <m:rPr>
                          <m:nor/>
                        </m:rPr>
                        <a:rPr lang="en-US" i="0">
                          <a:solidFill>
                            <a:srgbClr val="000000"/>
                          </a:solidFill>
                          <a:latin typeface="Cambria Math" panose="02040503050406030204" pitchFamily="18" charset="0"/>
                        </a:rPr>
                        <m:t> = </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C</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𝑥</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D</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𝑦</m:t>
                              </m:r>
                            </m:sup>
                          </m:sSup>
                        </m:num>
                        <m:den>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A</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𝑚</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B</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𝑛</m:t>
                              </m:r>
                            </m:sup>
                          </m:sSup>
                        </m:den>
                      </m:f>
                    </m:oMath>
                  </m:oMathPara>
                </a14:m>
                <a:endParaRPr lang="en-US"/>
              </a:p>
            </p:txBody>
          </p:sp>
        </mc:Choice>
        <mc:Fallback xmlns="">
          <p:sp>
            <p:nvSpPr>
              <p:cNvPr id="6" name="Object 5"/>
              <p:cNvSpPr txBox="1">
                <a:spLocks noRot="1" noChangeAspect="1" noMove="1" noResize="1" noEditPoints="1" noAdjustHandles="1" noChangeArrowheads="1" noChangeShapeType="1" noTextEdit="1"/>
              </p:cNvSpPr>
              <p:nvPr/>
            </p:nvSpPr>
            <p:spPr>
              <a:xfrm>
                <a:off x="2894013" y="4757738"/>
                <a:ext cx="3076575" cy="1381125"/>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31200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The Concentration Reaction Quotient, Q</a:t>
            </a:r>
            <a:r>
              <a:rPr lang="en-US" baseline="-25000" dirty="0"/>
              <a:t>c</a:t>
            </a:r>
          </a:p>
        </p:txBody>
      </p:sp>
      <p:sp>
        <p:nvSpPr>
          <p:cNvPr id="4" name="Text Placeholder 3"/>
          <p:cNvSpPr>
            <a:spLocks noGrp="1"/>
          </p:cNvSpPr>
          <p:nvPr>
            <p:ph idx="1"/>
          </p:nvPr>
        </p:nvSpPr>
        <p:spPr>
          <a:xfrm>
            <a:off x="457200" y="1277257"/>
            <a:ext cx="8062912" cy="4733107"/>
          </a:xfrm>
        </p:spPr>
        <p:txBody>
          <a:bodyPr/>
          <a:lstStyle/>
          <a:p>
            <a:pPr marL="342900" indent="-342900">
              <a:buClr>
                <a:schemeClr val="accent3"/>
              </a:buClr>
              <a:buFont typeface="Arial" panose="020B0604020202020204" pitchFamily="34" charset="0"/>
              <a:buChar char="•"/>
            </a:pPr>
            <a:r>
              <a:rPr lang="en-US" dirty="0"/>
              <a:t>All concentrations must be expressed in </a:t>
            </a:r>
            <a:r>
              <a:rPr lang="en-US" b="1" dirty="0"/>
              <a:t>Molarity</a:t>
            </a:r>
            <a:r>
              <a:rPr lang="en-US" dirty="0"/>
              <a:t>.</a:t>
            </a:r>
          </a:p>
          <a:p>
            <a:pPr marL="342900" indent="-342900">
              <a:buClr>
                <a:schemeClr val="accent3"/>
              </a:buClr>
              <a:buFont typeface="Arial" panose="020B0604020202020204" pitchFamily="34" charset="0"/>
              <a:buChar char="•"/>
            </a:pPr>
            <a:endParaRPr lang="en-US" b="1" dirty="0"/>
          </a:p>
          <a:p>
            <a:pPr marL="342900" indent="-342900">
              <a:buClr>
                <a:schemeClr val="accent3"/>
              </a:buClr>
              <a:buFont typeface="Arial" panose="020B0604020202020204" pitchFamily="34" charset="0"/>
              <a:buChar char="•"/>
            </a:pPr>
            <a:r>
              <a:rPr lang="en-US" dirty="0"/>
              <a:t>Product concentrations are in the numerator (multiplied together).</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Reactant concentrations are in the denominator (multiplied together). </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Each concentration is raised to the power of its coefficient from the </a:t>
            </a:r>
            <a:r>
              <a:rPr lang="en-US" b="1" dirty="0"/>
              <a:t>balanced </a:t>
            </a:r>
            <a:r>
              <a:rPr lang="en-US" dirty="0"/>
              <a:t>equation. </a:t>
            </a:r>
          </a:p>
          <a:p>
            <a:endParaRPr lang="en-US" dirty="0"/>
          </a:p>
        </p:txBody>
      </p:sp>
      <p:sp>
        <p:nvSpPr>
          <p:cNvPr id="3" name="TextBox 2">
            <a:extLst>
              <a:ext uri="{FF2B5EF4-FFF2-40B4-BE49-F238E27FC236}">
                <a16:creationId xmlns:a16="http://schemas.microsoft.com/office/drawing/2014/main" id="{5D9C3895-8BED-4037-9334-CA686A5EC644}"/>
              </a:ext>
            </a:extLst>
          </p:cNvPr>
          <p:cNvSpPr txBox="1"/>
          <p:nvPr/>
        </p:nvSpPr>
        <p:spPr>
          <a:xfrm>
            <a:off x="457199" y="4720904"/>
            <a:ext cx="8058149" cy="461665"/>
          </a:xfrm>
          <a:prstGeom prst="rect">
            <a:avLst/>
          </a:prstGeom>
          <a:noFill/>
        </p:spPr>
        <p:txBody>
          <a:bodyPr wrap="square" rtlCol="0">
            <a:spAutoFit/>
          </a:bodyPr>
          <a:lstStyle/>
          <a:p>
            <a:r>
              <a:rPr lang="en-US" sz="2400" b="1" dirty="0">
                <a:solidFill>
                  <a:srgbClr val="FF0000"/>
                </a:solidFill>
              </a:rPr>
              <a:t>Solids are always omitted from the expressions for Q and K! </a:t>
            </a:r>
          </a:p>
        </p:txBody>
      </p:sp>
    </p:spTree>
    <p:extLst>
      <p:ext uri="{BB962C8B-B14F-4D97-AF65-F5344CB8AC3E}">
        <p14:creationId xmlns:p14="http://schemas.microsoft.com/office/powerpoint/2010/main" val="385423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F50594A-A67B-44E9-A16B-EA87C3AFC70A}"/>
              </a:ext>
            </a:extLst>
          </p:cNvPr>
          <p:cNvSpPr txBox="1"/>
          <p:nvPr/>
        </p:nvSpPr>
        <p:spPr>
          <a:xfrm>
            <a:off x="964194" y="2716040"/>
            <a:ext cx="7215612" cy="3348161"/>
          </a:xfrm>
          <a:prstGeom prst="rect">
            <a:avLst/>
          </a:prstGeom>
          <a:noFill/>
        </p:spPr>
        <p:txBody>
          <a:bodyPr wrap="square">
            <a:spAutoFit/>
          </a:bodyPr>
          <a:lstStyle/>
          <a:p>
            <a:pPr marL="0" marR="0">
              <a:lnSpc>
                <a:spcPct val="107000"/>
              </a:lnSpc>
              <a:spcBef>
                <a:spcPts val="0"/>
              </a:spcBef>
              <a:spcAft>
                <a:spcPts val="800"/>
              </a:spcAft>
              <a:tabLst>
                <a:tab pos="1678305"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(b) 4NH</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800" dirty="0">
                <a:effectLst/>
                <a:latin typeface="Calibri" panose="020F0502020204030204" pitchFamily="34" charset="0"/>
                <a:ea typeface="Calibri" panose="020F0502020204030204" pitchFamily="34" charset="0"/>
                <a:cs typeface="Times New Roman" panose="02020603050405020304" pitchFamily="18" charset="0"/>
              </a:rPr>
              <a:t> (g) + 5O</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dirty="0">
                <a:effectLst/>
                <a:latin typeface="Calibri" panose="020F0502020204030204" pitchFamily="34" charset="0"/>
                <a:ea typeface="Calibri" panose="020F0502020204030204" pitchFamily="34" charset="0"/>
                <a:cs typeface="Times New Roman" panose="02020603050405020304" pitchFamily="18" charset="0"/>
              </a:rPr>
              <a:t> (g) </a:t>
            </a:r>
            <a:r>
              <a:rPr lang="en-US" sz="2800" dirty="0">
                <a:effectLst/>
                <a:latin typeface="Cambria Math" panose="02040503050406030204" pitchFamily="18" charset="0"/>
                <a:ea typeface="Calibri" panose="020F0502020204030204" pitchFamily="34" charset="0"/>
                <a:cs typeface="Cambria Math" panose="02040503050406030204" pitchFamily="18" charset="0"/>
              </a:rPr>
              <a:t>⇌</a:t>
            </a:r>
            <a:r>
              <a:rPr lang="en-US" sz="2800" dirty="0">
                <a:effectLst/>
                <a:latin typeface="Calibri" panose="020F0502020204030204" pitchFamily="34" charset="0"/>
                <a:ea typeface="Calibri" panose="020F0502020204030204" pitchFamily="34" charset="0"/>
                <a:cs typeface="Times New Roman" panose="02020603050405020304" pitchFamily="18" charset="0"/>
              </a:rPr>
              <a:t> 4NO(g) + 6H</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dirty="0">
                <a:effectLst/>
                <a:latin typeface="Calibri" panose="020F0502020204030204" pitchFamily="34" charset="0"/>
                <a:ea typeface="Calibri" panose="020F0502020204030204" pitchFamily="34" charset="0"/>
                <a:cs typeface="Times New Roman" panose="02020603050405020304" pitchFamily="18" charset="0"/>
              </a:rPr>
              <a:t> O(g)</a:t>
            </a:r>
          </a:p>
          <a:p>
            <a:pPr marL="0" marR="0">
              <a:lnSpc>
                <a:spcPct val="107000"/>
              </a:lnSpc>
              <a:spcBef>
                <a:spcPts val="0"/>
              </a:spcBef>
              <a:spcAft>
                <a:spcPts val="800"/>
              </a:spcAft>
              <a:tabLst>
                <a:tab pos="1678305"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 (c) N</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dirty="0">
                <a:effectLst/>
                <a:latin typeface="Calibri" panose="020F0502020204030204" pitchFamily="34" charset="0"/>
                <a:ea typeface="Calibri" panose="020F0502020204030204" pitchFamily="34" charset="0"/>
                <a:cs typeface="Times New Roman" panose="02020603050405020304" pitchFamily="18" charset="0"/>
              </a:rPr>
              <a:t> O</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800" dirty="0">
                <a:effectLst/>
                <a:latin typeface="Calibri" panose="020F0502020204030204" pitchFamily="34" charset="0"/>
                <a:ea typeface="Calibri" panose="020F0502020204030204" pitchFamily="34" charset="0"/>
                <a:cs typeface="Times New Roman" panose="02020603050405020304" pitchFamily="18" charset="0"/>
              </a:rPr>
              <a:t> (g) </a:t>
            </a:r>
            <a:r>
              <a:rPr lang="en-US" sz="2800" dirty="0">
                <a:effectLst/>
                <a:latin typeface="Cambria Math" panose="02040503050406030204" pitchFamily="18" charset="0"/>
                <a:ea typeface="Calibri" panose="020F0502020204030204" pitchFamily="34" charset="0"/>
                <a:cs typeface="Cambria Math" panose="02040503050406030204" pitchFamily="18" charset="0"/>
              </a:rPr>
              <a:t>⇌</a:t>
            </a:r>
            <a:r>
              <a:rPr lang="en-US" sz="2800" dirty="0">
                <a:effectLst/>
                <a:latin typeface="Calibri" panose="020F0502020204030204" pitchFamily="34" charset="0"/>
                <a:ea typeface="Calibri" panose="020F0502020204030204" pitchFamily="34" charset="0"/>
                <a:cs typeface="Times New Roman" panose="02020603050405020304" pitchFamily="18" charset="0"/>
              </a:rPr>
              <a:t> 2NO</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dirty="0">
                <a:effectLst/>
                <a:latin typeface="Calibri" panose="020F0502020204030204" pitchFamily="34" charset="0"/>
                <a:ea typeface="Calibri" panose="020F0502020204030204" pitchFamily="34" charset="0"/>
                <a:cs typeface="Times New Roman" panose="02020603050405020304" pitchFamily="18" charset="0"/>
              </a:rPr>
              <a:t> (g) </a:t>
            </a:r>
          </a:p>
          <a:p>
            <a:pPr marL="0" marR="0">
              <a:lnSpc>
                <a:spcPct val="107000"/>
              </a:lnSpc>
              <a:spcBef>
                <a:spcPts val="0"/>
              </a:spcBef>
              <a:spcAft>
                <a:spcPts val="800"/>
              </a:spcAft>
              <a:tabLst>
                <a:tab pos="1678305"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(d) CO</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dirty="0">
                <a:effectLst/>
                <a:latin typeface="Calibri" panose="020F0502020204030204" pitchFamily="34" charset="0"/>
                <a:ea typeface="Calibri" panose="020F0502020204030204" pitchFamily="34" charset="0"/>
                <a:cs typeface="Times New Roman" panose="02020603050405020304" pitchFamily="18" charset="0"/>
              </a:rPr>
              <a:t> (g) + H</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dirty="0">
                <a:effectLst/>
                <a:latin typeface="Calibri" panose="020F0502020204030204" pitchFamily="34" charset="0"/>
                <a:ea typeface="Calibri" panose="020F0502020204030204" pitchFamily="34" charset="0"/>
                <a:cs typeface="Times New Roman" panose="02020603050405020304" pitchFamily="18" charset="0"/>
              </a:rPr>
              <a:t> (g) </a:t>
            </a:r>
            <a:r>
              <a:rPr lang="en-US" sz="2800" dirty="0">
                <a:effectLst/>
                <a:latin typeface="Cambria Math" panose="02040503050406030204" pitchFamily="18" charset="0"/>
                <a:ea typeface="Calibri" panose="020F0502020204030204" pitchFamily="34" charset="0"/>
                <a:cs typeface="Cambria Math" panose="02040503050406030204" pitchFamily="18" charset="0"/>
              </a:rPr>
              <a:t>⇌</a:t>
            </a:r>
            <a:r>
              <a:rPr lang="en-US" sz="2800" dirty="0">
                <a:effectLst/>
                <a:latin typeface="Calibri" panose="020F0502020204030204" pitchFamily="34" charset="0"/>
                <a:ea typeface="Calibri" panose="020F0502020204030204" pitchFamily="34" charset="0"/>
                <a:cs typeface="Times New Roman" panose="02020603050405020304" pitchFamily="18" charset="0"/>
              </a:rPr>
              <a:t> CO(g) + H</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dirty="0">
                <a:effectLst/>
                <a:latin typeface="Calibri" panose="020F0502020204030204" pitchFamily="34" charset="0"/>
                <a:ea typeface="Calibri" panose="020F0502020204030204" pitchFamily="34" charset="0"/>
                <a:cs typeface="Times New Roman" panose="02020603050405020304" pitchFamily="18" charset="0"/>
              </a:rPr>
              <a:t>O(g) </a:t>
            </a:r>
          </a:p>
          <a:p>
            <a:pPr marL="0" marR="0">
              <a:lnSpc>
                <a:spcPct val="107000"/>
              </a:lnSpc>
              <a:spcBef>
                <a:spcPts val="0"/>
              </a:spcBef>
              <a:spcAft>
                <a:spcPts val="800"/>
              </a:spcAft>
              <a:tabLst>
                <a:tab pos="1678305"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(e) NH4Cl(s) </a:t>
            </a:r>
            <a:r>
              <a:rPr lang="en-US" sz="2800" dirty="0">
                <a:effectLst/>
                <a:latin typeface="Cambria Math" panose="02040503050406030204" pitchFamily="18" charset="0"/>
                <a:ea typeface="Calibri" panose="020F0502020204030204" pitchFamily="34" charset="0"/>
                <a:cs typeface="Cambria Math" panose="02040503050406030204" pitchFamily="18" charset="0"/>
              </a:rPr>
              <a:t>⇌</a:t>
            </a:r>
            <a:r>
              <a:rPr lang="en-US" sz="2800" dirty="0">
                <a:effectLst/>
                <a:latin typeface="Calibri" panose="020F0502020204030204" pitchFamily="34" charset="0"/>
                <a:ea typeface="Calibri" panose="020F0502020204030204" pitchFamily="34" charset="0"/>
                <a:cs typeface="Times New Roman" panose="02020603050405020304" pitchFamily="18" charset="0"/>
              </a:rPr>
              <a:t> NH</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800" dirty="0">
                <a:effectLst/>
                <a:latin typeface="Calibri" panose="020F0502020204030204" pitchFamily="34" charset="0"/>
                <a:ea typeface="Calibri" panose="020F0502020204030204" pitchFamily="34" charset="0"/>
                <a:cs typeface="Times New Roman" panose="02020603050405020304" pitchFamily="18" charset="0"/>
              </a:rPr>
              <a:t> (g) + HCl(g) </a:t>
            </a:r>
          </a:p>
          <a:p>
            <a:pPr marL="0" marR="0">
              <a:lnSpc>
                <a:spcPct val="107000"/>
              </a:lnSpc>
              <a:spcBef>
                <a:spcPts val="0"/>
              </a:spcBef>
              <a:spcAft>
                <a:spcPts val="800"/>
              </a:spcAft>
              <a:tabLst>
                <a:tab pos="1678305"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(f) 2Pb</a:t>
            </a:r>
            <a:r>
              <a:rPr lang="en-US" sz="2800" dirty="0">
                <a:effectLst/>
                <a:latin typeface="Cambria Math" panose="02040503050406030204" pitchFamily="18" charset="0"/>
                <a:ea typeface="Calibri" panose="020F0502020204030204" pitchFamily="34" charset="0"/>
                <a:cs typeface="Cambria Math" panose="02040503050406030204" pitchFamily="18" charset="0"/>
              </a:rPr>
              <a:t>(</a:t>
            </a:r>
            <a:r>
              <a:rPr lang="en-US" sz="2800" dirty="0">
                <a:effectLst/>
                <a:latin typeface="Calibri" panose="020F0502020204030204" pitchFamily="34" charset="0"/>
                <a:ea typeface="Calibri" panose="020F0502020204030204" pitchFamily="34" charset="0"/>
                <a:cs typeface="Times New Roman" panose="02020603050405020304" pitchFamily="18" charset="0"/>
              </a:rPr>
              <a:t>NO</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r>
              <a:rPr lang="en-US" sz="2800" baseline="-25000" dirty="0">
                <a:effectLst/>
                <a:latin typeface="Calibri" panose="020F0502020204030204" pitchFamily="34" charset="0"/>
                <a:ea typeface="Calibri" panose="020F0502020204030204" pitchFamily="34" charset="0"/>
                <a:cs typeface="Times New Roman" panose="02020603050405020304" pitchFamily="18" charset="0"/>
              </a:rPr>
              <a:t> 2</a:t>
            </a:r>
            <a:r>
              <a:rPr lang="en-US" sz="2800" dirty="0">
                <a:effectLst/>
                <a:latin typeface="Cambria Math" panose="02040503050406030204" pitchFamily="18" charset="0"/>
                <a:ea typeface="Calibri" panose="020F0502020204030204" pitchFamily="34" charset="0"/>
                <a:cs typeface="Cambria Math" panose="020405030504060302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 (s) </a:t>
            </a:r>
            <a:r>
              <a:rPr lang="en-US" sz="2800" dirty="0">
                <a:effectLst/>
                <a:latin typeface="Cambria Math" panose="02040503050406030204" pitchFamily="18" charset="0"/>
                <a:ea typeface="Calibri" panose="020F0502020204030204" pitchFamily="34" charset="0"/>
                <a:cs typeface="Cambria Math" panose="02040503050406030204" pitchFamily="18" charset="0"/>
              </a:rPr>
              <a:t>⇌</a:t>
            </a:r>
            <a:r>
              <a:rPr lang="en-US" sz="2800" dirty="0">
                <a:effectLst/>
                <a:latin typeface="Calibri" panose="020F0502020204030204" pitchFamily="34" charset="0"/>
                <a:ea typeface="Calibri" panose="020F0502020204030204" pitchFamily="34" charset="0"/>
                <a:cs typeface="Times New Roman" panose="02020603050405020304" pitchFamily="18" charset="0"/>
              </a:rPr>
              <a:t> 2PbO(s) + 4NO2 (g) + O2 (g)</a:t>
            </a:r>
          </a:p>
          <a:p>
            <a:pPr marL="0" marR="0">
              <a:lnSpc>
                <a:spcPct val="107000"/>
              </a:lnSpc>
              <a:spcBef>
                <a:spcPts val="0"/>
              </a:spcBef>
              <a:spcAft>
                <a:spcPts val="800"/>
              </a:spcAft>
              <a:tabLst>
                <a:tab pos="1678305" algn="l"/>
              </a:tabLst>
            </a:pPr>
            <a:r>
              <a:rPr lang="en-US" sz="2800" dirty="0">
                <a:effectLst/>
                <a:latin typeface="Cambria Math" panose="02040503050406030204" pitchFamily="18" charset="0"/>
                <a:ea typeface="Times New Roman" panose="02020603050405020304" pitchFamily="18" charset="0"/>
                <a:cs typeface="Cambria Math" panose="020405030504060302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1CC0406-9457-4BC5-8A8B-6D3A5C5FC400}"/>
              </a:ext>
            </a:extLst>
          </p:cNvPr>
          <p:cNvSpPr txBox="1"/>
          <p:nvPr/>
        </p:nvSpPr>
        <p:spPr>
          <a:xfrm>
            <a:off x="1122630" y="1321806"/>
            <a:ext cx="6482281" cy="400110"/>
          </a:xfrm>
          <a:prstGeom prst="rect">
            <a:avLst/>
          </a:prstGeom>
          <a:noFill/>
        </p:spPr>
        <p:txBody>
          <a:bodyPr wrap="square" rtlCol="0">
            <a:spAutoFit/>
          </a:bodyPr>
          <a:lstStyle/>
          <a:p>
            <a:r>
              <a:rPr lang="en-US" sz="2000" dirty="0"/>
              <a:t>Write the expression for the Qc for each equation.</a:t>
            </a:r>
          </a:p>
        </p:txBody>
      </p:sp>
    </p:spTree>
    <p:extLst>
      <p:ext uri="{BB962C8B-B14F-4D97-AF65-F5344CB8AC3E}">
        <p14:creationId xmlns:p14="http://schemas.microsoft.com/office/powerpoint/2010/main" val="1245960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Value of the Reaction Quotient, Q</a:t>
            </a:r>
          </a:p>
        </p:txBody>
      </p:sp>
      <p:sp>
        <p:nvSpPr>
          <p:cNvPr id="4" name="Text Placeholder 3"/>
          <p:cNvSpPr>
            <a:spLocks noGrp="1"/>
          </p:cNvSpPr>
          <p:nvPr>
            <p:ph idx="1"/>
          </p:nvPr>
        </p:nvSpPr>
        <p:spPr>
          <a:xfrm>
            <a:off x="457200" y="1233714"/>
            <a:ext cx="8062912" cy="4776650"/>
          </a:xfrm>
        </p:spPr>
        <p:txBody>
          <a:bodyPr/>
          <a:lstStyle/>
          <a:p>
            <a:pPr marL="342900" indent="-342900">
              <a:buClr>
                <a:schemeClr val="accent3"/>
              </a:buClr>
              <a:buFont typeface="Arial" panose="020B0604020202020204" pitchFamily="34" charset="0"/>
              <a:buChar char="•"/>
            </a:pPr>
            <a:r>
              <a:rPr lang="en-US" dirty="0"/>
              <a:t>The numeric value of </a:t>
            </a:r>
            <a:r>
              <a:rPr lang="en-US" i="1" dirty="0"/>
              <a:t>Q</a:t>
            </a:r>
            <a:r>
              <a:rPr lang="en-US" i="1" baseline="-25000" dirty="0"/>
              <a:t>c</a:t>
            </a:r>
            <a:r>
              <a:rPr lang="en-US" dirty="0"/>
              <a:t> for a given reaction can vary prior to equilibrium. </a:t>
            </a:r>
          </a:p>
          <a:p>
            <a:pPr>
              <a:buClr>
                <a:schemeClr val="accent3"/>
              </a:buClr>
            </a:pPr>
            <a:endParaRPr lang="en-US" dirty="0"/>
          </a:p>
          <a:p>
            <a:pPr marL="342900" indent="-342900">
              <a:buClr>
                <a:schemeClr val="accent3"/>
              </a:buClr>
              <a:buFont typeface="Arial" panose="020B0604020202020204" pitchFamily="34" charset="0"/>
              <a:buChar char="•"/>
            </a:pPr>
            <a:r>
              <a:rPr lang="en-US" dirty="0"/>
              <a:t> The value of </a:t>
            </a:r>
            <a:r>
              <a:rPr lang="en-US" i="1" dirty="0"/>
              <a:t>Q</a:t>
            </a:r>
            <a:r>
              <a:rPr lang="en-US" i="1" baseline="-25000" dirty="0"/>
              <a:t>c</a:t>
            </a:r>
            <a:r>
              <a:rPr lang="en-US" dirty="0"/>
              <a:t> depends on the concentration of products and reactants present at that particular moment. </a:t>
            </a:r>
          </a:p>
          <a:p>
            <a:pPr>
              <a:buClr>
                <a:schemeClr val="accent3"/>
              </a:buClr>
            </a:pPr>
            <a:endParaRPr lang="en-US" dirty="0"/>
          </a:p>
          <a:p>
            <a:pPr marL="342900" indent="-342900">
              <a:buClr>
                <a:schemeClr val="accent3"/>
              </a:buClr>
              <a:buFont typeface="Arial" panose="020B0604020202020204" pitchFamily="34" charset="0"/>
              <a:buChar char="•"/>
            </a:pPr>
            <a:r>
              <a:rPr lang="en-US" dirty="0"/>
              <a:t>We can calculate </a:t>
            </a:r>
            <a:r>
              <a:rPr lang="en-US" i="1" dirty="0"/>
              <a:t>Q</a:t>
            </a:r>
            <a:r>
              <a:rPr lang="en-US" i="1" baseline="-25000" dirty="0"/>
              <a:t>c</a:t>
            </a:r>
            <a:r>
              <a:rPr lang="en-US" dirty="0"/>
              <a:t> at any point in a reaction. </a:t>
            </a:r>
          </a:p>
          <a:p>
            <a:pPr>
              <a:buClr>
                <a:schemeClr val="accent3"/>
              </a:buClr>
            </a:pPr>
            <a:endParaRPr lang="en-US" dirty="0"/>
          </a:p>
          <a:p>
            <a:pPr marL="342900" indent="-342900">
              <a:buClr>
                <a:schemeClr val="accent3"/>
              </a:buClr>
              <a:buFont typeface="Arial" panose="020B0604020202020204" pitchFamily="34" charset="0"/>
              <a:buChar char="•"/>
            </a:pPr>
            <a:r>
              <a:rPr lang="en-US" dirty="0"/>
              <a:t>We will often calculate </a:t>
            </a:r>
            <a:r>
              <a:rPr lang="en-US" i="1" dirty="0"/>
              <a:t>Q</a:t>
            </a:r>
            <a:r>
              <a:rPr lang="en-US" i="1" baseline="-25000" dirty="0"/>
              <a:t>c</a:t>
            </a:r>
            <a:r>
              <a:rPr lang="en-US" dirty="0"/>
              <a:t> at the start of the reaction using initial concentrations. </a:t>
            </a:r>
          </a:p>
          <a:p>
            <a:pPr>
              <a:buClr>
                <a:schemeClr val="accent3"/>
              </a:buClr>
            </a:pPr>
            <a:endParaRPr lang="en-US" dirty="0"/>
          </a:p>
        </p:txBody>
      </p:sp>
    </p:spTree>
    <p:extLst>
      <p:ext uri="{BB962C8B-B14F-4D97-AF65-F5344CB8AC3E}">
        <p14:creationId xmlns:p14="http://schemas.microsoft.com/office/powerpoint/2010/main" val="2559636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200" y="365127"/>
            <a:ext cx="8058150" cy="424583"/>
          </a:xfrm>
        </p:spPr>
        <p:txBody>
          <a:bodyPr/>
          <a:lstStyle/>
          <a:p>
            <a:r>
              <a:rPr lang="en-US" dirty="0"/>
              <a:t>Figure 13.5</a:t>
            </a:r>
          </a:p>
        </p:txBody>
      </p:sp>
      <p:sp>
        <p:nvSpPr>
          <p:cNvPr id="7" name="Figure Legend"/>
          <p:cNvSpPr>
            <a:spLocks noGrp="1"/>
          </p:cNvSpPr>
          <p:nvPr>
            <p:ph idx="1"/>
          </p:nvPr>
        </p:nvSpPr>
        <p:spPr>
          <a:xfrm>
            <a:off x="457200" y="5729490"/>
            <a:ext cx="8062912" cy="864065"/>
          </a:xfrm>
        </p:spPr>
        <p:txBody>
          <a:bodyPr>
            <a:normAutofit/>
          </a:bodyPr>
          <a:lstStyle/>
          <a:p>
            <a:pPr marL="0" indent="0">
              <a:buNone/>
            </a:pPr>
            <a:r>
              <a:rPr lang="en-US" sz="1600" dirty="0"/>
              <a:t>Changes in concentrations and </a:t>
            </a:r>
            <a:r>
              <a:rPr lang="en-US" sz="1600" i="1" dirty="0"/>
              <a:t>Qc </a:t>
            </a:r>
            <a:r>
              <a:rPr lang="en-US" sz="1600" dirty="0"/>
              <a:t>for a chemical equilibrium achieved beginning with a (a) mixture of reactants only and (b) products only.</a:t>
            </a:r>
          </a:p>
        </p:txBody>
      </p:sp>
      <p:pic>
        <p:nvPicPr>
          <p:cNvPr id="20482" name="Picture 2" descr="Four graphs are shown and labeled, “a,” “b,” “c,” and “d.” All four graphs have a vertical dotted line running through the middle labeled, “Equilibrium is reached.” The y-axis on graph a is labeled, “Concentration,” and the x-axis is labeled, “Time.” Three curves are plotted on graph a. The first is labeled, “[ S O subscript 2 ];” this line starts high on the y-axis, ends midway down the y-axis, has a steep initial slope and a more gradual slope as it approaches the far right on the x-axis. The second curve on this graph is labeled, “[ O subscript 2 ];” this line mimics the first except that it starts and ends about fifty percent lower on the y-axis. The third curve is the inverse of the first in shape and is labeled, “[ S O subscript 3 ].” The y-axis on graph b is labeled, “Concentration,” and the x-axis is labeled, “Time.” Three curves are plotted on graph b. The first is labeled, “[ S O subscript 2 ];” this line starts low on the y-axis, ends midway up the y-axis, has a steep initial slope and a more gradual slope as it approaches the far right on the x-axis. The second curve on this graph is labeled, “[ O subscript 2 ];” this line mimics the first except that it ends about fifty percent lower on the y-axis. The third curve is the inverse of the first in shape and is labeled, “[ S O subscript 3 ].” The y-axis on graph c is labeled, “Reaction Quotient,” and the x-axis is labeled, “Time.” A single curve is plotted on graph c. This curve begins at the bottom of the y-axis and rises steeply up near the top of the y-axis, then levels off into a horizontal line. The top point of this line is labeled, “k.” The y-axis on graph d is labeled, “Reaction Quotient,” and the x-axis is labeled, “Time.” A single curve is plotted on graph d. This curve begins near the edge of the top of the y-axis and falls steeply toward the x-axis, then levels off into a horizontal line. The bottom point of this line is labeled, “k.”"/>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81867" y="1059255"/>
            <a:ext cx="5339610" cy="4578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863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Equilibrium Constant, K</a:t>
            </a:r>
          </a:p>
        </p:txBody>
      </p:sp>
      <p:sp>
        <p:nvSpPr>
          <p:cNvPr id="4" name="Text Placeholder 3"/>
          <p:cNvSpPr>
            <a:spLocks noGrp="1"/>
          </p:cNvSpPr>
          <p:nvPr>
            <p:ph idx="1"/>
          </p:nvPr>
        </p:nvSpPr>
        <p:spPr>
          <a:xfrm>
            <a:off x="457200" y="1233714"/>
            <a:ext cx="8062912" cy="4776650"/>
          </a:xfrm>
        </p:spPr>
        <p:txBody>
          <a:bodyPr/>
          <a:lstStyle/>
          <a:p>
            <a:pPr marL="342900" indent="-342900">
              <a:buClr>
                <a:schemeClr val="accent3"/>
              </a:buClr>
              <a:buFont typeface="Arial" panose="020B0604020202020204" pitchFamily="34" charset="0"/>
              <a:buChar char="•"/>
            </a:pPr>
            <a:r>
              <a:rPr lang="en-US" dirty="0"/>
              <a:t>The value of </a:t>
            </a:r>
            <a:r>
              <a:rPr lang="en-US" i="1" dirty="0"/>
              <a:t>Q </a:t>
            </a:r>
            <a:r>
              <a:rPr lang="en-US" dirty="0"/>
              <a:t>when the reaction is at equilibrium is called the </a:t>
            </a:r>
            <a:r>
              <a:rPr lang="en-US" b="1" dirty="0"/>
              <a:t>equilibrium constant (</a:t>
            </a:r>
            <a:r>
              <a:rPr lang="en-US" b="1" i="1" dirty="0"/>
              <a:t>K</a:t>
            </a:r>
            <a:r>
              <a:rPr lang="en-US" b="1" dirty="0"/>
              <a:t>)</a:t>
            </a:r>
            <a:r>
              <a:rPr lang="en-US" dirty="0"/>
              <a:t>.</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Be careful not confuse with the kinetic rate constant (</a:t>
            </a:r>
            <a:r>
              <a:rPr lang="en-US" i="1" dirty="0"/>
              <a:t>k</a:t>
            </a:r>
            <a:r>
              <a:rPr lang="en-US" dirty="0"/>
              <a:t>).</a:t>
            </a:r>
          </a:p>
          <a:p>
            <a:pPr>
              <a:buClr>
                <a:schemeClr val="accent3"/>
              </a:buClr>
            </a:pPr>
            <a:endParaRPr lang="en-US" dirty="0"/>
          </a:p>
          <a:p>
            <a:endParaRPr lang="en-US" dirty="0"/>
          </a:p>
          <a:p>
            <a:endParaRPr lang="en-US" dirty="0"/>
          </a:p>
        </p:txBody>
      </p:sp>
      <mc:AlternateContent xmlns:mc="http://schemas.openxmlformats.org/markup-compatibility/2006" xmlns:a14="http://schemas.microsoft.com/office/drawing/2010/main">
        <mc:Choice Requires="a14">
          <p:sp>
            <p:nvSpPr>
              <p:cNvPr id="5" name="Object 4"/>
              <p:cNvSpPr txBox="1"/>
              <p:nvPr/>
            </p:nvSpPr>
            <p:spPr>
              <a:xfrm>
                <a:off x="1944688" y="2139950"/>
                <a:ext cx="4884737" cy="72072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nor/>
                        </m:rPr>
                        <a:rPr lang="en-US" sz="2400" i="0">
                          <a:solidFill>
                            <a:srgbClr val="000000"/>
                          </a:solidFill>
                          <a:latin typeface="Cambria Math" panose="02040503050406030204" pitchFamily="18" charset="0"/>
                        </a:rPr>
                        <m:t>aA</m:t>
                      </m:r>
                      <m:r>
                        <m:rPr>
                          <m:nor/>
                        </m:rPr>
                        <a:rPr lang="en-US" sz="2400" i="0">
                          <a:solidFill>
                            <a:srgbClr val="000000"/>
                          </a:solidFill>
                          <a:latin typeface="Cambria Math" panose="02040503050406030204" pitchFamily="18" charset="0"/>
                        </a:rPr>
                        <m:t> + </m:t>
                      </m:r>
                      <m:r>
                        <m:rPr>
                          <m:nor/>
                        </m:rPr>
                        <a:rPr lang="en-US" sz="2400" i="0">
                          <a:solidFill>
                            <a:srgbClr val="000000"/>
                          </a:solidFill>
                          <a:latin typeface="Cambria Math" panose="02040503050406030204" pitchFamily="18" charset="0"/>
                        </a:rPr>
                        <m:t>bB</m:t>
                      </m:r>
                      <m:r>
                        <m:rPr>
                          <m:nor/>
                        </m:rPr>
                        <a:rPr lang="en-US" sz="2400" i="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ea typeface="Cambria Math" panose="02040503050406030204" pitchFamily="18" charset="0"/>
                        </a:rPr>
                        <m:t>⇄</m:t>
                      </m:r>
                      <m:r>
                        <m:rPr>
                          <m:nor/>
                        </m:rPr>
                        <a:rPr lang="en-US" sz="2400" b="0" i="0" smtClean="0">
                          <a:solidFill>
                            <a:srgbClr val="000000"/>
                          </a:solidFill>
                          <a:latin typeface="Cambria Math" panose="02040503050406030204" pitchFamily="18" charset="0"/>
                        </a:rPr>
                        <m:t>      </m:t>
                      </m:r>
                      <m:r>
                        <m:rPr>
                          <m:nor/>
                        </m:rPr>
                        <a:rPr lang="en-US" sz="2400" i="0">
                          <a:solidFill>
                            <a:srgbClr val="000000"/>
                          </a:solidFill>
                          <a:latin typeface="Cambria Math" panose="02040503050406030204" pitchFamily="18" charset="0"/>
                        </a:rPr>
                        <m:t>cC</m:t>
                      </m:r>
                      <m:r>
                        <m:rPr>
                          <m:nor/>
                        </m:rPr>
                        <a:rPr lang="en-US" sz="2400" i="0">
                          <a:solidFill>
                            <a:srgbClr val="000000"/>
                          </a:solidFill>
                          <a:latin typeface="Cambria Math" panose="02040503050406030204" pitchFamily="18" charset="0"/>
                        </a:rPr>
                        <m:t> + </m:t>
                      </m:r>
                      <m:r>
                        <m:rPr>
                          <m:nor/>
                        </m:rPr>
                        <a:rPr lang="en-US" sz="2400" i="0">
                          <a:solidFill>
                            <a:srgbClr val="000000"/>
                          </a:solidFill>
                          <a:latin typeface="Cambria Math" panose="02040503050406030204" pitchFamily="18" charset="0"/>
                        </a:rPr>
                        <m:t>dD</m:t>
                      </m:r>
                    </m:oMath>
                  </m:oMathPara>
                </a14:m>
                <a:endParaRPr lang="en-US" sz="2400" dirty="0"/>
              </a:p>
            </p:txBody>
          </p:sp>
        </mc:Choice>
        <mc:Fallback xmlns="">
          <p:sp>
            <p:nvSpPr>
              <p:cNvPr id="5" name="Object 4"/>
              <p:cNvSpPr txBox="1">
                <a:spLocks noRot="1" noChangeAspect="1" noMove="1" noResize="1" noEditPoints="1" noAdjustHandles="1" noChangeArrowheads="1" noChangeShapeType="1" noTextEdit="1"/>
              </p:cNvSpPr>
              <p:nvPr/>
            </p:nvSpPr>
            <p:spPr>
              <a:xfrm>
                <a:off x="1944688" y="2139950"/>
                <a:ext cx="4884737" cy="720725"/>
              </a:xfrm>
              <a:prstGeom prst="rect">
                <a:avLst/>
              </a:prstGeom>
              <a:blipFill>
                <a:blip r:embed="rId2"/>
                <a:stretch>
                  <a:fillRect l="-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bject 5"/>
              <p:cNvSpPr txBox="1"/>
              <p:nvPr/>
            </p:nvSpPr>
            <p:spPr>
              <a:xfrm>
                <a:off x="1498600" y="3657600"/>
                <a:ext cx="6116638" cy="1258888"/>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𝐶</m:t>
                          </m:r>
                        </m:sub>
                      </m:sSub>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at</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equilibrium</m:t>
                      </m:r>
                      <m:r>
                        <m:rPr>
                          <m:nor/>
                        </m:rPr>
                        <a:rPr lang="en-US" i="0">
                          <a:solidFill>
                            <a:srgbClr val="000000"/>
                          </a:solidFill>
                          <a:latin typeface="Cambria Math" panose="02040503050406030204" pitchFamily="18" charset="0"/>
                        </a:rPr>
                        <m:t> = </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𝑐</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C</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𝑐</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D</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𝑑</m:t>
                              </m:r>
                            </m:sup>
                          </m:sSup>
                        </m:num>
                        <m:den>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A</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𝑎</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B</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𝑏</m:t>
                              </m:r>
                            </m:sup>
                          </m:sSup>
                        </m:den>
                      </m:f>
                    </m:oMath>
                  </m:oMathPara>
                </a14:m>
                <a:endParaRPr lang="en-US" dirty="0"/>
              </a:p>
            </p:txBody>
          </p:sp>
        </mc:Choice>
        <mc:Fallback xmlns="">
          <p:sp>
            <p:nvSpPr>
              <p:cNvPr id="6" name="Object 5"/>
              <p:cNvSpPr txBox="1">
                <a:spLocks noRot="1" noChangeAspect="1" noMove="1" noResize="1" noEditPoints="1" noAdjustHandles="1" noChangeArrowheads="1" noChangeShapeType="1" noTextEdit="1"/>
              </p:cNvSpPr>
              <p:nvPr/>
            </p:nvSpPr>
            <p:spPr>
              <a:xfrm>
                <a:off x="1498600" y="3657600"/>
                <a:ext cx="6116638" cy="1258888"/>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54963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Q and K</a:t>
            </a:r>
          </a:p>
        </p:txBody>
      </p:sp>
      <p:sp>
        <p:nvSpPr>
          <p:cNvPr id="4" name="Text Placeholder 3"/>
          <p:cNvSpPr>
            <a:spLocks noGrp="1"/>
          </p:cNvSpPr>
          <p:nvPr>
            <p:ph idx="1"/>
          </p:nvPr>
        </p:nvSpPr>
        <p:spPr>
          <a:xfrm>
            <a:off x="457200" y="1277257"/>
            <a:ext cx="8062912" cy="4733107"/>
          </a:xfrm>
        </p:spPr>
        <p:txBody>
          <a:bodyPr/>
          <a:lstStyle/>
          <a:p>
            <a:endParaRPr lang="en-US" dirty="0"/>
          </a:p>
          <a:p>
            <a:endParaRPr lang="en-US" dirty="0"/>
          </a:p>
          <a:p>
            <a:r>
              <a:rPr lang="en-US" dirty="0"/>
              <a:t> </a:t>
            </a:r>
          </a:p>
          <a:p>
            <a:endParaRPr lang="en-US" dirty="0"/>
          </a:p>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The equilibrium constant (</a:t>
            </a:r>
            <a:r>
              <a:rPr lang="en-US" i="1" dirty="0"/>
              <a:t>K</a:t>
            </a:r>
            <a:r>
              <a:rPr lang="en-US" dirty="0"/>
              <a:t>) has the same form as the reaction quotient (</a:t>
            </a:r>
            <a:r>
              <a:rPr lang="en-US" i="1" dirty="0"/>
              <a:t>Q</a:t>
            </a:r>
            <a:r>
              <a:rPr lang="en-US" dirty="0"/>
              <a:t>). </a:t>
            </a:r>
          </a:p>
          <a:p>
            <a:pPr marL="1074420" lvl="1" indent="-342900">
              <a:buClr>
                <a:schemeClr val="accent3"/>
              </a:buClr>
              <a:buFont typeface="Arial" panose="020B0604020202020204" pitchFamily="34" charset="0"/>
              <a:buChar char="•"/>
            </a:pPr>
            <a:r>
              <a:rPr lang="en-US" dirty="0"/>
              <a:t>For </a:t>
            </a:r>
            <a:r>
              <a:rPr lang="en-US" i="1" dirty="0"/>
              <a:t>K</a:t>
            </a:r>
            <a:r>
              <a:rPr lang="en-US" dirty="0"/>
              <a:t>, the concentrations </a:t>
            </a:r>
            <a:r>
              <a:rPr lang="en-US" i="1" dirty="0"/>
              <a:t>must </a:t>
            </a:r>
            <a:r>
              <a:rPr lang="en-US" dirty="0"/>
              <a:t>be those at equilibrium.</a:t>
            </a:r>
          </a:p>
          <a:p>
            <a:pPr marL="1074420" lvl="1" indent="-342900">
              <a:buClr>
                <a:schemeClr val="accent3"/>
              </a:buClr>
              <a:buFont typeface="Arial" panose="020B0604020202020204" pitchFamily="34" charset="0"/>
              <a:buChar char="•"/>
            </a:pPr>
            <a:r>
              <a:rPr lang="en-US" dirty="0"/>
              <a:t>For </a:t>
            </a:r>
            <a:r>
              <a:rPr lang="en-US" i="1" dirty="0"/>
              <a:t>Q</a:t>
            </a:r>
            <a:r>
              <a:rPr lang="en-US" dirty="0"/>
              <a:t>, the concentrations can be those at any point in the reaction, </a:t>
            </a:r>
            <a:r>
              <a:rPr lang="en-US" i="1" dirty="0"/>
              <a:t>not necessarily </a:t>
            </a:r>
            <a:r>
              <a:rPr lang="en-US" dirty="0"/>
              <a:t>when at equilibrium.</a:t>
            </a:r>
          </a:p>
          <a:p>
            <a:endParaRPr lang="en-US" dirty="0"/>
          </a:p>
        </p:txBody>
      </p:sp>
      <mc:AlternateContent xmlns:mc="http://schemas.openxmlformats.org/markup-compatibility/2006" xmlns:a14="http://schemas.microsoft.com/office/drawing/2010/main">
        <mc:Choice Requires="a14">
          <p:sp>
            <p:nvSpPr>
              <p:cNvPr id="5" name="Object 4"/>
              <p:cNvSpPr txBox="1"/>
              <p:nvPr/>
            </p:nvSpPr>
            <p:spPr bwMode="auto">
              <a:xfrm>
                <a:off x="2162175" y="1123950"/>
                <a:ext cx="4884738" cy="72072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m:rPr>
                          <m:nor/>
                        </m:rPr>
                        <a:rPr lang="en-US" sz="2400" i="0">
                          <a:solidFill>
                            <a:srgbClr val="000000"/>
                          </a:solidFill>
                          <a:latin typeface="Cambria Math" panose="02040503050406030204" pitchFamily="18" charset="0"/>
                        </a:rPr>
                        <m:t>aA</m:t>
                      </m:r>
                      <m:r>
                        <m:rPr>
                          <m:nor/>
                        </m:rPr>
                        <a:rPr lang="en-US" sz="2400" i="0">
                          <a:solidFill>
                            <a:srgbClr val="000000"/>
                          </a:solidFill>
                          <a:latin typeface="Cambria Math" panose="02040503050406030204" pitchFamily="18" charset="0"/>
                        </a:rPr>
                        <m:t> + </m:t>
                      </m:r>
                      <m:r>
                        <m:rPr>
                          <m:nor/>
                        </m:rPr>
                        <a:rPr lang="en-US" sz="2400" i="0">
                          <a:solidFill>
                            <a:srgbClr val="000000"/>
                          </a:solidFill>
                          <a:latin typeface="Cambria Math" panose="02040503050406030204" pitchFamily="18" charset="0"/>
                        </a:rPr>
                        <m:t>bB</m:t>
                      </m:r>
                      <m:r>
                        <m:rPr>
                          <m:nor/>
                        </m:rPr>
                        <a:rPr lang="en-US" sz="2400" i="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ea typeface="Cambria Math" panose="02040503050406030204" pitchFamily="18" charset="0"/>
                        </a:rPr>
                        <m:t>⇄</m:t>
                      </m:r>
                      <m:r>
                        <m:rPr>
                          <m:nor/>
                        </m:rPr>
                        <a:rPr lang="en-US" sz="2400" b="0" i="0" smtClean="0">
                          <a:solidFill>
                            <a:srgbClr val="000000"/>
                          </a:solidFill>
                          <a:latin typeface="Cambria Math" panose="02040503050406030204" pitchFamily="18" charset="0"/>
                        </a:rPr>
                        <m:t>    </m:t>
                      </m:r>
                      <m:r>
                        <m:rPr>
                          <m:nor/>
                        </m:rPr>
                        <a:rPr lang="en-US" sz="2400" i="0">
                          <a:solidFill>
                            <a:srgbClr val="000000"/>
                          </a:solidFill>
                          <a:latin typeface="Cambria Math" panose="02040503050406030204" pitchFamily="18" charset="0"/>
                        </a:rPr>
                        <m:t>cC</m:t>
                      </m:r>
                      <m:r>
                        <m:rPr>
                          <m:nor/>
                        </m:rPr>
                        <a:rPr lang="en-US" sz="2400" i="0">
                          <a:solidFill>
                            <a:srgbClr val="000000"/>
                          </a:solidFill>
                          <a:latin typeface="Cambria Math" panose="02040503050406030204" pitchFamily="18" charset="0"/>
                        </a:rPr>
                        <m:t> + </m:t>
                      </m:r>
                      <m:r>
                        <m:rPr>
                          <m:nor/>
                        </m:rPr>
                        <a:rPr lang="en-US" sz="2400" i="0">
                          <a:solidFill>
                            <a:srgbClr val="000000"/>
                          </a:solidFill>
                          <a:latin typeface="Cambria Math" panose="02040503050406030204" pitchFamily="18" charset="0"/>
                        </a:rPr>
                        <m:t>dD</m:t>
                      </m:r>
                    </m:oMath>
                  </m:oMathPara>
                </a14:m>
                <a:endParaRPr lang="en-US" sz="2400" dirty="0"/>
              </a:p>
            </p:txBody>
          </p:sp>
        </mc:Choice>
        <mc:Fallback xmlns="">
          <p:sp>
            <p:nvSpPr>
              <p:cNvPr id="5" name="Object 4"/>
              <p:cNvSpPr txBox="1">
                <a:spLocks noRot="1" noChangeAspect="1" noMove="1" noResize="1" noEditPoints="1" noAdjustHandles="1" noChangeArrowheads="1" noChangeShapeType="1" noTextEdit="1"/>
              </p:cNvSpPr>
              <p:nvPr/>
            </p:nvSpPr>
            <p:spPr bwMode="auto">
              <a:xfrm>
                <a:off x="2162175" y="1123950"/>
                <a:ext cx="4884738" cy="720725"/>
              </a:xfrm>
              <a:prstGeom prst="rect">
                <a:avLst/>
              </a:prstGeom>
              <a:blipFill>
                <a:blip r:embed="rId2"/>
                <a:stretch>
                  <a:fillRect l="-375"/>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bject 5"/>
              <p:cNvSpPr txBox="1"/>
              <p:nvPr/>
            </p:nvSpPr>
            <p:spPr bwMode="auto">
              <a:xfrm>
                <a:off x="1044575" y="2279650"/>
                <a:ext cx="7199313" cy="1258888"/>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𝐶</m:t>
                          </m:r>
                        </m:sub>
                      </m:sSub>
                      <m:r>
                        <m:rPr>
                          <m:nor/>
                        </m:rPr>
                        <a:rPr lang="en-US" i="0">
                          <a:solidFill>
                            <a:srgbClr val="000000"/>
                          </a:solidFill>
                          <a:latin typeface="Cambria Math" panose="02040503050406030204" pitchFamily="18" charset="0"/>
                        </a:rPr>
                        <m:t> = </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C</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𝑐</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D</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𝑑</m:t>
                              </m:r>
                            </m:sup>
                          </m:sSup>
                        </m:num>
                        <m:den>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A</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𝑎</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B</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𝑏</m:t>
                              </m:r>
                            </m:sup>
                          </m:sSup>
                        </m:den>
                      </m:f>
                      <m:r>
                        <m:rPr>
                          <m:nor/>
                        </m:rPr>
                        <a:rPr lang="en-US" i="0">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𝐾</m:t>
                          </m:r>
                        </m:e>
                        <m:sub>
                          <m:r>
                            <a:rPr lang="en-US" i="1">
                              <a:solidFill>
                                <a:srgbClr val="000000"/>
                              </a:solidFill>
                              <a:latin typeface="Cambria Math" panose="02040503050406030204" pitchFamily="18" charset="0"/>
                            </a:rPr>
                            <m:t>𝑐</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C</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𝑐</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D</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𝑑</m:t>
                              </m:r>
                            </m:sup>
                          </m:sSup>
                        </m:num>
                        <m:den>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A</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𝑎</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B</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𝑏</m:t>
                              </m:r>
                            </m:sup>
                          </m:sSup>
                        </m:den>
                      </m:f>
                    </m:oMath>
                  </m:oMathPara>
                </a14:m>
                <a:endParaRPr lang="en-US"/>
              </a:p>
            </p:txBody>
          </p:sp>
        </mc:Choice>
        <mc:Fallback xmlns="">
          <p:sp>
            <p:nvSpPr>
              <p:cNvPr id="6" name="Object 5"/>
              <p:cNvSpPr txBox="1">
                <a:spLocks noRot="1" noChangeAspect="1" noMove="1" noResize="1" noEditPoints="1" noAdjustHandles="1" noChangeArrowheads="1" noChangeShapeType="1" noTextEdit="1"/>
              </p:cNvSpPr>
              <p:nvPr/>
            </p:nvSpPr>
            <p:spPr bwMode="auto">
              <a:xfrm>
                <a:off x="1044575" y="2279650"/>
                <a:ext cx="7199313" cy="1258888"/>
              </a:xfrm>
              <a:prstGeom prst="rect">
                <a:avLst/>
              </a:prstGeom>
              <a:blipFill>
                <a:blip r:embed="rId3"/>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3422522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Chapter 13 Outline</a:t>
            </a:r>
          </a:p>
        </p:txBody>
      </p:sp>
      <p:sp>
        <p:nvSpPr>
          <p:cNvPr id="4" name="Text Placeholder 3"/>
          <p:cNvSpPr>
            <a:spLocks noGrp="1"/>
          </p:cNvSpPr>
          <p:nvPr>
            <p:ph idx="1"/>
          </p:nvPr>
        </p:nvSpPr>
        <p:spPr>
          <a:xfrm>
            <a:off x="457200" y="1291771"/>
            <a:ext cx="8062912" cy="4718593"/>
          </a:xfrm>
        </p:spPr>
        <p:txBody>
          <a:bodyPr/>
          <a:lstStyle/>
          <a:p>
            <a:r>
              <a:rPr lang="en-US" dirty="0"/>
              <a:t>13.1 Chemical Equilibrium</a:t>
            </a:r>
          </a:p>
          <a:p>
            <a:r>
              <a:rPr lang="en-US" dirty="0"/>
              <a:t>13.2 Equilibrium Constants</a:t>
            </a:r>
          </a:p>
          <a:p>
            <a:r>
              <a:rPr lang="en-US" dirty="0"/>
              <a:t>13.3 Shifting Equilibria: </a:t>
            </a:r>
            <a:r>
              <a:rPr lang="en-US"/>
              <a:t>Le Châtelier’s </a:t>
            </a:r>
            <a:r>
              <a:rPr lang="en-US" dirty="0"/>
              <a:t>Principle</a:t>
            </a:r>
          </a:p>
          <a:p>
            <a:r>
              <a:rPr lang="en-US" dirty="0"/>
              <a:t>13.4 Equilibrium Calculations</a:t>
            </a:r>
          </a:p>
        </p:txBody>
      </p:sp>
    </p:spTree>
    <p:extLst>
      <p:ext uri="{BB962C8B-B14F-4D97-AF65-F5344CB8AC3E}">
        <p14:creationId xmlns:p14="http://schemas.microsoft.com/office/powerpoint/2010/main" val="629531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The Equilibrium Constant, K</a:t>
            </a:r>
          </a:p>
        </p:txBody>
      </p:sp>
      <p:sp>
        <p:nvSpPr>
          <p:cNvPr id="4" name="Text Placeholder 3"/>
          <p:cNvSpPr>
            <a:spLocks noGrp="1"/>
          </p:cNvSpPr>
          <p:nvPr>
            <p:ph idx="1"/>
          </p:nvPr>
        </p:nvSpPr>
        <p:spPr>
          <a:xfrm>
            <a:off x="540544" y="1242911"/>
            <a:ext cx="8062912" cy="4704078"/>
          </a:xfrm>
        </p:spPr>
        <p:txBody>
          <a:bodyPr/>
          <a:lstStyle/>
          <a:p>
            <a:pPr marL="342900" indent="-342900">
              <a:buClr>
                <a:schemeClr val="accent3"/>
              </a:buClr>
              <a:buFont typeface="Arial" panose="020B0604020202020204" pitchFamily="34" charset="0"/>
              <a:buChar char="•"/>
            </a:pPr>
            <a:r>
              <a:rPr lang="en-US" dirty="0"/>
              <a:t>The value of the equilibrium constant is </a:t>
            </a:r>
            <a:r>
              <a:rPr lang="en-US" i="1" dirty="0"/>
              <a:t>independent </a:t>
            </a:r>
            <a:r>
              <a:rPr lang="en-US" dirty="0"/>
              <a:t>of the starting amounts of reactants and products.</a:t>
            </a:r>
          </a:p>
          <a:p>
            <a:pPr>
              <a:buClr>
                <a:schemeClr val="accent3"/>
              </a:buClr>
            </a:pPr>
            <a:endParaRPr lang="en-US" dirty="0"/>
          </a:p>
          <a:p>
            <a:pPr marL="342900" indent="-342900">
              <a:buClr>
                <a:schemeClr val="accent3"/>
              </a:buClr>
              <a:buFont typeface="Arial" panose="020B0604020202020204" pitchFamily="34" charset="0"/>
              <a:buChar char="•"/>
            </a:pPr>
            <a:r>
              <a:rPr lang="en-US" dirty="0"/>
              <a:t>The value of the equilibrium constant is </a:t>
            </a:r>
            <a:r>
              <a:rPr lang="en-US" i="1" dirty="0"/>
              <a:t>dependent</a:t>
            </a:r>
            <a:r>
              <a:rPr lang="en-US" dirty="0"/>
              <a:t> on the temperature of the system. </a:t>
            </a:r>
          </a:p>
          <a:p>
            <a:pPr>
              <a:buClr>
                <a:schemeClr val="accent3"/>
              </a:buClr>
            </a:pPr>
            <a:r>
              <a:rPr lang="en-US" b="1" dirty="0">
                <a:solidFill>
                  <a:srgbClr val="FF0000"/>
                </a:solidFill>
              </a:rPr>
              <a:t>   ONLY a change in temperature can change the value of the   equilibrium constant!</a:t>
            </a:r>
          </a:p>
          <a:p>
            <a:pPr>
              <a:buClr>
                <a:schemeClr val="accent3"/>
              </a:buClr>
            </a:pPr>
            <a:endParaRPr lang="en-US" dirty="0"/>
          </a:p>
          <a:p>
            <a:pPr marL="342900" indent="-342900">
              <a:buClr>
                <a:schemeClr val="accent3"/>
              </a:buClr>
              <a:buFont typeface="Arial" panose="020B0604020202020204" pitchFamily="34" charset="0"/>
              <a:buChar char="•"/>
            </a:pPr>
            <a:r>
              <a:rPr lang="en-US" i="1" dirty="0"/>
              <a:t>K</a:t>
            </a:r>
            <a:r>
              <a:rPr lang="en-US" dirty="0"/>
              <a:t> and </a:t>
            </a:r>
            <a:r>
              <a:rPr lang="en-US" i="1" dirty="0"/>
              <a:t>Q</a:t>
            </a:r>
            <a:r>
              <a:rPr lang="en-US" dirty="0"/>
              <a:t> are unitless values. </a:t>
            </a:r>
          </a:p>
          <a:p>
            <a:endParaRPr lang="en-US" dirty="0"/>
          </a:p>
        </p:txBody>
      </p:sp>
      <p:sp>
        <p:nvSpPr>
          <p:cNvPr id="3" name="TextBox 2">
            <a:extLst>
              <a:ext uri="{FF2B5EF4-FFF2-40B4-BE49-F238E27FC236}">
                <a16:creationId xmlns:a16="http://schemas.microsoft.com/office/drawing/2014/main" id="{E9612C74-3408-4F50-856C-E48B74F9C139}"/>
              </a:ext>
            </a:extLst>
          </p:cNvPr>
          <p:cNvSpPr txBox="1"/>
          <p:nvPr/>
        </p:nvSpPr>
        <p:spPr>
          <a:xfrm>
            <a:off x="356812" y="4653483"/>
            <a:ext cx="7791308" cy="369332"/>
          </a:xfrm>
          <a:prstGeom prst="rect">
            <a:avLst/>
          </a:prstGeom>
          <a:noFill/>
        </p:spPr>
        <p:txBody>
          <a:bodyPr wrap="square" rtlCol="0">
            <a:spAutoFit/>
          </a:bodyPr>
          <a:lstStyle/>
          <a:p>
            <a:pPr marL="342900" indent="-342900">
              <a:buClr>
                <a:schemeClr val="accent3"/>
              </a:buClr>
              <a:buFont typeface="Arial" panose="020B0604020202020204" pitchFamily="34" charset="0"/>
              <a:buChar char="•"/>
            </a:pPr>
            <a:r>
              <a:rPr lang="en-US"/>
              <a:t>The magnitude of an equilibrium constant indicates the extent of a reaction. </a:t>
            </a:r>
            <a:endParaRPr lang="en-US" dirty="0"/>
          </a:p>
        </p:txBody>
      </p:sp>
    </p:spTree>
    <p:extLst>
      <p:ext uri="{BB962C8B-B14F-4D97-AF65-F5344CB8AC3E}">
        <p14:creationId xmlns:p14="http://schemas.microsoft.com/office/powerpoint/2010/main" val="1163533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The Magnitude of the Equilibrium Constant</a:t>
            </a:r>
          </a:p>
        </p:txBody>
      </p:sp>
      <p:sp>
        <p:nvSpPr>
          <p:cNvPr id="4" name="Text Placeholder 3"/>
          <p:cNvSpPr>
            <a:spLocks noGrp="1"/>
          </p:cNvSpPr>
          <p:nvPr>
            <p:ph idx="1"/>
          </p:nvPr>
        </p:nvSpPr>
        <p:spPr>
          <a:xfrm>
            <a:off x="457200" y="1277257"/>
            <a:ext cx="8062912" cy="4733107"/>
          </a:xfrm>
        </p:spPr>
        <p:txBody>
          <a:bodyPr/>
          <a:lstStyle/>
          <a:p>
            <a:pPr marL="342900" indent="-342900">
              <a:buClr>
                <a:schemeClr val="accent3"/>
              </a:buClr>
              <a:buFont typeface="Arial" panose="020B0604020202020204" pitchFamily="34" charset="0"/>
              <a:buChar char="•"/>
            </a:pPr>
            <a:r>
              <a:rPr lang="en-US" dirty="0"/>
              <a:t>If </a:t>
            </a:r>
            <a:r>
              <a:rPr lang="en-US" i="1" dirty="0"/>
              <a:t>K</a:t>
            </a:r>
            <a:r>
              <a:rPr lang="en-US" dirty="0"/>
              <a:t> is very small, the mixture contains mostly reactants at equilibrium.</a:t>
            </a:r>
          </a:p>
          <a:p>
            <a:pPr>
              <a:buClr>
                <a:schemeClr val="accent3"/>
              </a:buClr>
            </a:pPr>
            <a:endParaRPr lang="en-US" dirty="0"/>
          </a:p>
          <a:p>
            <a:pPr marL="342900" indent="-342900">
              <a:buClr>
                <a:schemeClr val="accent3"/>
              </a:buClr>
              <a:buFont typeface="Arial" panose="020B0604020202020204" pitchFamily="34" charset="0"/>
              <a:buChar char="•"/>
            </a:pPr>
            <a:r>
              <a:rPr lang="en-US" dirty="0"/>
              <a:t>If </a:t>
            </a:r>
            <a:r>
              <a:rPr lang="en-US" i="1" dirty="0"/>
              <a:t>K</a:t>
            </a:r>
            <a:r>
              <a:rPr lang="en-US" dirty="0"/>
              <a:t> is very large, the mixture contains mostly products at equilibrium.</a:t>
            </a:r>
          </a:p>
          <a:p>
            <a:pPr>
              <a:buClr>
                <a:schemeClr val="accent3"/>
              </a:buClr>
            </a:pPr>
            <a:endParaRPr lang="en-US" dirty="0"/>
          </a:p>
          <a:p>
            <a:pPr marL="342900" indent="-342900">
              <a:buClr>
                <a:schemeClr val="accent3"/>
              </a:buClr>
              <a:buFont typeface="Arial" panose="020B0604020202020204" pitchFamily="34" charset="0"/>
              <a:buChar char="•"/>
            </a:pPr>
            <a:r>
              <a:rPr lang="en-US" dirty="0"/>
              <a:t>The value of </a:t>
            </a:r>
            <a:r>
              <a:rPr lang="en-US" i="1" dirty="0"/>
              <a:t>K</a:t>
            </a:r>
            <a:r>
              <a:rPr lang="en-US" dirty="0"/>
              <a:t> gives no indication as to whether the reaction is fast or slow. </a:t>
            </a:r>
          </a:p>
          <a:p>
            <a:endParaRPr lang="en-US" dirty="0"/>
          </a:p>
        </p:txBody>
      </p:sp>
    </p:spTree>
    <p:extLst>
      <p:ext uri="{BB962C8B-B14F-4D97-AF65-F5344CB8AC3E}">
        <p14:creationId xmlns:p14="http://schemas.microsoft.com/office/powerpoint/2010/main" val="1645816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Q, K, and the Direction of Reaction</a:t>
            </a:r>
          </a:p>
        </p:txBody>
      </p:sp>
      <p:sp>
        <p:nvSpPr>
          <p:cNvPr id="4" name="Text Placeholder 3"/>
          <p:cNvSpPr>
            <a:spLocks noGrp="1"/>
          </p:cNvSpPr>
          <p:nvPr>
            <p:ph idx="1"/>
          </p:nvPr>
        </p:nvSpPr>
        <p:spPr>
          <a:xfrm>
            <a:off x="457200" y="1306286"/>
            <a:ext cx="8062912" cy="4704078"/>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A system that is not at equilibrium will proceed in the direction that establishes equilibrium.</a:t>
            </a:r>
          </a:p>
          <a:p>
            <a:pPr>
              <a:buClr>
                <a:schemeClr val="accent3"/>
              </a:buClr>
            </a:pPr>
            <a:endParaRPr lang="en-US" dirty="0"/>
          </a:p>
          <a:p>
            <a:pPr marL="342900" indent="-342900">
              <a:buClr>
                <a:schemeClr val="accent3"/>
              </a:buClr>
              <a:buFont typeface="Arial" panose="020B0604020202020204" pitchFamily="34" charset="0"/>
              <a:buChar char="•"/>
            </a:pPr>
            <a:r>
              <a:rPr lang="en-US" dirty="0"/>
              <a:t>By comparing </a:t>
            </a:r>
            <a:r>
              <a:rPr lang="en-US" i="1" dirty="0"/>
              <a:t>Q</a:t>
            </a:r>
            <a:r>
              <a:rPr lang="en-US" dirty="0"/>
              <a:t> to </a:t>
            </a:r>
            <a:r>
              <a:rPr lang="en-US" i="1" dirty="0"/>
              <a:t>K</a:t>
            </a:r>
            <a:r>
              <a:rPr lang="en-US" dirty="0"/>
              <a:t>, it is possible to determine which direction the system will proceed to achieve equilibrium.</a:t>
            </a:r>
          </a:p>
          <a:p>
            <a:endParaRPr lang="en-US" dirty="0"/>
          </a:p>
        </p:txBody>
      </p:sp>
      <mc:AlternateContent xmlns:mc="http://schemas.openxmlformats.org/markup-compatibility/2006" xmlns:a14="http://schemas.microsoft.com/office/drawing/2010/main">
        <mc:Choice Requires="a14">
          <p:sp>
            <p:nvSpPr>
              <p:cNvPr id="5" name="Object 4"/>
              <p:cNvSpPr txBox="1"/>
              <p:nvPr/>
            </p:nvSpPr>
            <p:spPr bwMode="auto">
              <a:xfrm>
                <a:off x="2394403" y="1144203"/>
                <a:ext cx="4557939" cy="672507"/>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m:rPr>
                          <m:nor/>
                        </m:rPr>
                        <a:rPr lang="en-US" i="0">
                          <a:solidFill>
                            <a:srgbClr val="000000"/>
                          </a:solidFill>
                          <a:latin typeface="Cambria Math" panose="02040503050406030204" pitchFamily="18" charset="0"/>
                        </a:rPr>
                        <m:t>aA</m:t>
                      </m:r>
                      <m:r>
                        <m:rPr>
                          <m:nor/>
                        </m:rPr>
                        <a:rPr lang="en-US" i="0">
                          <a:solidFill>
                            <a:srgbClr val="000000"/>
                          </a:solidFill>
                          <a:latin typeface="Cambria Math" panose="02040503050406030204" pitchFamily="18" charset="0"/>
                        </a:rPr>
                        <m:t> + </m:t>
                      </m:r>
                      <m:r>
                        <m:rPr>
                          <m:nor/>
                        </m:rPr>
                        <a:rPr lang="en-US" i="0">
                          <a:solidFill>
                            <a:srgbClr val="000000"/>
                          </a:solidFill>
                          <a:latin typeface="Cambria Math" panose="02040503050406030204" pitchFamily="18" charset="0"/>
                        </a:rPr>
                        <m:t>bB</m:t>
                      </m:r>
                      <m:r>
                        <m:rPr>
                          <m:nor/>
                        </m:rPr>
                        <a:rPr lang="en-US" i="0">
                          <a:solidFill>
                            <a:srgbClr val="000000"/>
                          </a:solidFill>
                          <a:latin typeface="Cambria Math" panose="02040503050406030204" pitchFamily="18" charset="0"/>
                        </a:rPr>
                        <m:t> </m:t>
                      </m:r>
                      <m:groupChr>
                        <m:groupChrPr>
                          <m:chr m:val="⇇"/>
                          <m:vertJc m:val="bot"/>
                          <m:ctrlPr>
                            <a:rPr lang="en-US" i="1">
                              <a:solidFill>
                                <a:srgbClr val="000000"/>
                              </a:solidFill>
                              <a:latin typeface="Cambria Math" panose="02040503050406030204" pitchFamily="18" charset="0"/>
                            </a:rPr>
                          </m:ctrlPr>
                        </m:groupChrPr>
                        <m:e>
                          <m:r>
                            <a:rPr lang="en-US" i="1">
                              <a:solidFill>
                                <a:srgbClr val="000000"/>
                              </a:solidFill>
                              <a:latin typeface="Cambria Math" panose="02040503050406030204" pitchFamily="18" charset="0"/>
                            </a:rPr>
                            <m:t>  </m:t>
                          </m:r>
                        </m:e>
                      </m:groupCh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cC</m:t>
                      </m:r>
                      <m:r>
                        <m:rPr>
                          <m:nor/>
                        </m:rPr>
                        <a:rPr lang="en-US" i="0">
                          <a:solidFill>
                            <a:srgbClr val="000000"/>
                          </a:solidFill>
                          <a:latin typeface="Cambria Math" panose="02040503050406030204" pitchFamily="18" charset="0"/>
                        </a:rPr>
                        <m:t> + </m:t>
                      </m:r>
                      <m:r>
                        <m:rPr>
                          <m:nor/>
                        </m:rPr>
                        <a:rPr lang="en-US" i="0">
                          <a:solidFill>
                            <a:srgbClr val="000000"/>
                          </a:solidFill>
                          <a:latin typeface="Cambria Math" panose="02040503050406030204" pitchFamily="18" charset="0"/>
                        </a:rPr>
                        <m:t>dD</m:t>
                      </m:r>
                    </m:oMath>
                  </m:oMathPara>
                </a14:m>
                <a:endParaRPr lang="en-US"/>
              </a:p>
            </p:txBody>
          </p:sp>
        </mc:Choice>
        <mc:Fallback xmlns="">
          <p:sp>
            <p:nvSpPr>
              <p:cNvPr id="5" name="Object 4"/>
              <p:cNvSpPr txBox="1">
                <a:spLocks noRot="1" noChangeAspect="1" noMove="1" noResize="1" noEditPoints="1" noAdjustHandles="1" noChangeArrowheads="1" noChangeShapeType="1" noTextEdit="1"/>
              </p:cNvSpPr>
              <p:nvPr/>
            </p:nvSpPr>
            <p:spPr bwMode="auto">
              <a:xfrm>
                <a:off x="2394403" y="1144203"/>
                <a:ext cx="4557939" cy="672507"/>
              </a:xfrm>
              <a:prstGeom prst="rect">
                <a:avLst/>
              </a:prstGeom>
              <a:blipFill>
                <a:blip r:embed="rId2"/>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bject 5"/>
              <p:cNvSpPr txBox="1"/>
              <p:nvPr/>
            </p:nvSpPr>
            <p:spPr bwMode="auto">
              <a:xfrm>
                <a:off x="3014663" y="2095500"/>
                <a:ext cx="2736850" cy="1258888"/>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𝐶</m:t>
                          </m:r>
                        </m:sub>
                      </m:sSub>
                      <m:r>
                        <m:rPr>
                          <m:nor/>
                        </m:rPr>
                        <a:rPr lang="en-US" i="0">
                          <a:solidFill>
                            <a:srgbClr val="000000"/>
                          </a:solidFill>
                          <a:latin typeface="Cambria Math" panose="02040503050406030204" pitchFamily="18" charset="0"/>
                        </a:rPr>
                        <m:t> = </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C</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𝑐</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D</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𝑑</m:t>
                              </m:r>
                            </m:sup>
                          </m:sSup>
                        </m:num>
                        <m:den>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A</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𝑎</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B</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𝑏</m:t>
                              </m:r>
                            </m:sup>
                          </m:sSup>
                        </m:den>
                      </m:f>
                    </m:oMath>
                  </m:oMathPara>
                </a14:m>
                <a:endParaRPr lang="en-US"/>
              </a:p>
            </p:txBody>
          </p:sp>
        </mc:Choice>
        <mc:Fallback xmlns="">
          <p:sp>
            <p:nvSpPr>
              <p:cNvPr id="6" name="Object 5"/>
              <p:cNvSpPr txBox="1">
                <a:spLocks noRot="1" noChangeAspect="1" noMove="1" noResize="1" noEditPoints="1" noAdjustHandles="1" noChangeArrowheads="1" noChangeShapeType="1" noTextEdit="1"/>
              </p:cNvSpPr>
              <p:nvPr/>
            </p:nvSpPr>
            <p:spPr bwMode="auto">
              <a:xfrm>
                <a:off x="3014663" y="2095500"/>
                <a:ext cx="2736850" cy="1258888"/>
              </a:xfrm>
              <a:prstGeom prst="rect">
                <a:avLst/>
              </a:prstGeom>
              <a:blipFill>
                <a:blip r:embed="rId3"/>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3566095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Q, K, and the Direction of Reaction</a:t>
            </a:r>
          </a:p>
        </p:txBody>
      </p:sp>
      <p:sp>
        <p:nvSpPr>
          <p:cNvPr id="4" name="Text Placeholder 3"/>
          <p:cNvSpPr>
            <a:spLocks noGrp="1"/>
          </p:cNvSpPr>
          <p:nvPr>
            <p:ph idx="1"/>
          </p:nvPr>
        </p:nvSpPr>
        <p:spPr>
          <a:xfrm>
            <a:off x="457200" y="1262743"/>
            <a:ext cx="8062912" cy="4747621"/>
          </a:xfrm>
        </p:spPr>
        <p:txBody>
          <a:bodyPr>
            <a:normAutofit/>
          </a:bodyPr>
          <a:lstStyle/>
          <a:p>
            <a:endParaRPr lang="en-US" dirty="0"/>
          </a:p>
          <a:p>
            <a:endParaRPr lang="en-US" dirty="0"/>
          </a:p>
          <a:p>
            <a:endParaRPr lang="en-US" dirty="0"/>
          </a:p>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When </a:t>
            </a:r>
            <a:r>
              <a:rPr lang="en-US" i="1" dirty="0"/>
              <a:t>Q</a:t>
            </a:r>
            <a:r>
              <a:rPr lang="en-US" dirty="0"/>
              <a:t> &lt;</a:t>
            </a:r>
            <a:r>
              <a:rPr lang="en-US" i="1" dirty="0"/>
              <a:t> K         </a:t>
            </a:r>
            <a:r>
              <a:rPr lang="en-US" i="1" dirty="0">
                <a:solidFill>
                  <a:srgbClr val="FF0000"/>
                </a:solidFill>
              </a:rPr>
              <a:t>Reaction must shift FORWARD</a:t>
            </a:r>
            <a:endParaRPr lang="en-US" i="1" dirty="0"/>
          </a:p>
          <a:p>
            <a:pPr>
              <a:buClr>
                <a:schemeClr val="accent3"/>
              </a:buClr>
            </a:pPr>
            <a:endParaRPr lang="en-US" dirty="0"/>
          </a:p>
          <a:p>
            <a:pPr marL="342900" indent="-342900">
              <a:buClr>
                <a:schemeClr val="accent3"/>
              </a:buClr>
              <a:buFont typeface="Arial" panose="020B0604020202020204" pitchFamily="34" charset="0"/>
              <a:buChar char="•"/>
            </a:pPr>
            <a:r>
              <a:rPr lang="en-US" dirty="0"/>
              <a:t>When </a:t>
            </a:r>
            <a:r>
              <a:rPr lang="en-US" i="1" dirty="0"/>
              <a:t>Q</a:t>
            </a:r>
            <a:r>
              <a:rPr lang="en-US" dirty="0"/>
              <a:t> &gt; </a:t>
            </a:r>
            <a:r>
              <a:rPr lang="en-US" i="1" dirty="0"/>
              <a:t>K            </a:t>
            </a:r>
            <a:r>
              <a:rPr lang="en-US" i="1" dirty="0">
                <a:solidFill>
                  <a:srgbClr val="FF0000"/>
                </a:solidFill>
              </a:rPr>
              <a:t>Reaction must shift BACKWARD</a:t>
            </a:r>
            <a:endParaRPr lang="en-US" i="1" dirty="0"/>
          </a:p>
          <a:p>
            <a:pPr>
              <a:buClr>
                <a:schemeClr val="accent3"/>
              </a:buClr>
            </a:pPr>
            <a:endParaRPr lang="en-US" dirty="0"/>
          </a:p>
          <a:p>
            <a:pPr marL="342900" indent="-342900">
              <a:buClr>
                <a:schemeClr val="accent3"/>
              </a:buClr>
              <a:buFont typeface="Arial" panose="020B0604020202020204" pitchFamily="34" charset="0"/>
              <a:buChar char="•"/>
            </a:pPr>
            <a:r>
              <a:rPr lang="en-US" dirty="0"/>
              <a:t>When </a:t>
            </a:r>
            <a:r>
              <a:rPr lang="en-US" i="1" dirty="0"/>
              <a:t>Q </a:t>
            </a:r>
            <a:r>
              <a:rPr lang="en-US" dirty="0"/>
              <a:t>= </a:t>
            </a:r>
            <a:r>
              <a:rPr lang="en-US" i="1" dirty="0"/>
              <a:t>K              </a:t>
            </a:r>
            <a:r>
              <a:rPr lang="en-US" i="1" dirty="0">
                <a:solidFill>
                  <a:srgbClr val="FF0000"/>
                </a:solidFill>
              </a:rPr>
              <a:t>Reaction is at equilibrium, and will maintain</a:t>
            </a:r>
          </a:p>
          <a:p>
            <a:pPr marL="2400300" lvl="6" indent="-342900">
              <a:buClr>
                <a:schemeClr val="accent3"/>
              </a:buClr>
              <a:buFont typeface="Arial" panose="020B0604020202020204" pitchFamily="34" charset="0"/>
              <a:buChar char="•"/>
            </a:pPr>
            <a:r>
              <a:rPr lang="en-US" sz="1800" i="1" dirty="0">
                <a:solidFill>
                  <a:srgbClr val="FF0000"/>
                </a:solidFill>
              </a:rPr>
              <a:t>Constant concentration  </a:t>
            </a:r>
            <a:endParaRPr lang="en-US" sz="1800" i="1" dirty="0"/>
          </a:p>
          <a:p>
            <a:pPr>
              <a:buClr>
                <a:srgbClr val="6CB255"/>
              </a:buClr>
            </a:pPr>
            <a:endParaRPr lang="en-US" dirty="0"/>
          </a:p>
        </p:txBody>
      </p:sp>
      <mc:AlternateContent xmlns:mc="http://schemas.openxmlformats.org/markup-compatibility/2006" xmlns:a14="http://schemas.microsoft.com/office/drawing/2010/main">
        <mc:Choice Requires="a14">
          <p:sp>
            <p:nvSpPr>
              <p:cNvPr id="7" name="Object 6"/>
              <p:cNvSpPr txBox="1"/>
              <p:nvPr/>
            </p:nvSpPr>
            <p:spPr bwMode="auto">
              <a:xfrm>
                <a:off x="2393950" y="1144588"/>
                <a:ext cx="4557713" cy="671512"/>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m:rPr>
                          <m:nor/>
                        </m:rPr>
                        <a:rPr lang="en-US" sz="2400" i="0">
                          <a:solidFill>
                            <a:srgbClr val="000000"/>
                          </a:solidFill>
                          <a:latin typeface="Cambria Math" panose="02040503050406030204" pitchFamily="18" charset="0"/>
                        </a:rPr>
                        <m:t>aA</m:t>
                      </m:r>
                      <m:r>
                        <m:rPr>
                          <m:nor/>
                        </m:rPr>
                        <a:rPr lang="en-US" sz="2400" i="0">
                          <a:solidFill>
                            <a:srgbClr val="000000"/>
                          </a:solidFill>
                          <a:latin typeface="Cambria Math" panose="02040503050406030204" pitchFamily="18" charset="0"/>
                        </a:rPr>
                        <m:t> + </m:t>
                      </m:r>
                      <m:r>
                        <m:rPr>
                          <m:nor/>
                        </m:rPr>
                        <a:rPr lang="en-US" sz="2400" i="0">
                          <a:solidFill>
                            <a:srgbClr val="000000"/>
                          </a:solidFill>
                          <a:latin typeface="Cambria Math" panose="02040503050406030204" pitchFamily="18" charset="0"/>
                        </a:rPr>
                        <m:t>bB</m:t>
                      </m:r>
                      <m:r>
                        <m:rPr>
                          <m:nor/>
                        </m:rPr>
                        <a:rPr lang="en-US" sz="2400" i="0">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ea typeface="Cambria Math" panose="02040503050406030204" pitchFamily="18" charset="0"/>
                        </a:rPr>
                        <m:t>⇄</m:t>
                      </m:r>
                      <m:r>
                        <m:rPr>
                          <m:nor/>
                        </m:rPr>
                        <a:rPr lang="en-US" sz="2400" b="0" i="0" smtClean="0">
                          <a:solidFill>
                            <a:srgbClr val="000000"/>
                          </a:solidFill>
                          <a:latin typeface="Cambria Math" panose="02040503050406030204" pitchFamily="18" charset="0"/>
                        </a:rPr>
                        <m:t> </m:t>
                      </m:r>
                      <m:r>
                        <m:rPr>
                          <m:nor/>
                        </m:rPr>
                        <a:rPr lang="en-US" sz="2400" i="0">
                          <a:solidFill>
                            <a:srgbClr val="000000"/>
                          </a:solidFill>
                          <a:latin typeface="Cambria Math" panose="02040503050406030204" pitchFamily="18" charset="0"/>
                        </a:rPr>
                        <m:t>cC</m:t>
                      </m:r>
                      <m:r>
                        <m:rPr>
                          <m:nor/>
                        </m:rPr>
                        <a:rPr lang="en-US" sz="2400" i="0">
                          <a:solidFill>
                            <a:srgbClr val="000000"/>
                          </a:solidFill>
                          <a:latin typeface="Cambria Math" panose="02040503050406030204" pitchFamily="18" charset="0"/>
                        </a:rPr>
                        <m:t> + </m:t>
                      </m:r>
                      <m:r>
                        <m:rPr>
                          <m:nor/>
                        </m:rPr>
                        <a:rPr lang="en-US" sz="2400" i="0">
                          <a:solidFill>
                            <a:srgbClr val="000000"/>
                          </a:solidFill>
                          <a:latin typeface="Cambria Math" panose="02040503050406030204" pitchFamily="18" charset="0"/>
                        </a:rPr>
                        <m:t>dD</m:t>
                      </m:r>
                    </m:oMath>
                  </m:oMathPara>
                </a14:m>
                <a:endParaRPr lang="en-US" sz="2400" dirty="0"/>
              </a:p>
            </p:txBody>
          </p:sp>
        </mc:Choice>
        <mc:Fallback xmlns="">
          <p:sp>
            <p:nvSpPr>
              <p:cNvPr id="7" name="Object 6"/>
              <p:cNvSpPr txBox="1">
                <a:spLocks noRot="1" noChangeAspect="1" noMove="1" noResize="1" noEditPoints="1" noAdjustHandles="1" noChangeArrowheads="1" noChangeShapeType="1" noTextEdit="1"/>
              </p:cNvSpPr>
              <p:nvPr/>
            </p:nvSpPr>
            <p:spPr bwMode="auto">
              <a:xfrm>
                <a:off x="2393950" y="1144588"/>
                <a:ext cx="4557713" cy="671512"/>
              </a:xfrm>
              <a:prstGeom prst="rect">
                <a:avLst/>
              </a:prstGeom>
              <a:blipFill>
                <a:blip r:embed="rId2"/>
                <a:stretch>
                  <a:fillRect l="-402"/>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Object 7"/>
              <p:cNvSpPr txBox="1"/>
              <p:nvPr/>
            </p:nvSpPr>
            <p:spPr bwMode="auto">
              <a:xfrm>
                <a:off x="3014663" y="2095500"/>
                <a:ext cx="2736850" cy="1258888"/>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𝑄</m:t>
                          </m:r>
                        </m:e>
                        <m:sub>
                          <m:r>
                            <a:rPr lang="en-US" i="1">
                              <a:solidFill>
                                <a:srgbClr val="000000"/>
                              </a:solidFill>
                              <a:latin typeface="Cambria Math" panose="02040503050406030204" pitchFamily="18" charset="0"/>
                            </a:rPr>
                            <m:t>𝐶</m:t>
                          </m:r>
                        </m:sub>
                      </m:sSub>
                      <m:r>
                        <m:rPr>
                          <m:nor/>
                        </m:rPr>
                        <a:rPr lang="en-US" i="0">
                          <a:solidFill>
                            <a:srgbClr val="000000"/>
                          </a:solidFill>
                          <a:latin typeface="Cambria Math" panose="02040503050406030204" pitchFamily="18" charset="0"/>
                        </a:rPr>
                        <m:t> = </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C</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𝑐</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D</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𝑑</m:t>
                              </m:r>
                            </m:sup>
                          </m:sSup>
                        </m:num>
                        <m:den>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A</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𝑎</m:t>
                              </m:r>
                            </m:sup>
                          </m:sSup>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B</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m:t>
                              </m:r>
                            </m:e>
                            <m:sup>
                              <m:r>
                                <a:rPr lang="en-US" i="1">
                                  <a:solidFill>
                                    <a:srgbClr val="000000"/>
                                  </a:solidFill>
                                  <a:latin typeface="Cambria Math" panose="02040503050406030204" pitchFamily="18" charset="0"/>
                                </a:rPr>
                                <m:t>𝑏</m:t>
                              </m:r>
                            </m:sup>
                          </m:sSup>
                        </m:den>
                      </m:f>
                    </m:oMath>
                  </m:oMathPara>
                </a14:m>
                <a:endParaRPr lang="en-US"/>
              </a:p>
            </p:txBody>
          </p:sp>
        </mc:Choice>
        <mc:Fallback xmlns="">
          <p:sp>
            <p:nvSpPr>
              <p:cNvPr id="8" name="Object 7"/>
              <p:cNvSpPr txBox="1">
                <a:spLocks noRot="1" noChangeAspect="1" noMove="1" noResize="1" noEditPoints="1" noAdjustHandles="1" noChangeArrowheads="1" noChangeShapeType="1" noTextEdit="1"/>
              </p:cNvSpPr>
              <p:nvPr/>
            </p:nvSpPr>
            <p:spPr bwMode="auto">
              <a:xfrm>
                <a:off x="3014663" y="2095500"/>
                <a:ext cx="2736850" cy="1258888"/>
              </a:xfrm>
              <a:prstGeom prst="rect">
                <a:avLst/>
              </a:prstGeom>
              <a:blipFill>
                <a:blip r:embed="rId3"/>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1681815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855954"/>
          </a:xfrm>
        </p:spPr>
        <p:txBody>
          <a:bodyPr>
            <a:normAutofit/>
          </a:bodyPr>
          <a:lstStyle/>
          <a:p>
            <a:r>
              <a:rPr lang="en-US" dirty="0"/>
              <a:t>Changes in Reactant and Product Concentrations</a:t>
            </a:r>
          </a:p>
        </p:txBody>
      </p:sp>
      <p:sp>
        <p:nvSpPr>
          <p:cNvPr id="4" name="Text Placeholder 3"/>
          <p:cNvSpPr>
            <a:spLocks noGrp="1"/>
          </p:cNvSpPr>
          <p:nvPr>
            <p:ph idx="1"/>
          </p:nvPr>
        </p:nvSpPr>
        <p:spPr>
          <a:xfrm>
            <a:off x="457200" y="1291771"/>
            <a:ext cx="8062912" cy="4718593"/>
          </a:xfrm>
        </p:spPr>
        <p:txBody>
          <a:bodyPr>
            <a:normAutofit lnSpcReduction="10000"/>
          </a:bodyPr>
          <a:lstStyle/>
          <a:p>
            <a:endParaRPr lang="en-US" dirty="0"/>
          </a:p>
          <a:p>
            <a:endParaRPr lang="en-US" dirty="0"/>
          </a:p>
          <a:p>
            <a:endParaRPr lang="en-US" dirty="0"/>
          </a:p>
          <a:p>
            <a:pPr marL="342900" indent="-342900">
              <a:buClr>
                <a:schemeClr val="accent3"/>
              </a:buClr>
              <a:buFont typeface="Arial" panose="020B0604020202020204" pitchFamily="34" charset="0"/>
              <a:buChar char="•"/>
            </a:pPr>
            <a:r>
              <a:rPr lang="en-US" dirty="0"/>
              <a:t>There are many ways to approach the equilibrium state.</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Mixture 1: Start with just CO and H</a:t>
            </a:r>
            <a:r>
              <a:rPr lang="en-US" baseline="-25000" dirty="0"/>
              <a:t>2</a:t>
            </a:r>
            <a:r>
              <a:rPr lang="en-US" dirty="0"/>
              <a:t>O.</a:t>
            </a:r>
          </a:p>
          <a:p>
            <a:pPr marL="342900" indent="-342900">
              <a:buClr>
                <a:schemeClr val="accent3"/>
              </a:buClr>
              <a:buFont typeface="Arial" panose="020B0604020202020204" pitchFamily="34" charset="0"/>
              <a:buChar char="•"/>
            </a:pPr>
            <a:r>
              <a:rPr lang="en-US" dirty="0"/>
              <a:t>Mixture 2: Start with just CO</a:t>
            </a:r>
            <a:r>
              <a:rPr lang="en-US" baseline="-25000" dirty="0"/>
              <a:t>2</a:t>
            </a:r>
            <a:r>
              <a:rPr lang="en-US" dirty="0"/>
              <a:t> and H</a:t>
            </a:r>
            <a:r>
              <a:rPr lang="en-US" baseline="-25000" dirty="0"/>
              <a:t>2</a:t>
            </a:r>
            <a:r>
              <a:rPr lang="en-US" dirty="0"/>
              <a:t>.</a:t>
            </a:r>
          </a:p>
          <a:p>
            <a:pPr marL="342900" indent="-342900">
              <a:buClr>
                <a:schemeClr val="accent3"/>
              </a:buClr>
              <a:buFont typeface="Arial" panose="020B0604020202020204" pitchFamily="34" charset="0"/>
              <a:buChar char="•"/>
            </a:pPr>
            <a:r>
              <a:rPr lang="en-US" dirty="0"/>
              <a:t>Mixture 3: Start with CO, H</a:t>
            </a:r>
            <a:r>
              <a:rPr lang="en-US" baseline="-25000" dirty="0"/>
              <a:t>2</a:t>
            </a:r>
            <a:r>
              <a:rPr lang="en-US" dirty="0"/>
              <a:t>O, CO</a:t>
            </a:r>
            <a:r>
              <a:rPr lang="en-US" baseline="-25000" dirty="0"/>
              <a:t>2</a:t>
            </a:r>
            <a:r>
              <a:rPr lang="en-US" dirty="0"/>
              <a:t>, and H</a:t>
            </a:r>
            <a:r>
              <a:rPr lang="en-US" baseline="-25000" dirty="0"/>
              <a:t>2</a:t>
            </a:r>
            <a:r>
              <a:rPr lang="en-US" dirty="0"/>
              <a:t>.</a:t>
            </a:r>
          </a:p>
          <a:p>
            <a:pPr marL="342900" indent="-342900">
              <a:buClr>
                <a:schemeClr val="accent3"/>
              </a:buClr>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The value of the equilibrium constant is</a:t>
            </a:r>
            <a:r>
              <a:rPr lang="en-US" i="1" dirty="0"/>
              <a:t> independent of the starting amounts </a:t>
            </a:r>
            <a:r>
              <a:rPr lang="en-US" dirty="0"/>
              <a:t>of the reactants and products.</a:t>
            </a:r>
          </a:p>
          <a:p>
            <a:r>
              <a:rPr lang="en-US" dirty="0">
                <a:solidFill>
                  <a:srgbClr val="FF0000"/>
                </a:solidFill>
              </a:rPr>
              <a:t>If the reaction initially contained  4.0 M  CO,  and 2.0 M H</a:t>
            </a:r>
            <a:r>
              <a:rPr lang="en-US" sz="2000" dirty="0">
                <a:solidFill>
                  <a:srgbClr val="FF0000"/>
                </a:solidFill>
              </a:rPr>
              <a:t>2 only, what would happen?</a:t>
            </a:r>
            <a:endParaRPr lang="en-US" dirty="0">
              <a:solidFill>
                <a:srgbClr val="FF0000"/>
              </a:solidFill>
            </a:endParaRPr>
          </a:p>
        </p:txBody>
      </p:sp>
      <mc:AlternateContent xmlns:mc="http://schemas.openxmlformats.org/markup-compatibility/2006" xmlns:a14="http://schemas.microsoft.com/office/drawing/2010/main">
        <mc:Choice Requires="a14">
          <p:sp>
            <p:nvSpPr>
              <p:cNvPr id="5" name="Object 4"/>
              <p:cNvSpPr txBox="1"/>
              <p:nvPr/>
            </p:nvSpPr>
            <p:spPr>
              <a:xfrm>
                <a:off x="404813" y="1338263"/>
                <a:ext cx="8197850" cy="820737"/>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nor/>
                        </m:rPr>
                        <a:rPr lang="en-US" i="0">
                          <a:solidFill>
                            <a:srgbClr val="000000"/>
                          </a:solidFill>
                          <a:latin typeface="Cambria Math" panose="02040503050406030204" pitchFamily="18" charset="0"/>
                        </a:rPr>
                        <m:t>CO</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𝑔</m:t>
                      </m:r>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 + </m:t>
                      </m:r>
                      <m:sSub>
                        <m:sSubPr>
                          <m:ctrlPr>
                            <a:rPr lang="en-US" i="1">
                              <a:solidFill>
                                <a:srgbClr val="000000"/>
                              </a:solidFill>
                              <a:latin typeface="Cambria Math" panose="02040503050406030204" pitchFamily="18" charset="0"/>
                            </a:rPr>
                          </m:ctrlPr>
                        </m:sSubPr>
                        <m:e>
                          <m:r>
                            <m:rPr>
                              <m:nor/>
                            </m:rPr>
                            <a:rPr lang="en-US" i="0">
                              <a:solidFill>
                                <a:srgbClr val="000000"/>
                              </a:solidFill>
                              <a:latin typeface="Cambria Math" panose="02040503050406030204" pitchFamily="18" charset="0"/>
                            </a:rPr>
                            <m:t>H</m:t>
                          </m:r>
                        </m:e>
                        <m:sub>
                          <m:r>
                            <a:rPr lang="en-US" i="0">
                              <a:solidFill>
                                <a:srgbClr val="000000"/>
                              </a:solidFill>
                              <a:latin typeface="Cambria Math" panose="02040503050406030204" pitchFamily="18" charset="0"/>
                            </a:rPr>
                            <m:t>2</m:t>
                          </m:r>
                        </m:sub>
                      </m:sSub>
                      <m:r>
                        <m:rPr>
                          <m:sty m:val="p"/>
                        </m:rPr>
                        <a:rPr lang="en-US" i="0">
                          <a:solidFill>
                            <a:srgbClr val="000000"/>
                          </a:solidFill>
                          <a:latin typeface="Cambria Math" panose="02040503050406030204" pitchFamily="18" charset="0"/>
                        </a:rPr>
                        <m:t>O</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𝑔</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groupChr>
                        <m:groupChrPr>
                          <m:chr m:val="⇇"/>
                          <m:vertJc m:val="bot"/>
                          <m:ctrlPr>
                            <a:rPr lang="en-US" i="1">
                              <a:solidFill>
                                <a:srgbClr val="000000"/>
                              </a:solidFill>
                              <a:latin typeface="Cambria Math" panose="02040503050406030204" pitchFamily="18" charset="0"/>
                            </a:rPr>
                          </m:ctrlPr>
                        </m:groupChrPr>
                        <m:e>
                          <m:r>
                            <a:rPr lang="en-US" i="1">
                              <a:solidFill>
                                <a:srgbClr val="000000"/>
                              </a:solidFill>
                              <a:latin typeface="Cambria Math" panose="02040503050406030204" pitchFamily="18" charset="0"/>
                            </a:rPr>
                            <m:t>  </m:t>
                          </m:r>
                        </m:e>
                      </m:groupCh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C</m:t>
                      </m:r>
                      <m:sSub>
                        <m:sSubPr>
                          <m:ctrlPr>
                            <a:rPr lang="en-US" i="1">
                              <a:solidFill>
                                <a:srgbClr val="000000"/>
                              </a:solidFill>
                              <a:latin typeface="Cambria Math" panose="02040503050406030204" pitchFamily="18" charset="0"/>
                            </a:rPr>
                          </m:ctrlPr>
                        </m:sSubPr>
                        <m:e>
                          <m:r>
                            <m:rPr>
                              <m:nor/>
                            </m:rPr>
                            <a:rPr lang="en-US" i="0">
                              <a:solidFill>
                                <a:srgbClr val="000000"/>
                              </a:solidFill>
                              <a:latin typeface="Cambria Math" panose="02040503050406030204" pitchFamily="18" charset="0"/>
                            </a:rPr>
                            <m:t>O</m:t>
                          </m:r>
                        </m:e>
                        <m:sub>
                          <m:r>
                            <a:rPr lang="en-US" i="0">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𝑔</m:t>
                      </m:r>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 + </m:t>
                      </m:r>
                      <m:sSub>
                        <m:sSubPr>
                          <m:ctrlPr>
                            <a:rPr lang="en-US" i="1">
                              <a:solidFill>
                                <a:srgbClr val="000000"/>
                              </a:solidFill>
                              <a:latin typeface="Cambria Math" panose="02040503050406030204" pitchFamily="18" charset="0"/>
                            </a:rPr>
                          </m:ctrlPr>
                        </m:sSubPr>
                        <m:e>
                          <m:r>
                            <m:rPr>
                              <m:nor/>
                            </m:rPr>
                            <a:rPr lang="en-US" i="0">
                              <a:solidFill>
                                <a:srgbClr val="000000"/>
                              </a:solidFill>
                              <a:latin typeface="Cambria Math" panose="02040503050406030204" pitchFamily="18" charset="0"/>
                            </a:rPr>
                            <m:t>H</m:t>
                          </m:r>
                        </m:e>
                        <m:sub>
                          <m:r>
                            <a:rPr lang="en-US" i="0">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𝑔</m:t>
                      </m:r>
                      <m:r>
                        <a:rPr lang="en-US" i="1">
                          <a:solidFill>
                            <a:srgbClr val="000000"/>
                          </a:solidFill>
                          <a:latin typeface="Cambria Math" panose="02040503050406030204" pitchFamily="18" charset="0"/>
                        </a:rPr>
                        <m:t>)</m:t>
                      </m:r>
                    </m:oMath>
                  </m:oMathPara>
                </a14:m>
                <a:endParaRPr lang="en-US"/>
              </a:p>
            </p:txBody>
          </p:sp>
        </mc:Choice>
        <mc:Fallback xmlns="">
          <p:sp>
            <p:nvSpPr>
              <p:cNvPr id="5" name="Object 4"/>
              <p:cNvSpPr txBox="1">
                <a:spLocks noRot="1" noChangeAspect="1" noMove="1" noResize="1" noEditPoints="1" noAdjustHandles="1" noChangeArrowheads="1" noChangeShapeType="1" noTextEdit="1"/>
              </p:cNvSpPr>
              <p:nvPr/>
            </p:nvSpPr>
            <p:spPr>
              <a:xfrm>
                <a:off x="404813" y="1338263"/>
                <a:ext cx="8197850" cy="820737"/>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03251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Homogenous Equilibrium </a:t>
            </a:r>
          </a:p>
        </p:txBody>
      </p:sp>
      <p:sp>
        <p:nvSpPr>
          <p:cNvPr id="4" name="Text Placeholder 3"/>
          <p:cNvSpPr>
            <a:spLocks noGrp="1"/>
          </p:cNvSpPr>
          <p:nvPr>
            <p:ph idx="1"/>
          </p:nvPr>
        </p:nvSpPr>
        <p:spPr>
          <a:xfrm>
            <a:off x="457200" y="1262743"/>
            <a:ext cx="8062912" cy="4747621"/>
          </a:xfrm>
        </p:spPr>
        <p:txBody>
          <a:bodyPr/>
          <a:lstStyle/>
          <a:p>
            <a:pPr marL="342900" indent="-342900">
              <a:buClr>
                <a:schemeClr val="accent3"/>
              </a:buClr>
              <a:buFont typeface="Arial" panose="020B0604020202020204" pitchFamily="34" charset="0"/>
              <a:buChar char="•"/>
            </a:pPr>
            <a:r>
              <a:rPr lang="en-US" dirty="0"/>
              <a:t>A </a:t>
            </a:r>
            <a:r>
              <a:rPr lang="en-US" b="1" dirty="0"/>
              <a:t>homogenous equilibrium </a:t>
            </a:r>
            <a:r>
              <a:rPr lang="en-US" dirty="0"/>
              <a:t>is one in which all of the reactants and products are present in the same phase.</a:t>
            </a:r>
          </a:p>
          <a:p>
            <a:pPr>
              <a:buClr>
                <a:schemeClr val="accent3"/>
              </a:buClr>
            </a:pPr>
            <a:endParaRPr lang="en-US" dirty="0"/>
          </a:p>
          <a:p>
            <a:pPr marL="342900" indent="-342900">
              <a:buClr>
                <a:schemeClr val="accent3"/>
              </a:buClr>
              <a:buFont typeface="Arial" panose="020B0604020202020204" pitchFamily="34" charset="0"/>
              <a:buChar char="•"/>
            </a:pPr>
            <a:r>
              <a:rPr lang="en-US" dirty="0"/>
              <a:t>Most commonly are either liquid or gaseous phases.</a:t>
            </a:r>
          </a:p>
          <a:p>
            <a:pPr>
              <a:buClr>
                <a:schemeClr val="accent3"/>
              </a:buClr>
            </a:pPr>
            <a:endParaRPr lang="en-US" dirty="0"/>
          </a:p>
          <a:p>
            <a:pPr marL="342900" indent="-342900">
              <a:buClr>
                <a:schemeClr val="accent3"/>
              </a:buClr>
              <a:buFont typeface="Arial" panose="020B0604020202020204" pitchFamily="34" charset="0"/>
              <a:buChar char="•"/>
            </a:pPr>
            <a:r>
              <a:rPr lang="en-US" dirty="0"/>
              <a:t>Reaction quotients include concentration or pressure terms only for gaseous and solute species.</a:t>
            </a:r>
          </a:p>
          <a:p>
            <a:pPr>
              <a:buClr>
                <a:schemeClr val="accent3"/>
              </a:buClr>
            </a:pPr>
            <a:endParaRPr lang="en-US" dirty="0"/>
          </a:p>
          <a:p>
            <a:pPr marL="342900" indent="-342900">
              <a:buClr>
                <a:schemeClr val="accent3"/>
              </a:buClr>
              <a:buFont typeface="Arial" panose="020B0604020202020204" pitchFamily="34" charset="0"/>
              <a:buChar char="•"/>
            </a:pPr>
            <a:r>
              <a:rPr lang="en-US" dirty="0"/>
              <a:t>For gas-phase solutions, the equilibrium constant may be expressed in terms of either the molar concentrations (</a:t>
            </a:r>
            <a:r>
              <a:rPr lang="en-US" i="1" dirty="0"/>
              <a:t>K</a:t>
            </a:r>
            <a:r>
              <a:rPr lang="en-US" i="1" baseline="-25000" dirty="0"/>
              <a:t>c</a:t>
            </a:r>
            <a:r>
              <a:rPr lang="en-US" dirty="0"/>
              <a:t>) or partial pressures (</a:t>
            </a:r>
            <a:r>
              <a:rPr lang="en-US" i="1" dirty="0"/>
              <a:t>K</a:t>
            </a:r>
            <a:r>
              <a:rPr lang="en-US" i="1" baseline="-25000" dirty="0"/>
              <a:t>p</a:t>
            </a:r>
            <a:r>
              <a:rPr lang="en-US" dirty="0"/>
              <a:t>) of the reactants and products. </a:t>
            </a:r>
          </a:p>
          <a:p>
            <a:endParaRPr lang="en-US" dirty="0"/>
          </a:p>
        </p:txBody>
      </p:sp>
    </p:spTree>
    <p:extLst>
      <p:ext uri="{BB962C8B-B14F-4D97-AF65-F5344CB8AC3E}">
        <p14:creationId xmlns:p14="http://schemas.microsoft.com/office/powerpoint/2010/main" val="1241354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263" y="365127"/>
            <a:ext cx="8034087" cy="424583"/>
          </a:xfrm>
        </p:spPr>
        <p:txBody>
          <a:bodyPr/>
          <a:lstStyle/>
          <a:p>
            <a:r>
              <a:rPr lang="en-US" dirty="0"/>
              <a:t>Homogenous Equilibria</a:t>
            </a:r>
          </a:p>
        </p:txBody>
      </p:sp>
      <mc:AlternateContent xmlns:mc="http://schemas.openxmlformats.org/markup-compatibility/2006" xmlns:a14="http://schemas.microsoft.com/office/drawing/2010/main">
        <mc:Choice Requires="a14">
          <p:sp>
            <p:nvSpPr>
              <p:cNvPr id="5" name="Object 4"/>
              <p:cNvSpPr txBox="1"/>
              <p:nvPr/>
            </p:nvSpPr>
            <p:spPr>
              <a:xfrm>
                <a:off x="1073150" y="1462136"/>
                <a:ext cx="7339013" cy="67945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nor/>
                        </m:rPr>
                        <a:rPr lang="en-US" sz="2400" i="0">
                          <a:solidFill>
                            <a:srgbClr val="000000"/>
                          </a:solidFill>
                          <a:latin typeface="Cambria Math" panose="02040503050406030204" pitchFamily="18" charset="0"/>
                        </a:rPr>
                        <m:t>HF</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𝑎𝑞</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 + </m:t>
                      </m:r>
                      <m:sSub>
                        <m:sSubPr>
                          <m:ctrlPr>
                            <a:rPr lang="en-US" sz="2400" i="1">
                              <a:solidFill>
                                <a:srgbClr val="000000"/>
                              </a:solidFill>
                              <a:latin typeface="Cambria Math" panose="02040503050406030204" pitchFamily="18" charset="0"/>
                            </a:rPr>
                          </m:ctrlPr>
                        </m:sSubPr>
                        <m:e>
                          <m:r>
                            <m:rPr>
                              <m:nor/>
                            </m:rPr>
                            <a:rPr lang="en-US" sz="2400" i="0">
                              <a:solidFill>
                                <a:srgbClr val="000000"/>
                              </a:solidFill>
                              <a:latin typeface="Cambria Math" panose="02040503050406030204" pitchFamily="18" charset="0"/>
                            </a:rPr>
                            <m:t>H</m:t>
                          </m:r>
                        </m:e>
                        <m:sub>
                          <m:r>
                            <a:rPr lang="en-US" sz="2400" i="0">
                              <a:solidFill>
                                <a:srgbClr val="000000"/>
                              </a:solidFill>
                              <a:latin typeface="Cambria Math" panose="02040503050406030204" pitchFamily="18" charset="0"/>
                            </a:rPr>
                            <m:t>2</m:t>
                          </m:r>
                        </m:sub>
                      </m:sSub>
                      <m:r>
                        <m:rPr>
                          <m:sty m:val="p"/>
                        </m:rPr>
                        <a:rPr lang="en-US" sz="2400" i="0">
                          <a:solidFill>
                            <a:srgbClr val="000000"/>
                          </a:solidFill>
                          <a:latin typeface="Cambria Math" panose="02040503050406030204" pitchFamily="18" charset="0"/>
                        </a:rPr>
                        <m:t>O</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𝑙</m:t>
                      </m:r>
                      <m:r>
                        <a:rPr lang="en-US" sz="2400" i="1">
                          <a:solidFill>
                            <a:srgbClr val="000000"/>
                          </a:solidFill>
                          <a:latin typeface="Cambria Math" panose="02040503050406030204" pitchFamily="18" charset="0"/>
                        </a:rPr>
                        <m:t>)</m:t>
                      </m:r>
                      <m:r>
                        <a:rPr lang="en-US" sz="2400" i="0">
                          <a:solidFill>
                            <a:srgbClr val="000000"/>
                          </a:solidFill>
                          <a:latin typeface="Cambria Math" panose="02040503050406030204" pitchFamily="18" charset="0"/>
                        </a:rPr>
                        <m:t> </m:t>
                      </m:r>
                      <m:r>
                        <a:rPr lang="en-US" sz="2400" i="1" smtClean="0">
                          <a:solidFill>
                            <a:srgbClr val="000000"/>
                          </a:solidFill>
                          <a:latin typeface="Cambria Math" panose="02040503050406030204" pitchFamily="18" charset="0"/>
                          <a:ea typeface="Cambria Math" panose="02040503050406030204" pitchFamily="18" charset="0"/>
                        </a:rPr>
                        <m:t>⇄</m:t>
                      </m:r>
                      <m:r>
                        <m:rPr>
                          <m:nor/>
                        </m:rPr>
                        <a:rPr lang="en-US" sz="2400" i="0">
                          <a:solidFill>
                            <a:srgbClr val="000000"/>
                          </a:solidFill>
                          <a:latin typeface="Cambria Math" panose="02040503050406030204" pitchFamily="18" charset="0"/>
                        </a:rPr>
                        <m:t> </m:t>
                      </m:r>
                      <m:sSub>
                        <m:sSubPr>
                          <m:ctrlPr>
                            <a:rPr lang="en-US" sz="2400" i="1">
                              <a:solidFill>
                                <a:srgbClr val="000000"/>
                              </a:solidFill>
                              <a:latin typeface="Cambria Math" panose="02040503050406030204" pitchFamily="18" charset="0"/>
                            </a:rPr>
                          </m:ctrlPr>
                        </m:sSubPr>
                        <m:e>
                          <m:r>
                            <m:rPr>
                              <m:nor/>
                            </m:rPr>
                            <a:rPr lang="en-US" sz="2400" i="0">
                              <a:solidFill>
                                <a:srgbClr val="000000"/>
                              </a:solidFill>
                              <a:latin typeface="Cambria Math" panose="02040503050406030204" pitchFamily="18" charset="0"/>
                            </a:rPr>
                            <m:t>H</m:t>
                          </m:r>
                        </m:e>
                        <m:sub>
                          <m:r>
                            <a:rPr lang="en-US" sz="2400" i="0">
                              <a:solidFill>
                                <a:srgbClr val="000000"/>
                              </a:solidFill>
                              <a:latin typeface="Cambria Math" panose="02040503050406030204" pitchFamily="18" charset="0"/>
                            </a:rPr>
                            <m:t>3</m:t>
                          </m:r>
                        </m:sub>
                      </m:sSub>
                      <m:sSup>
                        <m:sSupPr>
                          <m:ctrlPr>
                            <a:rPr lang="en-US" sz="2400" i="1">
                              <a:solidFill>
                                <a:srgbClr val="000000"/>
                              </a:solidFill>
                              <a:latin typeface="Cambria Math" panose="02040503050406030204" pitchFamily="18" charset="0"/>
                            </a:rPr>
                          </m:ctrlPr>
                        </m:sSupPr>
                        <m:e>
                          <m:r>
                            <m:rPr>
                              <m:sty m:val="p"/>
                            </m:rPr>
                            <a:rPr lang="en-US" sz="2400" i="0">
                              <a:solidFill>
                                <a:srgbClr val="000000"/>
                              </a:solidFill>
                              <a:latin typeface="Cambria Math" panose="02040503050406030204" pitchFamily="18" charset="0"/>
                            </a:rPr>
                            <m:t>O</m:t>
                          </m:r>
                        </m:e>
                        <m:sup>
                          <m:r>
                            <a:rPr lang="en-US" sz="2400" i="0">
                              <a:solidFill>
                                <a:srgbClr val="000000"/>
                              </a:solidFill>
                              <a:latin typeface="Cambria Math" panose="02040503050406030204" pitchFamily="18" charset="0"/>
                            </a:rPr>
                            <m:t>+</m:t>
                          </m:r>
                        </m:sup>
                      </m:sSup>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𝑎𝑞</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 + </m:t>
                      </m:r>
                      <m:sSup>
                        <m:sSupPr>
                          <m:ctrlPr>
                            <a:rPr lang="en-US" sz="2400" i="1">
                              <a:solidFill>
                                <a:srgbClr val="000000"/>
                              </a:solidFill>
                              <a:latin typeface="Cambria Math" panose="02040503050406030204" pitchFamily="18" charset="0"/>
                            </a:rPr>
                          </m:ctrlPr>
                        </m:sSupPr>
                        <m:e>
                          <m:r>
                            <m:rPr>
                              <m:nor/>
                            </m:rPr>
                            <a:rPr lang="en-US" sz="2400" i="0">
                              <a:solidFill>
                                <a:srgbClr val="000000"/>
                              </a:solidFill>
                              <a:latin typeface="Cambria Math" panose="02040503050406030204" pitchFamily="18" charset="0"/>
                            </a:rPr>
                            <m:t>F</m:t>
                          </m:r>
                        </m:e>
                        <m:sup>
                          <m:r>
                            <a:rPr lang="en-US" sz="2400" i="1">
                              <a:solidFill>
                                <a:srgbClr val="000000"/>
                              </a:solidFill>
                              <a:latin typeface="Cambria Math" panose="02040503050406030204" pitchFamily="18" charset="0"/>
                            </a:rPr>
                            <m:t>–</m:t>
                          </m:r>
                        </m:sup>
                      </m:sSup>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𝑎𝑞</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5" name="Object 4"/>
              <p:cNvSpPr txBox="1">
                <a:spLocks noRot="1" noChangeAspect="1" noMove="1" noResize="1" noEditPoints="1" noAdjustHandles="1" noChangeArrowheads="1" noChangeShapeType="1" noTextEdit="1"/>
              </p:cNvSpPr>
              <p:nvPr/>
            </p:nvSpPr>
            <p:spPr>
              <a:xfrm>
                <a:off x="1073150" y="1462136"/>
                <a:ext cx="7339013" cy="679450"/>
              </a:xfrm>
              <a:prstGeom prst="rect">
                <a:avLst/>
              </a:prstGeom>
              <a:blipFill>
                <a:blip r:embed="rId2"/>
                <a:stretch>
                  <a:fillRect l="-1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bject 5"/>
              <p:cNvSpPr txBox="1"/>
              <p:nvPr/>
            </p:nvSpPr>
            <p:spPr>
              <a:xfrm>
                <a:off x="1635125" y="3540645"/>
                <a:ext cx="5819775" cy="70485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sz="2800" i="1">
                              <a:solidFill>
                                <a:srgbClr val="000000"/>
                              </a:solidFill>
                              <a:latin typeface="Cambria Math" panose="02040503050406030204" pitchFamily="18" charset="0"/>
                            </a:rPr>
                          </m:ctrlPr>
                        </m:sSubPr>
                        <m:e>
                          <m:r>
                            <m:rPr>
                              <m:sty m:val="p"/>
                            </m:rPr>
                            <a:rPr lang="en-US" sz="2800" i="0">
                              <a:solidFill>
                                <a:srgbClr val="000000"/>
                              </a:solidFill>
                              <a:latin typeface="Cambria Math" panose="02040503050406030204" pitchFamily="18" charset="0"/>
                            </a:rPr>
                            <m:t>C</m:t>
                          </m:r>
                        </m:e>
                        <m:sub>
                          <m:r>
                            <a:rPr lang="en-US" sz="2800" i="0">
                              <a:solidFill>
                                <a:srgbClr val="000000"/>
                              </a:solidFill>
                              <a:latin typeface="Cambria Math" panose="02040503050406030204" pitchFamily="18" charset="0"/>
                            </a:rPr>
                            <m:t>2</m:t>
                          </m:r>
                        </m:sub>
                      </m:sSub>
                      <m:sSub>
                        <m:sSubPr>
                          <m:ctrlPr>
                            <a:rPr lang="en-US" sz="2800" i="1">
                              <a:solidFill>
                                <a:srgbClr val="000000"/>
                              </a:solidFill>
                              <a:latin typeface="Cambria Math" panose="02040503050406030204" pitchFamily="18" charset="0"/>
                            </a:rPr>
                          </m:ctrlPr>
                        </m:sSubPr>
                        <m:e>
                          <m:r>
                            <m:rPr>
                              <m:sty m:val="p"/>
                            </m:rPr>
                            <a:rPr lang="en-US" sz="2800" i="0">
                              <a:solidFill>
                                <a:srgbClr val="000000"/>
                              </a:solidFill>
                              <a:latin typeface="Cambria Math" panose="02040503050406030204" pitchFamily="18" charset="0"/>
                            </a:rPr>
                            <m:t>H</m:t>
                          </m:r>
                        </m:e>
                        <m:sub>
                          <m:r>
                            <a:rPr lang="en-US" sz="2800" i="0">
                              <a:solidFill>
                                <a:srgbClr val="000000"/>
                              </a:solidFill>
                              <a:latin typeface="Cambria Math" panose="02040503050406030204" pitchFamily="18" charset="0"/>
                            </a:rPr>
                            <m:t>6</m:t>
                          </m:r>
                        </m:sub>
                      </m:sSub>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𝑔</m:t>
                      </m:r>
                      <m:r>
                        <a:rPr lang="en-US" sz="2800" i="1">
                          <a:solidFill>
                            <a:srgbClr val="000000"/>
                          </a:solidFill>
                          <a:latin typeface="Cambria Math" panose="02040503050406030204" pitchFamily="18" charset="0"/>
                        </a:rPr>
                        <m:t>)⇄</m:t>
                      </m:r>
                      <m:sSub>
                        <m:sSubPr>
                          <m:ctrlPr>
                            <a:rPr lang="en-US" sz="2800" i="1">
                              <a:solidFill>
                                <a:srgbClr val="000000"/>
                              </a:solidFill>
                              <a:latin typeface="Cambria Math" panose="02040503050406030204" pitchFamily="18" charset="0"/>
                            </a:rPr>
                          </m:ctrlPr>
                        </m:sSubPr>
                        <m:e>
                          <m:r>
                            <m:rPr>
                              <m:nor/>
                            </m:rPr>
                            <a:rPr lang="en-US" sz="2800" i="0">
                              <a:solidFill>
                                <a:srgbClr val="000000"/>
                              </a:solidFill>
                              <a:latin typeface="Cambria Math" panose="02040503050406030204" pitchFamily="18" charset="0"/>
                            </a:rPr>
                            <m:t>C</m:t>
                          </m:r>
                        </m:e>
                        <m:sub>
                          <m:r>
                            <a:rPr lang="en-US" sz="2800" i="0">
                              <a:solidFill>
                                <a:srgbClr val="000000"/>
                              </a:solidFill>
                              <a:latin typeface="Cambria Math" panose="02040503050406030204" pitchFamily="18" charset="0"/>
                            </a:rPr>
                            <m:t>2</m:t>
                          </m:r>
                        </m:sub>
                      </m:sSub>
                      <m:sSub>
                        <m:sSubPr>
                          <m:ctrlPr>
                            <a:rPr lang="en-US" sz="2800" i="1">
                              <a:solidFill>
                                <a:srgbClr val="000000"/>
                              </a:solidFill>
                              <a:latin typeface="Cambria Math" panose="02040503050406030204" pitchFamily="18" charset="0"/>
                            </a:rPr>
                          </m:ctrlPr>
                        </m:sSubPr>
                        <m:e>
                          <m:r>
                            <m:rPr>
                              <m:sty m:val="p"/>
                            </m:rPr>
                            <a:rPr lang="en-US" sz="2800" i="0">
                              <a:solidFill>
                                <a:srgbClr val="000000"/>
                              </a:solidFill>
                              <a:latin typeface="Cambria Math" panose="02040503050406030204" pitchFamily="18" charset="0"/>
                            </a:rPr>
                            <m:t>H</m:t>
                          </m:r>
                        </m:e>
                        <m:sub>
                          <m:r>
                            <a:rPr lang="en-US" sz="2800" i="0">
                              <a:solidFill>
                                <a:srgbClr val="000000"/>
                              </a:solidFill>
                              <a:latin typeface="Cambria Math" panose="02040503050406030204" pitchFamily="18" charset="0"/>
                            </a:rPr>
                            <m:t>4</m:t>
                          </m:r>
                        </m:sub>
                      </m:sSub>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𝑔</m:t>
                      </m:r>
                      <m:r>
                        <a:rPr lang="en-US" sz="2800" i="1">
                          <a:solidFill>
                            <a:srgbClr val="000000"/>
                          </a:solidFill>
                          <a:latin typeface="Cambria Math" panose="02040503050406030204" pitchFamily="18" charset="0"/>
                        </a:rPr>
                        <m:t>)</m:t>
                      </m:r>
                      <m:r>
                        <m:rPr>
                          <m:nor/>
                        </m:rPr>
                        <a:rPr lang="en-US" sz="2800" i="0">
                          <a:solidFill>
                            <a:srgbClr val="000000"/>
                          </a:solidFill>
                          <a:latin typeface="Cambria Math" panose="02040503050406030204" pitchFamily="18" charset="0"/>
                        </a:rPr>
                        <m:t> + </m:t>
                      </m:r>
                      <m:sSub>
                        <m:sSubPr>
                          <m:ctrlPr>
                            <a:rPr lang="en-US" sz="2800" i="1">
                              <a:solidFill>
                                <a:srgbClr val="000000"/>
                              </a:solidFill>
                              <a:latin typeface="Cambria Math" panose="02040503050406030204" pitchFamily="18" charset="0"/>
                            </a:rPr>
                          </m:ctrlPr>
                        </m:sSubPr>
                        <m:e>
                          <m:r>
                            <m:rPr>
                              <m:nor/>
                            </m:rPr>
                            <a:rPr lang="en-US" sz="2800" i="0">
                              <a:solidFill>
                                <a:srgbClr val="000000"/>
                              </a:solidFill>
                              <a:latin typeface="Cambria Math" panose="02040503050406030204" pitchFamily="18" charset="0"/>
                            </a:rPr>
                            <m:t>H</m:t>
                          </m:r>
                        </m:e>
                        <m:sub>
                          <m:r>
                            <a:rPr lang="en-US" sz="2800" i="0">
                              <a:solidFill>
                                <a:srgbClr val="000000"/>
                              </a:solidFill>
                              <a:latin typeface="Cambria Math" panose="02040503050406030204" pitchFamily="18" charset="0"/>
                            </a:rPr>
                            <m:t>2</m:t>
                          </m:r>
                        </m:sub>
                      </m:sSub>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𝑔</m:t>
                      </m:r>
                      <m:r>
                        <a:rPr lang="en-US" sz="2800" i="1">
                          <a:solidFill>
                            <a:srgbClr val="000000"/>
                          </a:solidFill>
                          <a:latin typeface="Cambria Math" panose="02040503050406030204" pitchFamily="18" charset="0"/>
                        </a:rPr>
                        <m:t>)</m:t>
                      </m:r>
                    </m:oMath>
                  </m:oMathPara>
                </a14:m>
                <a:endParaRPr lang="en-US" sz="2800" dirty="0"/>
              </a:p>
            </p:txBody>
          </p:sp>
        </mc:Choice>
        <mc:Fallback xmlns="">
          <p:sp>
            <p:nvSpPr>
              <p:cNvPr id="6" name="Object 5"/>
              <p:cNvSpPr txBox="1">
                <a:spLocks noRot="1" noChangeAspect="1" noMove="1" noResize="1" noEditPoints="1" noAdjustHandles="1" noChangeArrowheads="1" noChangeShapeType="1" noTextEdit="1"/>
              </p:cNvSpPr>
              <p:nvPr/>
            </p:nvSpPr>
            <p:spPr>
              <a:xfrm>
                <a:off x="1635125" y="3540645"/>
                <a:ext cx="5819775" cy="70485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02A93806-BEB9-42BB-A591-715F96B62B99}"/>
                  </a:ext>
                </a:extLst>
              </p:cNvPr>
              <p:cNvSpPr txBox="1"/>
              <p:nvPr/>
            </p:nvSpPr>
            <p:spPr>
              <a:xfrm>
                <a:off x="1376127" y="2334493"/>
                <a:ext cx="5567881" cy="11651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𝐾𝑐</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𝐻</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sub>
                          </m:sSub>
                          <m:sSup>
                            <m:s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𝑂</m:t>
                              </m:r>
                            </m:e>
                            <m:sup>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up>
                          </m:sSup>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𝐹</m:t>
                              </m:r>
                            </m:e>
                            <m:sup>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up>
                          </m:sSup>
                          <m:r>
                            <a:rPr lang="en-US" sz="2400" i="1">
                              <a:effectLst/>
                              <a:latin typeface="Cambria Math" panose="02040503050406030204" pitchFamily="18" charset="0"/>
                              <a:ea typeface="Calibri" panose="020F0502020204030204" pitchFamily="34" charset="0"/>
                              <a:cs typeface="Times New Roman" panose="02020603050405020304" pitchFamily="18" charset="0"/>
                            </a:rPr>
                            <m:t>]</m:t>
                          </m:r>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𝐻𝐹</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den>
                      </m:f>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mc:Choice>
        <mc:Fallback xmlns="">
          <p:sp>
            <p:nvSpPr>
              <p:cNvPr id="3" name="TextBox 2">
                <a:extLst>
                  <a:ext uri="{FF2B5EF4-FFF2-40B4-BE49-F238E27FC236}">
                    <a16:creationId xmlns:a16="http://schemas.microsoft.com/office/drawing/2014/main" id="{02A93806-BEB9-42BB-A591-715F96B62B99}"/>
                  </a:ext>
                </a:extLst>
              </p:cNvPr>
              <p:cNvSpPr txBox="1">
                <a:spLocks noRot="1" noChangeAspect="1" noMove="1" noResize="1" noEditPoints="1" noAdjustHandles="1" noChangeArrowheads="1" noChangeShapeType="1" noTextEdit="1"/>
              </p:cNvSpPr>
              <p:nvPr/>
            </p:nvSpPr>
            <p:spPr>
              <a:xfrm>
                <a:off x="1376127" y="2334493"/>
                <a:ext cx="5567881" cy="116519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E786FB7-3324-45EC-BAFD-0124B8F2BBBB}"/>
                  </a:ext>
                </a:extLst>
              </p:cNvPr>
              <p:cNvSpPr txBox="1"/>
              <p:nvPr/>
            </p:nvSpPr>
            <p:spPr>
              <a:xfrm>
                <a:off x="1076096" y="4213138"/>
                <a:ext cx="6844420" cy="1371209"/>
              </a:xfrm>
              <a:prstGeom prst="rect">
                <a:avLst/>
              </a:prstGeom>
              <a:noFill/>
            </p:spPr>
            <p:txBody>
              <a:bodyPr wrap="square" rtlCol="0">
                <a:spAutoFit/>
              </a:bodyPr>
              <a:lstStyle/>
              <a:p>
                <a:pPr marL="0" marR="0">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r>
                        <a:rPr lang="en-US" sz="3200" i="1" smtClean="0">
                          <a:effectLst/>
                          <a:latin typeface="Cambria Math" panose="02040503050406030204" pitchFamily="18" charset="0"/>
                          <a:ea typeface="Calibri" panose="020F0502020204030204" pitchFamily="34" charset="0"/>
                          <a:cs typeface="Times New Roman" panose="02020603050405020304" pitchFamily="18" charset="0"/>
                        </a:rPr>
                        <m:t>𝐾𝑝</m:t>
                      </m:r>
                      <m:r>
                        <a:rPr lang="en-US" sz="320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32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3200" i="1">
                                  <a:effectLst/>
                                  <a:latin typeface="Cambria Math" panose="02040503050406030204" pitchFamily="18" charset="0"/>
                                  <a:ea typeface="Calibri" panose="020F0502020204030204" pitchFamily="34" charset="0"/>
                                  <a:cs typeface="Times New Roman" panose="02020603050405020304" pitchFamily="18" charset="0"/>
                                </a:rPr>
                                <m:t>𝑃</m:t>
                              </m:r>
                            </m:e>
                            <m:sub>
                              <m:sSub>
                                <m:sSub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32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en-US" sz="3200" i="1">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3200" i="1">
                                      <a:effectLst/>
                                      <a:latin typeface="Cambria Math" panose="02040503050406030204" pitchFamily="18" charset="0"/>
                                      <a:ea typeface="Calibri" panose="020F0502020204030204" pitchFamily="34" charset="0"/>
                                      <a:cs typeface="Times New Roman" panose="02020603050405020304" pitchFamily="18" charset="0"/>
                                    </a:rPr>
                                    <m:t>𝐻</m:t>
                                  </m:r>
                                </m:e>
                                <m:sub>
                                  <m:r>
                                    <a:rPr lang="en-US" sz="3200" i="1">
                                      <a:effectLst/>
                                      <a:latin typeface="Cambria Math" panose="02040503050406030204" pitchFamily="18" charset="0"/>
                                      <a:ea typeface="Calibri" panose="020F0502020204030204" pitchFamily="34" charset="0"/>
                                      <a:cs typeface="Times New Roman" panose="02020603050405020304" pitchFamily="18" charset="0"/>
                                    </a:rPr>
                                    <m:t>4</m:t>
                                  </m:r>
                                </m:sub>
                              </m:sSub>
                            </m:sub>
                          </m:sSub>
                          <m:r>
                            <a:rPr lang="en-US" sz="32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3200" i="1">
                                  <a:effectLst/>
                                  <a:latin typeface="Cambria Math" panose="02040503050406030204" pitchFamily="18" charset="0"/>
                                  <a:ea typeface="Calibri" panose="020F0502020204030204" pitchFamily="34" charset="0"/>
                                  <a:cs typeface="Times New Roman" panose="02020603050405020304" pitchFamily="18" charset="0"/>
                                </a:rPr>
                                <m:t>𝑃</m:t>
                              </m:r>
                            </m:e>
                            <m:sub>
                              <m:sSub>
                                <m:sSub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3200" i="1">
                                      <a:effectLst/>
                                      <a:latin typeface="Cambria Math" panose="02040503050406030204" pitchFamily="18" charset="0"/>
                                      <a:ea typeface="Calibri" panose="020F0502020204030204" pitchFamily="34" charset="0"/>
                                      <a:cs typeface="Times New Roman" panose="02020603050405020304" pitchFamily="18" charset="0"/>
                                    </a:rPr>
                                    <m:t>𝐻</m:t>
                                  </m:r>
                                </m:e>
                                <m:sub>
                                  <m:r>
                                    <a:rPr lang="en-US" sz="3200" i="1">
                                      <a:effectLst/>
                                      <a:latin typeface="Cambria Math" panose="02040503050406030204" pitchFamily="18" charset="0"/>
                                      <a:ea typeface="Calibri" panose="020F0502020204030204" pitchFamily="34" charset="0"/>
                                      <a:cs typeface="Times New Roman" panose="02020603050405020304" pitchFamily="18" charset="0"/>
                                    </a:rPr>
                                    <m:t>2</m:t>
                                  </m:r>
                                </m:sub>
                              </m:sSub>
                            </m:sub>
                          </m:sSub>
                          <m:r>
                            <a:rPr lang="en-US" sz="3200" i="1">
                              <a:effectLst/>
                              <a:latin typeface="Cambria Math" panose="02040503050406030204" pitchFamily="18" charset="0"/>
                              <a:ea typeface="Calibri" panose="020F0502020204030204" pitchFamily="34" charset="0"/>
                              <a:cs typeface="Times New Roman" panose="02020603050405020304" pitchFamily="18" charset="0"/>
                            </a:rPr>
                            <m:t>)</m:t>
                          </m:r>
                        </m:num>
                        <m:den>
                          <m:sSub>
                            <m:sSub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3200" i="1">
                                  <a:effectLst/>
                                  <a:latin typeface="Cambria Math" panose="02040503050406030204" pitchFamily="18" charset="0"/>
                                  <a:ea typeface="Calibri" panose="020F0502020204030204" pitchFamily="34" charset="0"/>
                                  <a:cs typeface="Times New Roman" panose="02020603050405020304" pitchFamily="18" charset="0"/>
                                </a:rPr>
                                <m:t>𝑃</m:t>
                              </m:r>
                            </m:e>
                            <m:sub>
                              <m:sSub>
                                <m:sSub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32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en-US" sz="3200" i="1">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3200" i="1">
                                      <a:effectLst/>
                                      <a:latin typeface="Cambria Math" panose="02040503050406030204" pitchFamily="18" charset="0"/>
                                      <a:ea typeface="Calibri" panose="020F0502020204030204" pitchFamily="34" charset="0"/>
                                      <a:cs typeface="Times New Roman" panose="02020603050405020304" pitchFamily="18" charset="0"/>
                                    </a:rPr>
                                    <m:t>𝐻</m:t>
                                  </m:r>
                                </m:e>
                                <m:sub>
                                  <m:r>
                                    <a:rPr lang="en-US" sz="3200" i="1">
                                      <a:effectLst/>
                                      <a:latin typeface="Cambria Math" panose="02040503050406030204" pitchFamily="18" charset="0"/>
                                      <a:ea typeface="Calibri" panose="020F0502020204030204" pitchFamily="34" charset="0"/>
                                      <a:cs typeface="Times New Roman" panose="02020603050405020304" pitchFamily="18" charset="0"/>
                                    </a:rPr>
                                    <m:t>6</m:t>
                                  </m:r>
                                </m:sub>
                              </m:sSub>
                            </m:sub>
                          </m:sSub>
                        </m:den>
                      </m:f>
                    </m:oMath>
                  </m:oMathPara>
                </a14:m>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4" name="TextBox 3">
                <a:extLst>
                  <a:ext uri="{FF2B5EF4-FFF2-40B4-BE49-F238E27FC236}">
                    <a16:creationId xmlns:a16="http://schemas.microsoft.com/office/drawing/2014/main" id="{EE786FB7-3324-45EC-BAFD-0124B8F2BBBB}"/>
                  </a:ext>
                </a:extLst>
              </p:cNvPr>
              <p:cNvSpPr txBox="1">
                <a:spLocks noRot="1" noChangeAspect="1" noMove="1" noResize="1" noEditPoints="1" noAdjustHandles="1" noChangeArrowheads="1" noChangeShapeType="1" noTextEdit="1"/>
              </p:cNvSpPr>
              <p:nvPr/>
            </p:nvSpPr>
            <p:spPr>
              <a:xfrm>
                <a:off x="1076096" y="4213138"/>
                <a:ext cx="6844420" cy="1371209"/>
              </a:xfrm>
              <a:prstGeom prst="rect">
                <a:avLst/>
              </a:prstGeom>
              <a:blipFill>
                <a:blip r:embed="rId5"/>
                <a:stretch>
                  <a:fillRect/>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4AAA10D0-7DAB-423E-9889-6D75CA303A36}"/>
              </a:ext>
            </a:extLst>
          </p:cNvPr>
          <p:cNvSpPr txBox="1"/>
          <p:nvPr/>
        </p:nvSpPr>
        <p:spPr>
          <a:xfrm>
            <a:off x="1140737" y="5486400"/>
            <a:ext cx="7767873" cy="830997"/>
          </a:xfrm>
          <a:prstGeom prst="rect">
            <a:avLst/>
          </a:prstGeom>
          <a:noFill/>
        </p:spPr>
        <p:txBody>
          <a:bodyPr wrap="square" rtlCol="0">
            <a:spAutoFit/>
          </a:bodyPr>
          <a:lstStyle/>
          <a:p>
            <a:r>
              <a:rPr lang="en-US" sz="2400" dirty="0">
                <a:solidFill>
                  <a:srgbClr val="C00000"/>
                </a:solidFill>
              </a:rPr>
              <a:t>NOTE:   In the Kc, we MUST use brackets.  [  ]  not  ( )</a:t>
            </a:r>
          </a:p>
          <a:p>
            <a:r>
              <a:rPr lang="en-US" sz="2400" dirty="0">
                <a:solidFill>
                  <a:srgbClr val="C00000"/>
                </a:solidFill>
              </a:rPr>
              <a:t>In the </a:t>
            </a:r>
            <a:r>
              <a:rPr lang="en-US" sz="2400" dirty="0" err="1">
                <a:solidFill>
                  <a:srgbClr val="C00000"/>
                </a:solidFill>
              </a:rPr>
              <a:t>Kp</a:t>
            </a:r>
            <a:r>
              <a:rPr lang="en-US" sz="2400" dirty="0">
                <a:solidFill>
                  <a:srgbClr val="C00000"/>
                </a:solidFill>
              </a:rPr>
              <a:t> we must NOT use brackets!!!</a:t>
            </a:r>
          </a:p>
        </p:txBody>
      </p:sp>
    </p:spTree>
    <p:extLst>
      <p:ext uri="{BB962C8B-B14F-4D97-AF65-F5344CB8AC3E}">
        <p14:creationId xmlns:p14="http://schemas.microsoft.com/office/powerpoint/2010/main" val="2088722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K</a:t>
            </a:r>
            <a:r>
              <a:rPr lang="en-US" baseline="-25000" dirty="0"/>
              <a:t>c</a:t>
            </a:r>
            <a:r>
              <a:rPr lang="en-US" dirty="0"/>
              <a:t> and K</a:t>
            </a:r>
            <a:r>
              <a:rPr lang="en-US" baseline="-25000" dirty="0"/>
              <a:t>p</a:t>
            </a:r>
          </a:p>
        </p:txBody>
      </p:sp>
      <p:sp>
        <p:nvSpPr>
          <p:cNvPr id="4" name="Text Placeholder 3"/>
          <p:cNvSpPr>
            <a:spLocks noGrp="1"/>
          </p:cNvSpPr>
          <p:nvPr>
            <p:ph idx="1"/>
          </p:nvPr>
        </p:nvSpPr>
        <p:spPr>
          <a:xfrm>
            <a:off x="457200" y="1306286"/>
            <a:ext cx="8062912" cy="4704078"/>
          </a:xfrm>
        </p:spPr>
        <p:txBody>
          <a:bodyPr/>
          <a:lstStyle/>
          <a:p>
            <a:pPr marL="342900" indent="-342900">
              <a:buClr>
                <a:schemeClr val="accent3"/>
              </a:buClr>
              <a:buFont typeface="Arial" panose="020B0604020202020204" pitchFamily="34" charset="0"/>
              <a:buChar char="•"/>
            </a:pPr>
            <a:r>
              <a:rPr lang="en-US" dirty="0"/>
              <a:t>For gas-phase solutions, the equilibrium constant may be expressed in terms of either the molar concentrations (</a:t>
            </a:r>
            <a:r>
              <a:rPr lang="en-US" i="1" dirty="0"/>
              <a:t>K</a:t>
            </a:r>
            <a:r>
              <a:rPr lang="en-US" i="1" baseline="-25000" dirty="0"/>
              <a:t>c</a:t>
            </a:r>
            <a:r>
              <a:rPr lang="en-US" dirty="0"/>
              <a:t>) or partial pressures (</a:t>
            </a:r>
            <a:r>
              <a:rPr lang="en-US" i="1" dirty="0"/>
              <a:t>K</a:t>
            </a:r>
            <a:r>
              <a:rPr lang="en-US" i="1" baseline="-25000" dirty="0"/>
              <a:t>p</a:t>
            </a:r>
            <a:r>
              <a:rPr lang="en-US" dirty="0"/>
              <a:t>) of the reactants and products.</a:t>
            </a:r>
          </a:p>
          <a:p>
            <a:pPr>
              <a:buClr>
                <a:schemeClr val="accent3"/>
              </a:buClr>
            </a:pPr>
            <a:endParaRPr lang="en-US" dirty="0"/>
          </a:p>
          <a:p>
            <a:pPr marL="342900" indent="-342900">
              <a:buClr>
                <a:schemeClr val="accent3"/>
              </a:buClr>
              <a:buFont typeface="Arial" panose="020B0604020202020204" pitchFamily="34" charset="0"/>
              <a:buChar char="•"/>
            </a:pPr>
            <a:r>
              <a:rPr lang="en-US" dirty="0"/>
              <a:t>A relation between these two </a:t>
            </a:r>
            <a:r>
              <a:rPr lang="en-US" i="1" dirty="0"/>
              <a:t>K</a:t>
            </a:r>
            <a:r>
              <a:rPr lang="en-US" dirty="0"/>
              <a:t> values may be simply derived from the ideal gas equation and the definition of molarity:</a:t>
            </a:r>
          </a:p>
          <a:p>
            <a:endParaRPr lang="en-US" dirty="0"/>
          </a:p>
        </p:txBody>
      </p:sp>
      <mc:AlternateContent xmlns:mc="http://schemas.openxmlformats.org/markup-compatibility/2006" xmlns:a14="http://schemas.microsoft.com/office/drawing/2010/main">
        <mc:Choice Requires="a14">
          <p:sp>
            <p:nvSpPr>
              <p:cNvPr id="5" name="Object 4"/>
              <p:cNvSpPr txBox="1"/>
              <p:nvPr/>
            </p:nvSpPr>
            <p:spPr bwMode="auto">
              <a:xfrm>
                <a:off x="3397250" y="3784600"/>
                <a:ext cx="2193925" cy="1878013"/>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𝑃𝑉</m:t>
                      </m:r>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𝑛𝑅𝑇</m:t>
                      </m:r>
                    </m:oMath>
                    <m:oMath xmlns:m="http://schemas.openxmlformats.org/officeDocument/2006/math">
                      <m:r>
                        <a:rPr lang="en-US" i="1">
                          <a:solidFill>
                            <a:srgbClr val="000000"/>
                          </a:solidFill>
                          <a:latin typeface="Cambria Math" panose="02040503050406030204" pitchFamily="18" charset="0"/>
                        </a:rPr>
                        <m:t>𝑃</m:t>
                      </m:r>
                      <m:r>
                        <m:rPr>
                          <m:aln/>
                        </m:rP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𝑛</m:t>
                              </m:r>
                            </m:num>
                            <m:den>
                              <m:r>
                                <a:rPr lang="en-US" i="1">
                                  <a:solidFill>
                                    <a:srgbClr val="000000"/>
                                  </a:solidFill>
                                  <a:latin typeface="Cambria Math" panose="02040503050406030204" pitchFamily="18" charset="0"/>
                                </a:rPr>
                                <m:t>𝑉</m:t>
                              </m:r>
                            </m:den>
                          </m:f>
                        </m:e>
                      </m:d>
                      <m:r>
                        <a:rPr lang="en-US" i="1">
                          <a:solidFill>
                            <a:srgbClr val="000000"/>
                          </a:solidFill>
                          <a:latin typeface="Cambria Math" panose="02040503050406030204" pitchFamily="18" charset="0"/>
                        </a:rPr>
                        <m:t>𝑅𝑇</m:t>
                      </m:r>
                    </m:oMath>
                    <m:oMath xmlns:m="http://schemas.openxmlformats.org/officeDocument/2006/math">
                      <m:r>
                        <m:rPr>
                          <m:aln/>
                        </m:rP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𝑀𝑅𝑇</m:t>
                      </m:r>
                    </m:oMath>
                  </m:oMathPara>
                </a14:m>
                <a:endParaRPr lang="en-US"/>
              </a:p>
            </p:txBody>
          </p:sp>
        </mc:Choice>
        <mc:Fallback xmlns="">
          <p:sp>
            <p:nvSpPr>
              <p:cNvPr id="5" name="Object 4"/>
              <p:cNvSpPr txBox="1">
                <a:spLocks noRot="1" noChangeAspect="1" noMove="1" noResize="1" noEditPoints="1" noAdjustHandles="1" noChangeArrowheads="1" noChangeShapeType="1" noTextEdit="1"/>
              </p:cNvSpPr>
              <p:nvPr/>
            </p:nvSpPr>
            <p:spPr bwMode="auto">
              <a:xfrm>
                <a:off x="3397250" y="3784600"/>
                <a:ext cx="2193925" cy="1878013"/>
              </a:xfrm>
              <a:prstGeom prst="rect">
                <a:avLst/>
              </a:prstGeom>
              <a:blipFill>
                <a:blip r:embed="rId2"/>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1719326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K</a:t>
            </a:r>
            <a:r>
              <a:rPr lang="en-US" i="1" baseline="-25000" dirty="0"/>
              <a:t>c</a:t>
            </a:r>
            <a:r>
              <a:rPr lang="en-US" dirty="0"/>
              <a:t> and K</a:t>
            </a:r>
            <a:r>
              <a:rPr lang="en-US" i="1" baseline="-25000" dirty="0"/>
              <a:t>p</a:t>
            </a:r>
          </a:p>
        </p:txBody>
      </p:sp>
      <p:sp>
        <p:nvSpPr>
          <p:cNvPr id="4" name="Text Placeholder 3"/>
          <p:cNvSpPr>
            <a:spLocks noGrp="1"/>
          </p:cNvSpPr>
          <p:nvPr>
            <p:ph idx="1"/>
          </p:nvPr>
        </p:nvSpPr>
        <p:spPr>
          <a:xfrm>
            <a:off x="457200" y="1291772"/>
            <a:ext cx="8062912" cy="2918090"/>
          </a:xfrm>
        </p:spPr>
        <p:txBody>
          <a:bodyPr/>
          <a:lstStyle/>
          <a:p>
            <a:pPr marL="342900" indent="-342900">
              <a:buClr>
                <a:schemeClr val="accent3"/>
              </a:buClr>
              <a:buFont typeface="Arial" panose="020B0604020202020204" pitchFamily="34" charset="0"/>
              <a:buChar char="•"/>
            </a:pPr>
            <a:r>
              <a:rPr lang="en-US" dirty="0"/>
              <a:t>The relationship between </a:t>
            </a:r>
            <a:r>
              <a:rPr lang="en-US" i="1" dirty="0"/>
              <a:t>K</a:t>
            </a:r>
            <a:r>
              <a:rPr lang="en-US" i="1" baseline="-25000" dirty="0"/>
              <a:t>c</a:t>
            </a:r>
            <a:r>
              <a:rPr lang="en-US" dirty="0"/>
              <a:t> and </a:t>
            </a:r>
            <a:r>
              <a:rPr lang="en-US" i="1" dirty="0"/>
              <a:t>K</a:t>
            </a:r>
            <a:r>
              <a:rPr lang="en-US" i="1" baseline="-25000" dirty="0"/>
              <a:t>p</a:t>
            </a:r>
            <a:r>
              <a:rPr lang="en-US" dirty="0"/>
              <a:t>:</a:t>
            </a:r>
          </a:p>
          <a:p>
            <a:pPr>
              <a:buClr>
                <a:schemeClr val="accent3"/>
              </a:buClr>
            </a:pPr>
            <a:endParaRPr lang="en-US" dirty="0"/>
          </a:p>
          <a:p>
            <a:pPr marL="0" indent="0">
              <a:buClr>
                <a:schemeClr val="accent3"/>
              </a:buClr>
              <a:buNone/>
            </a:pPr>
            <a:endParaRPr lang="en-US" dirty="0"/>
          </a:p>
          <a:p>
            <a:pPr marL="342900" indent="-342900">
              <a:buClr>
                <a:schemeClr val="accent3"/>
              </a:buClr>
              <a:buFont typeface="Arial" panose="020B0604020202020204" pitchFamily="34" charset="0"/>
              <a:buChar char="•"/>
            </a:pPr>
            <a:r>
              <a:rPr lang="en-US" dirty="0"/>
              <a:t>Δ</a:t>
            </a:r>
            <a:r>
              <a:rPr lang="en-US" i="1" dirty="0"/>
              <a:t>n</a:t>
            </a:r>
            <a:r>
              <a:rPr lang="en-US" dirty="0"/>
              <a:t> is the change in the number of moles of gas.</a:t>
            </a:r>
          </a:p>
          <a:p>
            <a:pPr marL="342900" indent="-342900">
              <a:buClr>
                <a:schemeClr val="accent3"/>
              </a:buClr>
              <a:buFont typeface="Arial" panose="020B0604020202020204" pitchFamily="34" charset="0"/>
              <a:buChar char="•"/>
            </a:pPr>
            <a:r>
              <a:rPr lang="en-US" i="1" dirty="0"/>
              <a:t>R</a:t>
            </a:r>
            <a:r>
              <a:rPr lang="en-US" dirty="0"/>
              <a:t> = 0.08206 L ∙ atm/mol ∙ </a:t>
            </a:r>
            <a:r>
              <a:rPr lang="en-US" i="1" dirty="0"/>
              <a:t>K</a:t>
            </a:r>
          </a:p>
          <a:p>
            <a:pPr marL="342900" indent="-342900">
              <a:buClr>
                <a:schemeClr val="accent3"/>
              </a:buClr>
              <a:buFont typeface="Arial" panose="020B0604020202020204" pitchFamily="34" charset="0"/>
              <a:buChar char="•"/>
            </a:pPr>
            <a:r>
              <a:rPr lang="en-US" i="1" dirty="0"/>
              <a:t>T</a:t>
            </a:r>
            <a:r>
              <a:rPr lang="en-US" dirty="0"/>
              <a:t> is temperature in Kelvin. </a:t>
            </a:r>
          </a:p>
          <a:p>
            <a:endParaRPr lang="en-US" dirty="0"/>
          </a:p>
        </p:txBody>
      </p:sp>
      <mc:AlternateContent xmlns:mc="http://schemas.openxmlformats.org/markup-compatibility/2006" xmlns:a14="http://schemas.microsoft.com/office/drawing/2010/main">
        <mc:Choice Requires="a14">
          <p:sp>
            <p:nvSpPr>
              <p:cNvPr id="5" name="Object 4"/>
              <p:cNvSpPr txBox="1"/>
              <p:nvPr/>
            </p:nvSpPr>
            <p:spPr bwMode="auto">
              <a:xfrm>
                <a:off x="1542269" y="1804839"/>
                <a:ext cx="3895271" cy="976345"/>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𝐾</m:t>
                          </m:r>
                        </m:e>
                        <m:sub>
                          <m:r>
                            <a:rPr lang="en-US" sz="2400" i="1">
                              <a:solidFill>
                                <a:srgbClr val="000000"/>
                              </a:solidFill>
                              <a:latin typeface="Cambria Math" panose="02040503050406030204" pitchFamily="18" charset="0"/>
                            </a:rPr>
                            <m:t>𝑝</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𝐾</m:t>
                          </m:r>
                        </m:e>
                        <m:sub>
                          <m:r>
                            <a:rPr lang="en-US" sz="2400" i="1">
                              <a:solidFill>
                                <a:srgbClr val="000000"/>
                              </a:solidFill>
                              <a:latin typeface="Cambria Math" panose="02040503050406030204" pitchFamily="18" charset="0"/>
                            </a:rPr>
                            <m:t>𝑐</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𝑅𝑇</m:t>
                      </m:r>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m:t>
                          </m:r>
                        </m:e>
                        <m:sup>
                          <m:r>
                            <m:rPr>
                              <m:sty m:val="p"/>
                            </m:rPr>
                            <a:rPr lang="en-US" sz="2400" i="1">
                              <a:solidFill>
                                <a:srgbClr val="000000"/>
                              </a:solidFill>
                              <a:latin typeface="Cambria Math" panose="02040503050406030204" pitchFamily="18" charset="0"/>
                            </a:rPr>
                            <m:t>Δ</m:t>
                          </m:r>
                          <m:r>
                            <a:rPr lang="en-US" sz="2400" i="1">
                              <a:solidFill>
                                <a:srgbClr val="000000"/>
                              </a:solidFill>
                              <a:latin typeface="Cambria Math" panose="02040503050406030204" pitchFamily="18" charset="0"/>
                            </a:rPr>
                            <m:t>𝑛</m:t>
                          </m:r>
                        </m:sup>
                      </m:sSup>
                    </m:oMath>
                  </m:oMathPara>
                </a14:m>
                <a:endParaRPr lang="en-US" sz="2400" dirty="0"/>
              </a:p>
            </p:txBody>
          </p:sp>
        </mc:Choice>
        <mc:Fallback xmlns="">
          <p:sp>
            <p:nvSpPr>
              <p:cNvPr id="5" name="Object 4"/>
              <p:cNvSpPr txBox="1">
                <a:spLocks noRot="1" noChangeAspect="1" noMove="1" noResize="1" noEditPoints="1" noAdjustHandles="1" noChangeArrowheads="1" noChangeShapeType="1" noTextEdit="1"/>
              </p:cNvSpPr>
              <p:nvPr/>
            </p:nvSpPr>
            <p:spPr bwMode="auto">
              <a:xfrm>
                <a:off x="1542269" y="1804839"/>
                <a:ext cx="3895271" cy="976345"/>
              </a:xfrm>
              <a:prstGeom prst="rect">
                <a:avLst/>
              </a:prstGeom>
              <a:blipFill>
                <a:blip r:embed="rId2"/>
                <a:stretch>
                  <a:fillRect/>
                </a:stretch>
              </a:blipFill>
              <a:ln>
                <a:noFill/>
              </a:ln>
            </p:spPr>
            <p:txBody>
              <a:bodyPr/>
              <a:lstStyle/>
              <a:p>
                <a:r>
                  <a:rPr lang="en-US">
                    <a:noFill/>
                  </a:rPr>
                  <a:t> </a:t>
                </a:r>
              </a:p>
            </p:txBody>
          </p:sp>
        </mc:Fallback>
      </mc:AlternateContent>
      <p:sp>
        <p:nvSpPr>
          <p:cNvPr id="6" name="TextBox 5">
            <a:extLst>
              <a:ext uri="{FF2B5EF4-FFF2-40B4-BE49-F238E27FC236}">
                <a16:creationId xmlns:a16="http://schemas.microsoft.com/office/drawing/2014/main" id="{9E666F8A-E652-4318-8ED3-D82431409656}"/>
              </a:ext>
            </a:extLst>
          </p:cNvPr>
          <p:cNvSpPr txBox="1"/>
          <p:nvPr/>
        </p:nvSpPr>
        <p:spPr>
          <a:xfrm>
            <a:off x="852488" y="3742678"/>
            <a:ext cx="7576288" cy="1877437"/>
          </a:xfrm>
          <a:prstGeom prst="rect">
            <a:avLst/>
          </a:prstGeom>
          <a:noFill/>
        </p:spPr>
        <p:txBody>
          <a:bodyPr wrap="square" rtlCol="0">
            <a:spAutoFit/>
          </a:bodyPr>
          <a:lstStyle/>
          <a:p>
            <a:r>
              <a:rPr lang="en-US" sz="2000" dirty="0">
                <a:solidFill>
                  <a:srgbClr val="0070C0"/>
                </a:solidFill>
              </a:rPr>
              <a:t>Solve the following problem:   </a:t>
            </a:r>
          </a:p>
          <a:p>
            <a:r>
              <a:rPr lang="en-US" sz="2400" dirty="0">
                <a:effectLst/>
                <a:latin typeface="Rockwell" panose="02060603020205020403" pitchFamily="18" charset="0"/>
                <a:ea typeface="Times New Roman" panose="02020603050405020304" pitchFamily="18" charset="0"/>
                <a:cs typeface="Times New Roman" panose="02020603050405020304" pitchFamily="18" charset="0"/>
              </a:rPr>
              <a:t>H</a:t>
            </a:r>
            <a:r>
              <a:rPr lang="en-US" sz="2400" baseline="-25000" dirty="0">
                <a:effectLst/>
                <a:latin typeface="Rockwell" panose="02060603020205020403" pitchFamily="18" charset="0"/>
                <a:ea typeface="Times New Roman" panose="02020603050405020304" pitchFamily="18" charset="0"/>
                <a:cs typeface="Times New Roman" panose="02020603050405020304" pitchFamily="18" charset="0"/>
              </a:rPr>
              <a:t>2</a:t>
            </a:r>
            <a:r>
              <a:rPr lang="en-US" sz="2400" dirty="0">
                <a:effectLst/>
                <a:latin typeface="Rockwell" panose="02060603020205020403" pitchFamily="18" charset="0"/>
                <a:ea typeface="Times New Roman" panose="02020603050405020304" pitchFamily="18" charset="0"/>
                <a:cs typeface="Times New Roman" panose="02020603050405020304" pitchFamily="18" charset="0"/>
              </a:rPr>
              <a:t>(g)   +  Cl</a:t>
            </a:r>
            <a:r>
              <a:rPr lang="en-US" sz="2400" baseline="-25000" dirty="0">
                <a:effectLst/>
                <a:latin typeface="Rockwell" panose="02060603020205020403" pitchFamily="18" charset="0"/>
                <a:ea typeface="Times New Roman" panose="02020603050405020304" pitchFamily="18" charset="0"/>
                <a:cs typeface="Times New Roman" panose="02020603050405020304" pitchFamily="18" charset="0"/>
              </a:rPr>
              <a:t>2</a:t>
            </a:r>
            <a:r>
              <a:rPr lang="en-US" sz="2400" dirty="0">
                <a:effectLst/>
                <a:latin typeface="Rockwell" panose="02060603020205020403" pitchFamily="18" charset="0"/>
                <a:ea typeface="Times New Roman" panose="02020603050405020304" pitchFamily="18" charset="0"/>
                <a:cs typeface="Times New Roman" panose="02020603050405020304" pitchFamily="18" charset="0"/>
              </a:rPr>
              <a:t>(g)   </a:t>
            </a:r>
            <a:r>
              <a:rPr lang="en-US" sz="2400" dirty="0">
                <a:effectLst/>
                <a:latin typeface="Cambria Math" panose="02040503050406030204" pitchFamily="18" charset="0"/>
                <a:ea typeface="Times New Roman" panose="02020603050405020304" pitchFamily="18" charset="0"/>
                <a:cs typeface="Times New Roman" panose="02020603050405020304" pitchFamily="18" charset="0"/>
              </a:rPr>
              <a:t>⇌    </a:t>
            </a:r>
            <a:r>
              <a:rPr lang="en-US" sz="2400" dirty="0">
                <a:effectLst/>
                <a:latin typeface="Rockwell" panose="02060603020205020403" pitchFamily="18" charset="0"/>
                <a:ea typeface="Times New Roman" panose="02020603050405020304" pitchFamily="18" charset="0"/>
                <a:cs typeface="Times New Roman" panose="02020603050405020304" pitchFamily="18" charset="0"/>
              </a:rPr>
              <a:t>2 HCl(g)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solidFill>
                  <a:srgbClr val="0070C0"/>
                </a:solidFill>
              </a:rPr>
              <a:t>  </a:t>
            </a:r>
          </a:p>
          <a:p>
            <a:r>
              <a:rPr lang="en-US" sz="2400" dirty="0">
                <a:solidFill>
                  <a:srgbClr val="0070C0"/>
                </a:solidFill>
                <a:latin typeface="Rockwell" panose="02060603020205020403" pitchFamily="18" charset="0"/>
              </a:rPr>
              <a:t>At 1000 K,  the Kc for this reaction is found to be </a:t>
            </a:r>
          </a:p>
          <a:p>
            <a:r>
              <a:rPr lang="en-US" sz="2400" dirty="0">
                <a:solidFill>
                  <a:srgbClr val="0070C0"/>
                </a:solidFill>
                <a:latin typeface="Rockwell" panose="02060603020205020403" pitchFamily="18" charset="0"/>
              </a:rPr>
              <a:t>6.00 x 10</a:t>
            </a:r>
            <a:r>
              <a:rPr lang="en-US" sz="2400" baseline="30000" dirty="0">
                <a:solidFill>
                  <a:srgbClr val="0070C0"/>
                </a:solidFill>
                <a:latin typeface="Rockwell" panose="02060603020205020403" pitchFamily="18" charset="0"/>
              </a:rPr>
              <a:t>6    </a:t>
            </a:r>
            <a:r>
              <a:rPr lang="en-US" sz="2400" dirty="0">
                <a:solidFill>
                  <a:srgbClr val="0070C0"/>
                </a:solidFill>
                <a:latin typeface="Rockwell" panose="02060603020205020403" pitchFamily="18" charset="0"/>
              </a:rPr>
              <a:t>.  What is the value of the </a:t>
            </a:r>
            <a:r>
              <a:rPr lang="en-US" sz="2400" dirty="0" err="1">
                <a:solidFill>
                  <a:srgbClr val="0070C0"/>
                </a:solidFill>
                <a:latin typeface="Rockwell" panose="02060603020205020403" pitchFamily="18" charset="0"/>
              </a:rPr>
              <a:t>Kp</a:t>
            </a:r>
            <a:r>
              <a:rPr lang="en-US" sz="2400" dirty="0">
                <a:solidFill>
                  <a:srgbClr val="0070C0"/>
                </a:solidFill>
                <a:latin typeface="Rockwell" panose="02060603020205020403" pitchFamily="18" charset="0"/>
              </a:rPr>
              <a:t> at that T ? </a:t>
            </a:r>
          </a:p>
        </p:txBody>
      </p:sp>
    </p:spTree>
    <p:extLst>
      <p:ext uri="{BB962C8B-B14F-4D97-AF65-F5344CB8AC3E}">
        <p14:creationId xmlns:p14="http://schemas.microsoft.com/office/powerpoint/2010/main" val="2505425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B27832-4B0E-480D-9FE5-905367B38049}"/>
              </a:ext>
            </a:extLst>
          </p:cNvPr>
          <p:cNvSpPr>
            <a:spLocks noGrp="1"/>
          </p:cNvSpPr>
          <p:nvPr>
            <p:ph idx="1"/>
          </p:nvPr>
        </p:nvSpPr>
        <p:spPr/>
        <p:txBody>
          <a:bodyPr>
            <a:normAutofit/>
          </a:bodyPr>
          <a:lstStyle/>
          <a:p>
            <a:r>
              <a:rPr lang="en-US" sz="2400" dirty="0">
                <a:solidFill>
                  <a:srgbClr val="0070C0"/>
                </a:solidFill>
                <a:latin typeface="Rockwell" panose="02060603020205020403" pitchFamily="18" charset="0"/>
              </a:rPr>
              <a:t>Did you get the answer, 6.00 x 10</a:t>
            </a:r>
            <a:r>
              <a:rPr lang="en-US" sz="2400" baseline="30000" dirty="0">
                <a:solidFill>
                  <a:srgbClr val="0070C0"/>
                </a:solidFill>
                <a:latin typeface="Rockwell" panose="02060603020205020403" pitchFamily="18" charset="0"/>
              </a:rPr>
              <a:t>6   </a:t>
            </a:r>
            <a:r>
              <a:rPr lang="en-US" sz="2400" dirty="0">
                <a:solidFill>
                  <a:srgbClr val="0070C0"/>
                </a:solidFill>
                <a:latin typeface="Rockwell" panose="02060603020205020403" pitchFamily="18" charset="0"/>
              </a:rPr>
              <a:t>?  Did you waste a lot of time on it?</a:t>
            </a:r>
          </a:p>
          <a:p>
            <a:endParaRPr lang="en-US" sz="2400" dirty="0">
              <a:solidFill>
                <a:srgbClr val="0070C0"/>
              </a:solidFill>
              <a:latin typeface="Rockwell" panose="02060603020205020403" pitchFamily="18" charset="0"/>
            </a:endParaRPr>
          </a:p>
          <a:p>
            <a:r>
              <a:rPr lang="en-US" sz="2400" dirty="0">
                <a:solidFill>
                  <a:srgbClr val="C00000"/>
                </a:solidFill>
                <a:latin typeface="Rockwell" panose="02060603020205020403" pitchFamily="18" charset="0"/>
              </a:rPr>
              <a:t>If the sum of the exponents in the numerator = the sum of the exponents in the denominator, then </a:t>
            </a:r>
            <a:r>
              <a:rPr lang="en-US" sz="2400" dirty="0">
                <a:solidFill>
                  <a:srgbClr val="C00000"/>
                </a:solidFill>
                <a:latin typeface="Rockwell" panose="02060603020205020403" pitchFamily="18" charset="0"/>
                <a:sym typeface="Symbol" panose="05050102010706020507" pitchFamily="18" charset="2"/>
              </a:rPr>
              <a:t>n is 0.</a:t>
            </a:r>
          </a:p>
          <a:p>
            <a:r>
              <a:rPr lang="en-US" sz="2400" dirty="0">
                <a:solidFill>
                  <a:srgbClr val="C00000"/>
                </a:solidFill>
                <a:latin typeface="Rockwell" panose="02060603020205020403" pitchFamily="18" charset="0"/>
                <a:sym typeface="Symbol" panose="05050102010706020507" pitchFamily="18" charset="2"/>
              </a:rPr>
              <a:t>In that case  Kc = </a:t>
            </a:r>
            <a:r>
              <a:rPr lang="en-US" sz="2400" dirty="0" err="1">
                <a:solidFill>
                  <a:srgbClr val="C00000"/>
                </a:solidFill>
                <a:latin typeface="Rockwell" panose="02060603020205020403" pitchFamily="18" charset="0"/>
                <a:sym typeface="Symbol" panose="05050102010706020507" pitchFamily="18" charset="2"/>
              </a:rPr>
              <a:t>Kp</a:t>
            </a:r>
            <a:r>
              <a:rPr lang="en-US" sz="2400" dirty="0">
                <a:solidFill>
                  <a:srgbClr val="C00000"/>
                </a:solidFill>
                <a:latin typeface="Rockwell" panose="02060603020205020403" pitchFamily="18" charset="0"/>
                <a:sym typeface="Symbol" panose="05050102010706020507" pitchFamily="18" charset="2"/>
              </a:rPr>
              <a:t>.    </a:t>
            </a:r>
            <a:endParaRPr lang="en-US" sz="2400" dirty="0">
              <a:solidFill>
                <a:srgbClr val="C00000"/>
              </a:solidFill>
              <a:latin typeface="Rockwell" panose="02060603020205020403" pitchFamily="18" charset="0"/>
            </a:endParaRPr>
          </a:p>
        </p:txBody>
      </p:sp>
    </p:spTree>
    <p:extLst>
      <p:ext uri="{BB962C8B-B14F-4D97-AF65-F5344CB8AC3E}">
        <p14:creationId xmlns:p14="http://schemas.microsoft.com/office/powerpoint/2010/main" val="3315251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13.1</a:t>
            </a:r>
          </a:p>
        </p:txBody>
      </p:sp>
      <p:sp>
        <p:nvSpPr>
          <p:cNvPr id="7" name="Figure Legend"/>
          <p:cNvSpPr>
            <a:spLocks noGrp="1"/>
          </p:cNvSpPr>
          <p:nvPr>
            <p:ph idx="13"/>
          </p:nvPr>
        </p:nvSpPr>
        <p:spPr>
          <a:xfrm>
            <a:off x="457199" y="4918365"/>
            <a:ext cx="8058151" cy="1271731"/>
          </a:xfrm>
        </p:spPr>
        <p:txBody>
          <a:bodyPr>
            <a:normAutofit/>
          </a:bodyPr>
          <a:lstStyle/>
          <a:p>
            <a:r>
              <a:rPr lang="en-US" sz="1600" dirty="0"/>
              <a:t>Transport of carbon dioxide in the body involves several reversible chemical reactions, including hydrolysis and acid ionization (among others).</a:t>
            </a:r>
          </a:p>
        </p:txBody>
      </p:sp>
      <p:pic>
        <p:nvPicPr>
          <p:cNvPr id="6" name="Figure" descr="An image depicts three tan squares, lying side-by-side along the upper left corner. Two of the same squares also lie side-by-side in the lower right corner. Each square has a black dot in the center. One of the squares is labeled, “C O subscript 2,” and has a double-headed arrow pointing from it to a red tube-like structure that runs between the squares across the image from the upper right to the lower left. This arrow is labeled, “C O subscript 2 dissolved in plasma.” The red tube has two round red shapes in it, and the upper one is labeled, “C O subscript 2 carried in red blood cells.” The gaps between the squares and the red tube are colored light blue. One of the squares along the top of the image is labeled, “C O subscript 2,” and is connected by a double-headed arrow to an equation in the red tube that is labeled, “C O subscript 2, a plus sign, H subscript 2 O, right-facing arrow, H subscript 2 C O subscript 3, right-facing arrow, H C O subscript 3 superscript negative sign, plus sign, H superscript positive sign.” The compound “H C O subscript 3 superscript negative sign” is then connected by a double-headed arrow to the space in the red tube and is labeled, “H C O subscript 3 superscript negative sign dissolved in plasma as carbonic acid.”"/>
          <p:cNvPicPr>
            <a:picLocks noChangeAspect="1"/>
          </p:cNvPicPr>
          <p:nvPr/>
        </p:nvPicPr>
        <p:blipFill>
          <a:blip r:embed="rId2" cstate="email">
            <a:extLst>
              <a:ext uri="{28A0092B-C50C-407E-A947-70E740481C1C}">
                <a14:useLocalDpi xmlns:a14="http://schemas.microsoft.com/office/drawing/2010/main" val="0"/>
              </a:ext>
            </a:extLst>
          </a:blip>
          <a:srcRect l="-3161" r="-3161"/>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106668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Heterogeneous Equilibrium</a:t>
            </a:r>
          </a:p>
        </p:txBody>
      </p:sp>
      <p:sp>
        <p:nvSpPr>
          <p:cNvPr id="4" name="Text Placeholder 3"/>
          <p:cNvSpPr>
            <a:spLocks noGrp="1"/>
          </p:cNvSpPr>
          <p:nvPr>
            <p:ph idx="1"/>
          </p:nvPr>
        </p:nvSpPr>
        <p:spPr>
          <a:xfrm>
            <a:off x="457200" y="1277257"/>
            <a:ext cx="8252234" cy="4733107"/>
          </a:xfrm>
        </p:spPr>
        <p:txBody>
          <a:bodyPr/>
          <a:lstStyle/>
          <a:p>
            <a:pPr marL="342900" indent="-342900">
              <a:buClr>
                <a:schemeClr val="accent3"/>
              </a:buClr>
              <a:buFont typeface="Arial" panose="020B0604020202020204" pitchFamily="34" charset="0"/>
              <a:buChar char="•"/>
            </a:pPr>
            <a:r>
              <a:rPr lang="en-US" dirty="0"/>
              <a:t>Some reaction mixtures contain reactants and products that are in two or more different phases. These systems are called </a:t>
            </a:r>
            <a:r>
              <a:rPr lang="en-US" b="1" dirty="0"/>
              <a:t>heterogeneous equilibria</a:t>
            </a:r>
            <a:r>
              <a:rPr lang="en-US" dirty="0"/>
              <a:t>. </a:t>
            </a:r>
          </a:p>
          <a:p>
            <a:pPr>
              <a:buClr>
                <a:schemeClr val="accent3"/>
              </a:buClr>
            </a:pPr>
            <a:endParaRPr lang="en-US" dirty="0"/>
          </a:p>
          <a:p>
            <a:pPr>
              <a:buClr>
                <a:schemeClr val="accent3"/>
              </a:buClr>
            </a:pPr>
            <a:endParaRPr lang="en-US" dirty="0"/>
          </a:p>
          <a:p>
            <a:pPr>
              <a:buClr>
                <a:schemeClr val="accent3"/>
              </a:buClr>
            </a:pPr>
            <a:endParaRPr lang="en-US" dirty="0"/>
          </a:p>
          <a:p>
            <a:pPr>
              <a:buClr>
                <a:schemeClr val="accent3"/>
              </a:buClr>
            </a:pPr>
            <a:endParaRPr lang="en-US" dirty="0"/>
          </a:p>
          <a:p>
            <a:pPr marL="342900" indent="-342900">
              <a:buClr>
                <a:schemeClr val="accent3"/>
              </a:buClr>
              <a:buFont typeface="Arial" panose="020B0604020202020204" pitchFamily="34" charset="0"/>
              <a:buChar char="•"/>
            </a:pPr>
            <a:r>
              <a:rPr lang="en-US" sz="2400" dirty="0">
                <a:solidFill>
                  <a:srgbClr val="C00000"/>
                </a:solidFill>
              </a:rPr>
              <a:t>Pure solids and pure liquids </a:t>
            </a:r>
            <a:r>
              <a:rPr lang="en-US" sz="2400" i="1" dirty="0">
                <a:solidFill>
                  <a:srgbClr val="C00000"/>
                </a:solidFill>
              </a:rPr>
              <a:t>do not appear in the </a:t>
            </a:r>
            <a:r>
              <a:rPr lang="en-US" sz="2400" dirty="0">
                <a:solidFill>
                  <a:srgbClr val="C00000"/>
                </a:solidFill>
              </a:rPr>
              <a:t>K</a:t>
            </a:r>
            <a:r>
              <a:rPr lang="en-US" sz="2400" i="1" dirty="0">
                <a:solidFill>
                  <a:srgbClr val="C00000"/>
                </a:solidFill>
              </a:rPr>
              <a:t> expression</a:t>
            </a:r>
            <a:r>
              <a:rPr lang="en-US" sz="2400" dirty="0">
                <a:solidFill>
                  <a:srgbClr val="C00000"/>
                </a:solidFill>
              </a:rPr>
              <a:t>. </a:t>
            </a:r>
          </a:p>
          <a:p>
            <a:pPr>
              <a:buClr>
                <a:schemeClr val="accent3"/>
              </a:buClr>
            </a:pPr>
            <a:endParaRPr lang="en-US" dirty="0"/>
          </a:p>
          <a:p>
            <a:pPr marL="342900" indent="-342900">
              <a:buClr>
                <a:schemeClr val="accent3"/>
              </a:buClr>
              <a:buFont typeface="Arial" panose="020B0604020202020204" pitchFamily="34" charset="0"/>
              <a:buChar char="•"/>
            </a:pPr>
            <a:r>
              <a:rPr lang="en-US" dirty="0"/>
              <a:t>The position of equilibrium is independent of the amount of solid or liquid present, </a:t>
            </a:r>
            <a:r>
              <a:rPr lang="en-US" i="1" dirty="0"/>
              <a:t>as long as at least some is present in the reaction mixture</a:t>
            </a:r>
            <a:r>
              <a:rPr lang="en-US" dirty="0"/>
              <a:t>.</a:t>
            </a:r>
          </a:p>
          <a:p>
            <a:endParaRPr lang="en-US" dirty="0"/>
          </a:p>
        </p:txBody>
      </p:sp>
      <mc:AlternateContent xmlns:mc="http://schemas.openxmlformats.org/markup-compatibility/2006" xmlns:a14="http://schemas.microsoft.com/office/drawing/2010/main">
        <mc:Choice Requires="a14">
          <p:sp>
            <p:nvSpPr>
              <p:cNvPr id="5" name="Object 4"/>
              <p:cNvSpPr txBox="1"/>
              <p:nvPr/>
            </p:nvSpPr>
            <p:spPr>
              <a:xfrm>
                <a:off x="1922463" y="2614613"/>
                <a:ext cx="5692775" cy="661987"/>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nor/>
                        </m:rPr>
                        <a:rPr lang="en-US" i="0">
                          <a:solidFill>
                            <a:srgbClr val="000000"/>
                          </a:solidFill>
                          <a:latin typeface="Cambria Math" panose="02040503050406030204" pitchFamily="18" charset="0"/>
                        </a:rPr>
                        <m:t>N</m:t>
                      </m:r>
                      <m:sSub>
                        <m:sSubPr>
                          <m:ctrlPr>
                            <a:rPr lang="en-US" i="1">
                              <a:solidFill>
                                <a:srgbClr val="000000"/>
                              </a:solidFill>
                              <a:latin typeface="Cambria Math" panose="02040503050406030204" pitchFamily="18" charset="0"/>
                            </a:rPr>
                          </m:ctrlPr>
                        </m:sSubPr>
                        <m:e>
                          <m:r>
                            <m:rPr>
                              <m:nor/>
                            </m:rPr>
                            <a:rPr lang="en-US" i="0">
                              <a:solidFill>
                                <a:srgbClr val="000000"/>
                              </a:solidFill>
                              <a:latin typeface="Cambria Math" panose="02040503050406030204" pitchFamily="18" charset="0"/>
                            </a:rPr>
                            <m:t>H</m:t>
                          </m:r>
                        </m:e>
                        <m:sub>
                          <m:r>
                            <a:rPr lang="en-US" i="0">
                              <a:solidFill>
                                <a:srgbClr val="000000"/>
                              </a:solidFill>
                              <a:latin typeface="Cambria Math" panose="02040503050406030204" pitchFamily="18" charset="0"/>
                            </a:rPr>
                            <m:t>4</m:t>
                          </m:r>
                        </m:sub>
                      </m:sSub>
                      <m:r>
                        <m:rPr>
                          <m:nor/>
                        </m:rPr>
                        <a:rPr lang="en-US" i="0">
                          <a:solidFill>
                            <a:srgbClr val="000000"/>
                          </a:solidFill>
                          <a:latin typeface="Cambria Math" panose="02040503050406030204" pitchFamily="18" charset="0"/>
                        </a:rPr>
                        <m:t>Cl</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𝑠</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groupChr>
                        <m:groupChrPr>
                          <m:chr m:val="⇇"/>
                          <m:vertJc m:val="bot"/>
                          <m:ctrlPr>
                            <a:rPr lang="en-US" i="1">
                              <a:solidFill>
                                <a:srgbClr val="000000"/>
                              </a:solidFill>
                              <a:latin typeface="Cambria Math" panose="02040503050406030204" pitchFamily="18" charset="0"/>
                            </a:rPr>
                          </m:ctrlPr>
                        </m:groupChrPr>
                        <m:e>
                          <m:r>
                            <a:rPr lang="en-US" i="1">
                              <a:solidFill>
                                <a:srgbClr val="000000"/>
                              </a:solidFill>
                              <a:latin typeface="Cambria Math" panose="02040503050406030204" pitchFamily="18" charset="0"/>
                            </a:rPr>
                            <m:t>  </m:t>
                          </m:r>
                        </m:e>
                      </m:groupCh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N</m:t>
                      </m:r>
                      <m:sSub>
                        <m:sSubPr>
                          <m:ctrlPr>
                            <a:rPr lang="en-US" i="1">
                              <a:solidFill>
                                <a:srgbClr val="000000"/>
                              </a:solidFill>
                              <a:latin typeface="Cambria Math" panose="02040503050406030204" pitchFamily="18" charset="0"/>
                            </a:rPr>
                          </m:ctrlPr>
                        </m:sSubPr>
                        <m:e>
                          <m:r>
                            <m:rPr>
                              <m:nor/>
                            </m:rPr>
                            <a:rPr lang="en-US" i="0">
                              <a:solidFill>
                                <a:srgbClr val="000000"/>
                              </a:solidFill>
                              <a:latin typeface="Cambria Math" panose="02040503050406030204" pitchFamily="18" charset="0"/>
                            </a:rPr>
                            <m:t>H</m:t>
                          </m:r>
                        </m:e>
                        <m:sub>
                          <m:r>
                            <a:rPr lang="en-US" i="0">
                              <a:solidFill>
                                <a:srgbClr val="000000"/>
                              </a:solidFill>
                              <a:latin typeface="Cambria Math" panose="02040503050406030204" pitchFamily="18" charset="0"/>
                            </a:rPr>
                            <m:t>3</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𝑔</m:t>
                      </m:r>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 + </m:t>
                      </m:r>
                      <m:r>
                        <m:rPr>
                          <m:nor/>
                        </m:rPr>
                        <a:rPr lang="en-US" i="0">
                          <a:solidFill>
                            <a:srgbClr val="000000"/>
                          </a:solidFill>
                          <a:latin typeface="Cambria Math" panose="02040503050406030204" pitchFamily="18" charset="0"/>
                        </a:rPr>
                        <m:t>HCl</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𝑔</m:t>
                      </m:r>
                      <m:r>
                        <a:rPr lang="en-US" i="1">
                          <a:solidFill>
                            <a:srgbClr val="000000"/>
                          </a:solidFill>
                          <a:latin typeface="Cambria Math" panose="02040503050406030204" pitchFamily="18" charset="0"/>
                        </a:rPr>
                        <m:t>)</m:t>
                      </m:r>
                    </m:oMath>
                  </m:oMathPara>
                </a14:m>
                <a:endParaRPr lang="en-US"/>
              </a:p>
            </p:txBody>
          </p:sp>
        </mc:Choice>
        <mc:Fallback xmlns="">
          <p:sp>
            <p:nvSpPr>
              <p:cNvPr id="5" name="Object 4"/>
              <p:cNvSpPr txBox="1">
                <a:spLocks noRot="1" noChangeAspect="1" noMove="1" noResize="1" noEditPoints="1" noAdjustHandles="1" noChangeArrowheads="1" noChangeShapeType="1" noTextEdit="1"/>
              </p:cNvSpPr>
              <p:nvPr/>
            </p:nvSpPr>
            <p:spPr>
              <a:xfrm>
                <a:off x="1922463" y="2614613"/>
                <a:ext cx="5692775" cy="661987"/>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52901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13.3 Shifting Equilibria: Le </a:t>
            </a:r>
            <a:r>
              <a:rPr lang="en-US" dirty="0" err="1"/>
              <a:t>Châtelier’s</a:t>
            </a:r>
            <a:r>
              <a:rPr lang="en-US" dirty="0"/>
              <a:t> Principle</a:t>
            </a:r>
          </a:p>
          <a:p>
            <a:pPr lvl="1"/>
            <a:r>
              <a:rPr lang="en-US" dirty="0"/>
              <a:t>Describe the ways in which an equilibrium system can be stressed</a:t>
            </a:r>
          </a:p>
          <a:p>
            <a:pPr lvl="1"/>
            <a:r>
              <a:rPr lang="en-US" dirty="0"/>
              <a:t>Predict the response of a stressed equilibrium using Le Chatelier’s principle</a:t>
            </a:r>
          </a:p>
        </p:txBody>
      </p:sp>
    </p:spTree>
    <p:extLst>
      <p:ext uri="{BB962C8B-B14F-4D97-AF65-F5344CB8AC3E}">
        <p14:creationId xmlns:p14="http://schemas.microsoft.com/office/powerpoint/2010/main" val="177885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963360"/>
          </a:xfrm>
        </p:spPr>
        <p:txBody>
          <a:bodyPr>
            <a:normAutofit/>
          </a:bodyPr>
          <a:lstStyle/>
          <a:p>
            <a:r>
              <a:rPr lang="en-US" dirty="0"/>
              <a:t>Shifting Equilibria: </a:t>
            </a:r>
            <a:r>
              <a:rPr lang="en-US"/>
              <a:t>Le Châtelier’s </a:t>
            </a:r>
            <a:r>
              <a:rPr lang="en-US" dirty="0"/>
              <a:t>Principle</a:t>
            </a:r>
          </a:p>
        </p:txBody>
      </p:sp>
      <p:sp>
        <p:nvSpPr>
          <p:cNvPr id="4" name="Text Placeholder 3"/>
          <p:cNvSpPr>
            <a:spLocks noGrp="1"/>
          </p:cNvSpPr>
          <p:nvPr>
            <p:ph idx="1"/>
          </p:nvPr>
        </p:nvSpPr>
        <p:spPr>
          <a:xfrm>
            <a:off x="457200" y="1122630"/>
            <a:ext cx="8062912" cy="4887734"/>
          </a:xfrm>
        </p:spPr>
        <p:txBody>
          <a:bodyPr/>
          <a:lstStyle/>
          <a:p>
            <a:pPr marL="0" indent="0">
              <a:buNone/>
            </a:pPr>
            <a:r>
              <a:rPr lang="en-US" b="1" dirty="0"/>
              <a:t>Le </a:t>
            </a:r>
            <a:r>
              <a:rPr lang="en-US" b="1" dirty="0" err="1"/>
              <a:t>Châtelier’s</a:t>
            </a:r>
            <a:r>
              <a:rPr lang="en-US" b="1" dirty="0"/>
              <a:t> Principle</a:t>
            </a:r>
            <a:r>
              <a:rPr lang="en-US" dirty="0"/>
              <a:t>: </a:t>
            </a:r>
            <a:r>
              <a:rPr lang="en-US" i="1" dirty="0"/>
              <a:t>When a chemical system at equilibrium is disturbed, it returns to equilibrium by counteracting the disturbance. </a:t>
            </a:r>
          </a:p>
          <a:p>
            <a:endParaRPr lang="en-US" dirty="0"/>
          </a:p>
          <a:p>
            <a:pPr marL="342900" indent="-342900">
              <a:buClr>
                <a:schemeClr val="accent3"/>
              </a:buClr>
              <a:buFont typeface="Arial" panose="020B0604020202020204" pitchFamily="34" charset="0"/>
              <a:buChar char="•"/>
            </a:pPr>
            <a:r>
              <a:rPr lang="en-US" dirty="0"/>
              <a:t>At equilibrium </a:t>
            </a:r>
            <a:r>
              <a:rPr lang="en-US" i="1" dirty="0"/>
              <a:t>Q </a:t>
            </a:r>
            <a:r>
              <a:rPr lang="en-US" dirty="0"/>
              <a:t>= </a:t>
            </a:r>
            <a:r>
              <a:rPr lang="en-US" i="1" dirty="0"/>
              <a:t>K</a:t>
            </a:r>
            <a:r>
              <a:rPr lang="en-US" dirty="0"/>
              <a:t>.</a:t>
            </a:r>
          </a:p>
          <a:p>
            <a:pPr marL="342900" indent="-342900">
              <a:buClr>
                <a:schemeClr val="accent3"/>
              </a:buClr>
              <a:buFont typeface="Arial" panose="020B0604020202020204" pitchFamily="34" charset="0"/>
              <a:buChar char="•"/>
            </a:pPr>
            <a:r>
              <a:rPr lang="en-US" dirty="0"/>
              <a:t>The disturbance causes a change in </a:t>
            </a:r>
            <a:r>
              <a:rPr lang="en-US" i="1" dirty="0"/>
              <a:t>Q</a:t>
            </a:r>
            <a:r>
              <a:rPr lang="en-US" dirty="0"/>
              <a:t>.</a:t>
            </a:r>
          </a:p>
          <a:p>
            <a:pPr marL="342900" indent="-342900">
              <a:buClr>
                <a:schemeClr val="accent3"/>
              </a:buClr>
              <a:buFont typeface="Arial" panose="020B0604020202020204" pitchFamily="34" charset="0"/>
              <a:buChar char="•"/>
            </a:pPr>
            <a:r>
              <a:rPr lang="en-US" dirty="0"/>
              <a:t>The reaction will shift to re-establish </a:t>
            </a:r>
            <a:r>
              <a:rPr lang="en-US" i="1" dirty="0"/>
              <a:t>Q </a:t>
            </a:r>
            <a:r>
              <a:rPr lang="en-US" dirty="0"/>
              <a:t>= </a:t>
            </a:r>
            <a:r>
              <a:rPr lang="en-US" i="1" dirty="0"/>
              <a:t>K</a:t>
            </a:r>
            <a:r>
              <a:rPr lang="en-US" dirty="0"/>
              <a:t>.</a:t>
            </a:r>
          </a:p>
          <a:p>
            <a:endParaRPr lang="en-US" dirty="0"/>
          </a:p>
        </p:txBody>
      </p:sp>
      <p:sp>
        <p:nvSpPr>
          <p:cNvPr id="3" name="TextBox 2">
            <a:extLst>
              <a:ext uri="{FF2B5EF4-FFF2-40B4-BE49-F238E27FC236}">
                <a16:creationId xmlns:a16="http://schemas.microsoft.com/office/drawing/2014/main" id="{C9451323-B889-49B4-9501-564954C33CA5}"/>
              </a:ext>
            </a:extLst>
          </p:cNvPr>
          <p:cNvSpPr txBox="1"/>
          <p:nvPr/>
        </p:nvSpPr>
        <p:spPr>
          <a:xfrm>
            <a:off x="706170" y="3711921"/>
            <a:ext cx="7813942" cy="1200329"/>
          </a:xfrm>
          <a:prstGeom prst="rect">
            <a:avLst/>
          </a:prstGeom>
          <a:noFill/>
        </p:spPr>
        <p:txBody>
          <a:bodyPr wrap="square" rtlCol="0">
            <a:spAutoFit/>
          </a:bodyPr>
          <a:lstStyle/>
          <a:p>
            <a:r>
              <a:rPr lang="en-US" sz="2400" dirty="0">
                <a:solidFill>
                  <a:srgbClr val="002060"/>
                </a:solidFill>
              </a:rPr>
              <a:t>In the case of a temperature change, the disturbance changes the value of K.  The direction of that change depends on whether the reaction is exothermic or endothermic.</a:t>
            </a:r>
          </a:p>
        </p:txBody>
      </p:sp>
    </p:spTree>
    <p:extLst>
      <p:ext uri="{BB962C8B-B14F-4D97-AF65-F5344CB8AC3E}">
        <p14:creationId xmlns:p14="http://schemas.microsoft.com/office/powerpoint/2010/main" val="3978681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Adding or Removing a Reactant or Product</a:t>
            </a:r>
          </a:p>
        </p:txBody>
      </p:sp>
      <p:sp>
        <p:nvSpPr>
          <p:cNvPr id="4" name="Text Placeholder 3"/>
          <p:cNvSpPr>
            <a:spLocks noGrp="1"/>
          </p:cNvSpPr>
          <p:nvPr>
            <p:ph idx="1"/>
          </p:nvPr>
        </p:nvSpPr>
        <p:spPr>
          <a:xfrm>
            <a:off x="457200" y="1291771"/>
            <a:ext cx="8062912" cy="4718593"/>
          </a:xfrm>
        </p:spPr>
        <p:txBody>
          <a:bodyPr/>
          <a:lstStyle/>
          <a:p>
            <a:pPr marL="342900" indent="-342900">
              <a:buClr>
                <a:schemeClr val="accent3"/>
              </a:buClr>
              <a:buFont typeface="Arial" panose="020B0604020202020204" pitchFamily="34" charset="0"/>
              <a:buChar char="•"/>
            </a:pPr>
            <a:r>
              <a:rPr lang="en-US" dirty="0"/>
              <a:t>If a chemical equilibrium is disturbed by </a:t>
            </a:r>
            <a:r>
              <a:rPr lang="en-US" i="1" dirty="0"/>
              <a:t>adding </a:t>
            </a:r>
            <a:r>
              <a:rPr lang="en-US" dirty="0"/>
              <a:t>a reactant or product, the system will proceed in the direction that consumes </a:t>
            </a:r>
            <a:r>
              <a:rPr lang="en-US" i="1" dirty="0">
                <a:solidFill>
                  <a:schemeClr val="tx1"/>
                </a:solidFill>
              </a:rPr>
              <a:t>part</a:t>
            </a:r>
            <a:r>
              <a:rPr lang="en-US" dirty="0"/>
              <a:t> of the added species.</a:t>
            </a:r>
          </a:p>
          <a:p>
            <a:pPr>
              <a:buClr>
                <a:schemeClr val="accent3"/>
              </a:buClr>
            </a:pPr>
            <a:endParaRPr lang="en-US" dirty="0"/>
          </a:p>
          <a:p>
            <a:pPr marL="342900" indent="-342900">
              <a:buClr>
                <a:schemeClr val="accent3"/>
              </a:buClr>
              <a:buFont typeface="Arial" panose="020B0604020202020204" pitchFamily="34" charset="0"/>
              <a:buChar char="•"/>
            </a:pPr>
            <a:r>
              <a:rPr lang="en-US" dirty="0"/>
              <a:t>If a chemical equilibrium is disturbed by </a:t>
            </a:r>
            <a:r>
              <a:rPr lang="en-US" i="1" dirty="0"/>
              <a:t>removing </a:t>
            </a:r>
            <a:r>
              <a:rPr lang="en-US" dirty="0"/>
              <a:t>a reactant or product, the system will proceed in the direction that restores </a:t>
            </a:r>
            <a:r>
              <a:rPr lang="en-US" i="1" dirty="0">
                <a:solidFill>
                  <a:schemeClr val="tx1"/>
                </a:solidFill>
              </a:rPr>
              <a:t>part </a:t>
            </a:r>
            <a:r>
              <a:rPr lang="en-US" dirty="0"/>
              <a:t>of the removed species.</a:t>
            </a:r>
          </a:p>
          <a:p>
            <a:pPr>
              <a:buClr>
                <a:schemeClr val="accent3"/>
              </a:buClr>
            </a:pPr>
            <a:endParaRPr lang="en-US" dirty="0"/>
          </a:p>
          <a:p>
            <a:pPr marL="342900" indent="-342900">
              <a:buClr>
                <a:schemeClr val="accent3"/>
              </a:buClr>
              <a:buFont typeface="Arial" panose="020B0604020202020204" pitchFamily="34" charset="0"/>
              <a:buChar char="•"/>
            </a:pPr>
            <a:r>
              <a:rPr lang="en-US" dirty="0"/>
              <a:t>The system responds in the way that restores equilibrium and therefore allows </a:t>
            </a:r>
            <a:r>
              <a:rPr lang="en-US" i="1" dirty="0"/>
              <a:t>Q</a:t>
            </a:r>
            <a:r>
              <a:rPr lang="en-US" dirty="0"/>
              <a:t> = </a:t>
            </a:r>
            <a:r>
              <a:rPr lang="en-US" i="1" dirty="0"/>
              <a:t>K</a:t>
            </a:r>
            <a:r>
              <a:rPr lang="en-US" dirty="0"/>
              <a:t> again. </a:t>
            </a:r>
          </a:p>
          <a:p>
            <a:pPr marL="342900" indent="-342900">
              <a:buClr>
                <a:schemeClr val="accent3"/>
              </a:buClr>
              <a:buFont typeface="Arial" panose="020B0604020202020204" pitchFamily="34" charset="0"/>
              <a:buChar char="•"/>
            </a:pPr>
            <a:r>
              <a:rPr lang="en-US" dirty="0">
                <a:solidFill>
                  <a:srgbClr val="C00000"/>
                </a:solidFill>
              </a:rPr>
              <a:t>If what is added or removed is a SOLID, the reaction does not shift at all!!!   However, while the amount of solid does not affect the equilibrium, any shift in equilibrium DOES change the amount of solid.</a:t>
            </a:r>
          </a:p>
          <a:p>
            <a:pPr marL="0" indent="0">
              <a:buNone/>
            </a:pPr>
            <a:endParaRPr lang="en-US" dirty="0"/>
          </a:p>
        </p:txBody>
      </p:sp>
    </p:spTree>
    <p:extLst>
      <p:ext uri="{BB962C8B-B14F-4D97-AF65-F5344CB8AC3E}">
        <p14:creationId xmlns:p14="http://schemas.microsoft.com/office/powerpoint/2010/main" val="3132350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Adding or Removing a Pure Liquid or Solid</a:t>
            </a:r>
          </a:p>
        </p:txBody>
      </p:sp>
      <p:sp>
        <p:nvSpPr>
          <p:cNvPr id="4" name="Text Placeholder 3"/>
          <p:cNvSpPr>
            <a:spLocks noGrp="1"/>
          </p:cNvSpPr>
          <p:nvPr>
            <p:ph idx="1"/>
          </p:nvPr>
        </p:nvSpPr>
        <p:spPr>
          <a:xfrm>
            <a:off x="457200" y="1262743"/>
            <a:ext cx="8062912" cy="4747621"/>
          </a:xfrm>
        </p:spPr>
        <p:txBody>
          <a:bodyPr/>
          <a:lstStyle/>
          <a:p>
            <a:pPr marL="342900" indent="-342900">
              <a:buClr>
                <a:schemeClr val="accent3"/>
              </a:buClr>
              <a:buFont typeface="Arial" panose="020B0604020202020204" pitchFamily="34" charset="0"/>
              <a:buChar char="•"/>
            </a:pPr>
            <a:r>
              <a:rPr lang="en-US" dirty="0"/>
              <a:t>Adding or removing a pure liquid or solid has </a:t>
            </a:r>
            <a:r>
              <a:rPr lang="en-US" i="1" dirty="0"/>
              <a:t>no effect </a:t>
            </a:r>
            <a:r>
              <a:rPr lang="en-US" dirty="0"/>
              <a:t>on the system unless all of the liquid or solid is removed. </a:t>
            </a:r>
          </a:p>
          <a:p>
            <a:pPr>
              <a:buClr>
                <a:schemeClr val="accent3"/>
              </a:buClr>
            </a:pPr>
            <a:endParaRPr lang="en-US" dirty="0"/>
          </a:p>
          <a:p>
            <a:pPr marL="342900" indent="-342900">
              <a:buClr>
                <a:schemeClr val="accent3"/>
              </a:buClr>
              <a:buFont typeface="Arial" panose="020B0604020202020204" pitchFamily="34" charset="0"/>
              <a:buChar char="•"/>
            </a:pPr>
            <a:r>
              <a:rPr lang="en-US" dirty="0"/>
              <a:t>This is because pure liquids and solids do not appear in the equilibrium expression.</a:t>
            </a:r>
          </a:p>
          <a:p>
            <a:pPr marL="0" indent="0">
              <a:buNone/>
            </a:pPr>
            <a:endParaRPr lang="en-US" dirty="0"/>
          </a:p>
        </p:txBody>
      </p:sp>
    </p:spTree>
    <p:extLst>
      <p:ext uri="{BB962C8B-B14F-4D97-AF65-F5344CB8AC3E}">
        <p14:creationId xmlns:p14="http://schemas.microsoft.com/office/powerpoint/2010/main" val="29994960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normAutofit/>
          </a:bodyPr>
          <a:lstStyle/>
          <a:p>
            <a:r>
              <a:rPr lang="en-US" dirty="0"/>
              <a:t>Temperature and the Equilibrium Constant</a:t>
            </a:r>
          </a:p>
        </p:txBody>
      </p:sp>
      <p:sp>
        <p:nvSpPr>
          <p:cNvPr id="4" name="Text Placeholder 3"/>
          <p:cNvSpPr>
            <a:spLocks noGrp="1"/>
          </p:cNvSpPr>
          <p:nvPr>
            <p:ph idx="1"/>
          </p:nvPr>
        </p:nvSpPr>
        <p:spPr>
          <a:xfrm>
            <a:off x="583948" y="1076961"/>
            <a:ext cx="8369929" cy="4704078"/>
          </a:xfrm>
        </p:spPr>
        <p:txBody>
          <a:bodyPr/>
          <a:lstStyle/>
          <a:p>
            <a:pPr marL="342900" indent="-342900">
              <a:buClr>
                <a:schemeClr val="accent3"/>
              </a:buClr>
              <a:buFont typeface="Arial" panose="020B0604020202020204" pitchFamily="34" charset="0"/>
              <a:buChar char="•"/>
            </a:pPr>
            <a:r>
              <a:rPr lang="en-US" dirty="0"/>
              <a:t>Changing the temperature of a system results in a change in the value of the equilibrium constant.</a:t>
            </a:r>
          </a:p>
          <a:p>
            <a:pPr marL="342900" indent="-342900">
              <a:buClr>
                <a:schemeClr val="accent3"/>
              </a:buClr>
              <a:buFont typeface="Arial" panose="020B0604020202020204" pitchFamily="34" charset="0"/>
              <a:buChar char="•"/>
            </a:pPr>
            <a:r>
              <a:rPr lang="en-US" dirty="0"/>
              <a:t> If the forward reaction is exothermic, then </a:t>
            </a:r>
            <a:r>
              <a:rPr lang="en-US" i="1" dirty="0"/>
              <a:t>K</a:t>
            </a:r>
            <a:r>
              <a:rPr lang="en-US" dirty="0"/>
              <a:t> decreases as </a:t>
            </a:r>
            <a:r>
              <a:rPr lang="en-US" i="1" dirty="0"/>
              <a:t>T</a:t>
            </a:r>
            <a:r>
              <a:rPr lang="en-US" dirty="0"/>
              <a:t> increases.</a:t>
            </a:r>
          </a:p>
          <a:p>
            <a:pPr marL="342900" indent="-342900">
              <a:buClr>
                <a:schemeClr val="accent3"/>
              </a:buClr>
              <a:buFont typeface="Arial" panose="020B0604020202020204" pitchFamily="34" charset="0"/>
              <a:buChar char="•"/>
            </a:pPr>
            <a:r>
              <a:rPr lang="en-US" dirty="0"/>
              <a:t>If the forward reaction is endothermic, then </a:t>
            </a:r>
            <a:r>
              <a:rPr lang="en-US" i="1" dirty="0"/>
              <a:t>K</a:t>
            </a:r>
            <a:r>
              <a:rPr lang="en-US" dirty="0"/>
              <a:t> increases as </a:t>
            </a:r>
            <a:r>
              <a:rPr lang="en-US" i="1" dirty="0"/>
              <a:t>T</a:t>
            </a:r>
            <a:r>
              <a:rPr lang="en-US" dirty="0"/>
              <a:t> increases. </a:t>
            </a:r>
          </a:p>
          <a:p>
            <a:r>
              <a:rPr lang="en-US" dirty="0"/>
              <a:t>                                              </a:t>
            </a:r>
          </a:p>
          <a:p>
            <a:r>
              <a:rPr lang="en-US" sz="3200" dirty="0">
                <a:solidFill>
                  <a:srgbClr val="C00000"/>
                </a:solidFill>
              </a:rPr>
              <a:t>                         K</a:t>
            </a:r>
          </a:p>
          <a:p>
            <a:r>
              <a:rPr lang="en-US" dirty="0"/>
              <a:t>                     </a:t>
            </a:r>
            <a:r>
              <a:rPr lang="en-US" sz="2800" dirty="0">
                <a:solidFill>
                  <a:srgbClr val="C00000"/>
                </a:solidFill>
              </a:rPr>
              <a:t>T</a:t>
            </a:r>
            <a:endParaRPr lang="en-US" dirty="0">
              <a:solidFill>
                <a:srgbClr val="C00000"/>
              </a:solidFill>
            </a:endParaRPr>
          </a:p>
        </p:txBody>
      </p:sp>
      <mc:AlternateContent xmlns:mc="http://schemas.openxmlformats.org/markup-compatibility/2006" xmlns:p14="http://schemas.microsoft.com/office/powerpoint/2010/main">
        <mc:Choice Requires="p14">
          <p:contentPart p14:bwMode="auto" r:id="rId2">
            <p14:nvContentPartPr>
              <p14:cNvPr id="2052" name="Ink 24">
                <a:extLst>
                  <a:ext uri="{FF2B5EF4-FFF2-40B4-BE49-F238E27FC236}">
                    <a16:creationId xmlns:a16="http://schemas.microsoft.com/office/drawing/2014/main" id="{0D900C08-4A2C-4ABA-8FE6-E524B1EBB2BF}"/>
                  </a:ext>
                </a:extLst>
              </p14:cNvPr>
              <p14:cNvContentPartPr>
                <a14:cpLocks xmlns:a14="http://schemas.microsoft.com/office/drawing/2010/main" noRot="1" noChangeAspect="1" noEditPoints="1" noChangeArrowheads="1" noChangeShapeType="1"/>
              </p14:cNvContentPartPr>
              <p14:nvPr/>
            </p14:nvContentPartPr>
            <p14:xfrm>
              <a:off x="839788" y="1739900"/>
              <a:ext cx="142875" cy="134938"/>
            </p14:xfrm>
          </p:contentPart>
        </mc:Choice>
        <mc:Fallback xmlns="">
          <p:pic>
            <p:nvPicPr>
              <p:cNvPr id="2052" name="Ink 24">
                <a:extLst>
                  <a:ext uri="{FF2B5EF4-FFF2-40B4-BE49-F238E27FC236}">
                    <a16:creationId xmlns:a16="http://schemas.microsoft.com/office/drawing/2014/main" id="{0D900C08-4A2C-4ABA-8FE6-E524B1EBB2BF}"/>
                  </a:ext>
                </a:extLst>
              </p:cNvPr>
              <p:cNvPicPr>
                <a:picLocks noRot="1" noChangeAspect="1" noEditPoints="1" noChangeArrowheads="1" noChangeShapeType="1"/>
              </p:cNvPicPr>
              <p:nvPr/>
            </p:nvPicPr>
            <p:blipFill>
              <a:blip r:embed="rId3"/>
              <a:stretch>
                <a:fillRect/>
              </a:stretch>
            </p:blipFill>
            <p:spPr>
              <a:xfrm>
                <a:off x="0" y="0"/>
                <a:ext cx="0" cy="0"/>
              </a:xfrm>
              <a:prstGeom prst="rect">
                <a:avLst/>
              </a:prstGeom>
            </p:spPr>
          </p:pic>
        </mc:Fallback>
      </mc:AlternateContent>
      <p:sp>
        <p:nvSpPr>
          <p:cNvPr id="9" name="Ink 27">
            <a:extLst>
              <a:ext uri="{FF2B5EF4-FFF2-40B4-BE49-F238E27FC236}">
                <a16:creationId xmlns:a16="http://schemas.microsoft.com/office/drawing/2014/main" id="{C7DA7C20-AAEF-4DB1-B849-A75C12DFA849}"/>
              </a:ext>
            </a:extLst>
          </p:cNvPr>
          <p:cNvSpPr>
            <a:spLocks noRot="1" noChangeAspect="1" noEditPoints="1" noChangeArrowheads="1" noChangeShapeType="1" noTextEdit="1"/>
          </p:cNvSpPr>
          <p:nvPr/>
        </p:nvSpPr>
        <p:spPr bwMode="auto">
          <a:xfrm>
            <a:off x="2224088" y="1230313"/>
            <a:ext cx="19050" cy="19050"/>
          </a:xfrm>
          <a:prstGeom prst="rect">
            <a:avLst/>
          </a:prstGeom>
          <a:noFill/>
          <a:ln w="18000" cap="rnd" algn="ctr">
            <a:solidFill>
              <a:srgbClr val="AB008B"/>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Ink 28">
            <a:extLst>
              <a:ext uri="{FF2B5EF4-FFF2-40B4-BE49-F238E27FC236}">
                <a16:creationId xmlns:a16="http://schemas.microsoft.com/office/drawing/2014/main" id="{79B78A4A-A976-4DA5-B5AB-32E8150D61F0}"/>
              </a:ext>
            </a:extLst>
          </p:cNvPr>
          <p:cNvSpPr>
            <a:spLocks noRot="1" noChangeAspect="1" noEditPoints="1" noChangeArrowheads="1" noChangeShapeType="1" noTextEdit="1"/>
          </p:cNvSpPr>
          <p:nvPr/>
        </p:nvSpPr>
        <p:spPr bwMode="auto">
          <a:xfrm>
            <a:off x="-198438" y="1790700"/>
            <a:ext cx="19050" cy="19050"/>
          </a:xfrm>
          <a:prstGeom prst="rect">
            <a:avLst/>
          </a:prstGeom>
          <a:noFill/>
          <a:ln w="18000" cap="rnd" algn="ctr">
            <a:solidFill>
              <a:srgbClr val="AB008B"/>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Ink 30">
            <a:extLst>
              <a:ext uri="{FF2B5EF4-FFF2-40B4-BE49-F238E27FC236}">
                <a16:creationId xmlns:a16="http://schemas.microsoft.com/office/drawing/2014/main" id="{7F2CFCC1-B727-4C27-8133-C1EE642F5AE1}"/>
              </a:ext>
            </a:extLst>
          </p:cNvPr>
          <p:cNvSpPr>
            <a:spLocks noRot="1" noChangeAspect="1" noEditPoints="1" noChangeArrowheads="1" noChangeShapeType="1" noTextEdit="1"/>
          </p:cNvSpPr>
          <p:nvPr/>
        </p:nvSpPr>
        <p:spPr bwMode="auto">
          <a:xfrm>
            <a:off x="500063" y="1762125"/>
            <a:ext cx="19050" cy="19050"/>
          </a:xfrm>
          <a:prstGeom prst="rect">
            <a:avLst/>
          </a:prstGeom>
          <a:noFill/>
          <a:ln w="18000" cap="rnd" algn="ctr">
            <a:solidFill>
              <a:srgbClr val="AB008B"/>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Ink 31">
            <a:extLst>
              <a:ext uri="{FF2B5EF4-FFF2-40B4-BE49-F238E27FC236}">
                <a16:creationId xmlns:a16="http://schemas.microsoft.com/office/drawing/2014/main" id="{47B3ADC5-88A0-4EF3-8415-C066D5B55679}"/>
              </a:ext>
            </a:extLst>
          </p:cNvPr>
          <p:cNvSpPr>
            <a:spLocks noRot="1" noChangeAspect="1" noEditPoints="1" noChangeArrowheads="1" noChangeShapeType="1" noTextEdit="1"/>
          </p:cNvSpPr>
          <p:nvPr/>
        </p:nvSpPr>
        <p:spPr bwMode="auto">
          <a:xfrm>
            <a:off x="749300" y="1736725"/>
            <a:ext cx="19050" cy="19050"/>
          </a:xfrm>
          <a:prstGeom prst="rect">
            <a:avLst/>
          </a:prstGeom>
          <a:noFill/>
          <a:ln w="18000" cap="rnd" algn="ctr">
            <a:solidFill>
              <a:srgbClr val="AB008B"/>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1">
            <a:extLst>
              <a:ext uri="{FF2B5EF4-FFF2-40B4-BE49-F238E27FC236}">
                <a16:creationId xmlns:a16="http://schemas.microsoft.com/office/drawing/2014/main" id="{87806293-3A9E-4519-81AB-C6C7ED58FDD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a:extLst>
              <a:ext uri="{FF2B5EF4-FFF2-40B4-BE49-F238E27FC236}">
                <a16:creationId xmlns:a16="http://schemas.microsoft.com/office/drawing/2014/main" id="{58EF82B0-5539-41ED-8CE5-382C334F2BE0}"/>
              </a:ext>
            </a:extLst>
          </p:cNvPr>
          <p:cNvSpPr>
            <a:spLocks noChangeArrowheads="1"/>
          </p:cNvSpPr>
          <p:nvPr/>
        </p:nvSpPr>
        <p:spPr bwMode="auto">
          <a:xfrm>
            <a:off x="1941943" y="-3620840"/>
            <a:ext cx="3650358" cy="8156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i="1"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i="1"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i="1"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i="1"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i="1"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0" b="0" i="1"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X  </a:t>
            </a:r>
            <a:r>
              <a:rPr kumimoji="0" lang="en-US" altLang="en-US" sz="28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othermic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4">
            <p14:nvContentPartPr>
              <p14:cNvPr id="15" name="Ink 14">
                <a:extLst>
                  <a:ext uri="{FF2B5EF4-FFF2-40B4-BE49-F238E27FC236}">
                    <a16:creationId xmlns:a16="http://schemas.microsoft.com/office/drawing/2014/main" id="{2C0DC4A1-86A7-4BF3-A361-32F8230936BB}"/>
                  </a:ext>
                </a:extLst>
              </p14:cNvPr>
              <p14:cNvContentPartPr/>
              <p14:nvPr/>
            </p14:nvContentPartPr>
            <p14:xfrm>
              <a:off x="2302580" y="2926403"/>
              <a:ext cx="774656" cy="731922"/>
            </p14:xfrm>
          </p:contentPart>
        </mc:Choice>
        <mc:Fallback xmlns="">
          <p:pic>
            <p:nvPicPr>
              <p:cNvPr id="15" name="Ink 14">
                <a:extLst>
                  <a:ext uri="{FF2B5EF4-FFF2-40B4-BE49-F238E27FC236}">
                    <a16:creationId xmlns:a16="http://schemas.microsoft.com/office/drawing/2014/main" id="{2C0DC4A1-86A7-4BF3-A361-32F8230936BB}"/>
                  </a:ext>
                </a:extLst>
              </p:cNvPr>
              <p:cNvPicPr/>
              <p:nvPr/>
            </p:nvPicPr>
            <p:blipFill>
              <a:blip r:embed="rId5"/>
              <a:stretch>
                <a:fillRect/>
              </a:stretch>
            </p:blipFill>
            <p:spPr>
              <a:xfrm>
                <a:off x="2293581" y="2917407"/>
                <a:ext cx="792295" cy="749554"/>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6" name="Ink 35">
                <a:extLst>
                  <a:ext uri="{FF2B5EF4-FFF2-40B4-BE49-F238E27FC236}">
                    <a16:creationId xmlns:a16="http://schemas.microsoft.com/office/drawing/2014/main" id="{155051D9-1FFE-4439-A98B-C14F681358B7}"/>
                  </a:ext>
                </a:extLst>
              </p14:cNvPr>
              <p14:cNvContentPartPr/>
              <p14:nvPr/>
            </p14:nvContentPartPr>
            <p14:xfrm>
              <a:off x="3274941" y="3557712"/>
              <a:ext cx="469800" cy="788040"/>
            </p14:xfrm>
          </p:contentPart>
        </mc:Choice>
        <mc:Fallback xmlns="">
          <p:pic>
            <p:nvPicPr>
              <p:cNvPr id="36" name="Ink 35">
                <a:extLst>
                  <a:ext uri="{FF2B5EF4-FFF2-40B4-BE49-F238E27FC236}">
                    <a16:creationId xmlns:a16="http://schemas.microsoft.com/office/drawing/2014/main" id="{155051D9-1FFE-4439-A98B-C14F681358B7}"/>
                  </a:ext>
                </a:extLst>
              </p:cNvPr>
              <p:cNvPicPr/>
              <p:nvPr/>
            </p:nvPicPr>
            <p:blipFill>
              <a:blip r:embed="rId7"/>
              <a:stretch>
                <a:fillRect/>
              </a:stretch>
            </p:blipFill>
            <p:spPr>
              <a:xfrm>
                <a:off x="3266301" y="3548712"/>
                <a:ext cx="487440" cy="805680"/>
              </a:xfrm>
              <a:prstGeom prst="rect">
                <a:avLst/>
              </a:prstGeom>
            </p:spPr>
          </p:pic>
        </mc:Fallback>
      </mc:AlternateContent>
      <p:sp>
        <p:nvSpPr>
          <p:cNvPr id="37" name="TextBox 36">
            <a:extLst>
              <a:ext uri="{FF2B5EF4-FFF2-40B4-BE49-F238E27FC236}">
                <a16:creationId xmlns:a16="http://schemas.microsoft.com/office/drawing/2014/main" id="{B7843409-9F3D-4060-941A-E394191CFA08}"/>
              </a:ext>
            </a:extLst>
          </p:cNvPr>
          <p:cNvSpPr txBox="1"/>
          <p:nvPr/>
        </p:nvSpPr>
        <p:spPr>
          <a:xfrm>
            <a:off x="911225" y="4789283"/>
            <a:ext cx="6431135" cy="954107"/>
          </a:xfrm>
          <a:prstGeom prst="rect">
            <a:avLst/>
          </a:prstGeom>
          <a:noFill/>
        </p:spPr>
        <p:txBody>
          <a:bodyPr wrap="square" rtlCol="0">
            <a:spAutoFit/>
          </a:bodyPr>
          <a:lstStyle/>
          <a:p>
            <a:r>
              <a:rPr lang="en-US" sz="2800" dirty="0">
                <a:solidFill>
                  <a:srgbClr val="002060"/>
                </a:solidFill>
              </a:rPr>
              <a:t>Silly mnemonic, on the “X” in “</a:t>
            </a:r>
            <a:r>
              <a:rPr lang="en-US" sz="2800" dirty="0" err="1">
                <a:solidFill>
                  <a:srgbClr val="002060"/>
                </a:solidFill>
              </a:rPr>
              <a:t>exo</a:t>
            </a:r>
            <a:r>
              <a:rPr lang="en-US" sz="2800" dirty="0">
                <a:solidFill>
                  <a:srgbClr val="002060"/>
                </a:solidFill>
              </a:rPr>
              <a:t>.”  As T goes up,  K goes down.    JUST KNOW IT!!</a:t>
            </a:r>
          </a:p>
        </p:txBody>
      </p:sp>
    </p:spTree>
    <p:extLst>
      <p:ext uri="{BB962C8B-B14F-4D97-AF65-F5344CB8AC3E}">
        <p14:creationId xmlns:p14="http://schemas.microsoft.com/office/powerpoint/2010/main" val="1709731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2D5241-6B46-468B-AA14-33124A142B22}"/>
              </a:ext>
            </a:extLst>
          </p:cNvPr>
          <p:cNvSpPr txBox="1"/>
          <p:nvPr/>
        </p:nvSpPr>
        <p:spPr>
          <a:xfrm>
            <a:off x="425513" y="1158844"/>
            <a:ext cx="8474043" cy="6186309"/>
          </a:xfrm>
          <a:prstGeom prst="rect">
            <a:avLst/>
          </a:prstGeom>
          <a:noFill/>
        </p:spPr>
        <p:txBody>
          <a:bodyPr wrap="square" rtlCol="0">
            <a:spAutoFit/>
          </a:bodyPr>
          <a:lstStyle/>
          <a:p>
            <a:r>
              <a:rPr lang="en-US" dirty="0"/>
              <a:t>Summarizing factors that shift equilibria.</a:t>
            </a:r>
          </a:p>
          <a:p>
            <a:endParaRPr lang="en-US" dirty="0"/>
          </a:p>
          <a:p>
            <a:pPr marL="457200" indent="-457200">
              <a:buAutoNum type="arabicPeriod"/>
            </a:pPr>
            <a:r>
              <a:rPr lang="en-US" sz="2400" dirty="0"/>
              <a:t>Adding more reactant (but not solids!) will cause the reaction to shift so as to use that reactant up.  The product concentration will INCREASE, as reactant decreases.  Reaction shifts FORWARD. K does NOT change.     Adding more product will have the OPPOSITE impact.</a:t>
            </a:r>
          </a:p>
          <a:p>
            <a:r>
              <a:rPr lang="en-US" sz="2400" dirty="0"/>
              <a:t>       Adding more reactant will Decrease the value of Q. When Q,&lt;K, reactions shift so as to produce product.  </a:t>
            </a:r>
          </a:p>
          <a:p>
            <a:endParaRPr lang="en-US" sz="2400" dirty="0"/>
          </a:p>
          <a:p>
            <a:pPr marL="457200" indent="-457200">
              <a:buAutoNum type="arabicPeriod" startAt="2"/>
            </a:pPr>
            <a:r>
              <a:rPr lang="en-US" sz="2400" dirty="0"/>
              <a:t>Removing reactant has the OPPOSITE effect. Reaction shifts left.</a:t>
            </a:r>
          </a:p>
          <a:p>
            <a:pPr marL="457200" indent="-457200">
              <a:buAutoNum type="arabicPeriod" startAt="3"/>
            </a:pPr>
            <a:r>
              <a:rPr lang="en-US" sz="2400" dirty="0"/>
              <a:t>Adding product  INCREASES Q.  Reaction shifts to form more reactant.  </a:t>
            </a:r>
          </a:p>
          <a:p>
            <a:pPr marL="457200" indent="-457200">
              <a:buAutoNum type="arabicPeriod" startAt="3"/>
            </a:pPr>
            <a:r>
              <a:rPr lang="en-US" sz="2400" dirty="0"/>
              <a:t>Removing product has the same effect as adding reactant. (why?)</a:t>
            </a:r>
          </a:p>
          <a:p>
            <a:pPr marL="457200" indent="-457200">
              <a:buAutoNum type="arabicPeriod" startAt="3"/>
            </a:pPr>
            <a:endParaRPr lang="en-US" sz="2400" dirty="0"/>
          </a:p>
        </p:txBody>
      </p:sp>
    </p:spTree>
    <p:extLst>
      <p:ext uri="{BB962C8B-B14F-4D97-AF65-F5344CB8AC3E}">
        <p14:creationId xmlns:p14="http://schemas.microsoft.com/office/powerpoint/2010/main" val="1154871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6D3C0F-7FCB-421A-88E2-A98BF321B9B4}"/>
              </a:ext>
            </a:extLst>
          </p:cNvPr>
          <p:cNvSpPr txBox="1"/>
          <p:nvPr/>
        </p:nvSpPr>
        <p:spPr>
          <a:xfrm>
            <a:off x="669955" y="778598"/>
            <a:ext cx="7885569" cy="5447645"/>
          </a:xfrm>
          <a:prstGeom prst="rect">
            <a:avLst/>
          </a:prstGeom>
          <a:noFill/>
        </p:spPr>
        <p:txBody>
          <a:bodyPr wrap="square" rtlCol="0">
            <a:spAutoFit/>
          </a:bodyPr>
          <a:lstStyle/>
          <a:p>
            <a:r>
              <a:rPr lang="en-US" dirty="0"/>
              <a:t>Effect of Temperature</a:t>
            </a:r>
          </a:p>
          <a:p>
            <a:endParaRPr lang="en-US" dirty="0"/>
          </a:p>
          <a:p>
            <a:pPr marL="457200" indent="-457200">
              <a:buAutoNum type="arabicPeriod"/>
            </a:pPr>
            <a:r>
              <a:rPr lang="en-US" sz="2400" dirty="0"/>
              <a:t>An increase in temperature will change K.  It will INCREASE K for an endo, and DECREASE K for an </a:t>
            </a:r>
            <a:r>
              <a:rPr lang="en-US" sz="2400" dirty="0" err="1"/>
              <a:t>exo</a:t>
            </a:r>
            <a:r>
              <a:rPr lang="en-US" sz="2400" dirty="0"/>
              <a:t>.</a:t>
            </a:r>
          </a:p>
          <a:p>
            <a:pPr marL="342900" indent="-342900">
              <a:buAutoNum type="arabicPeriod"/>
            </a:pPr>
            <a:r>
              <a:rPr lang="en-US" sz="2400" dirty="0"/>
              <a:t>It will shift the reaction so as to favor whichever direction is </a:t>
            </a:r>
            <a:r>
              <a:rPr lang="en-US" sz="2400" dirty="0" err="1"/>
              <a:t>ENDOthermic</a:t>
            </a:r>
            <a:r>
              <a:rPr lang="en-US" sz="2400" dirty="0"/>
              <a:t>.  </a:t>
            </a:r>
          </a:p>
          <a:p>
            <a:pPr marL="342900" indent="-342900">
              <a:buAutoNum type="arabicPeriod"/>
            </a:pPr>
            <a:r>
              <a:rPr lang="en-US" sz="2400" dirty="0"/>
              <a:t>A decrease in temperature will also change K.  It will Increase K for an </a:t>
            </a:r>
            <a:r>
              <a:rPr lang="en-US" sz="2400" dirty="0" err="1"/>
              <a:t>exo</a:t>
            </a:r>
            <a:r>
              <a:rPr lang="en-US" sz="2400" dirty="0"/>
              <a:t>,  and decrease K for an endo.</a:t>
            </a:r>
          </a:p>
          <a:p>
            <a:pPr marL="342900" indent="-342900">
              <a:buAutoNum type="arabicPeriod"/>
            </a:pPr>
            <a:r>
              <a:rPr lang="en-US" sz="2400" dirty="0"/>
              <a:t>It will shift the reaction so as to favor the </a:t>
            </a:r>
            <a:r>
              <a:rPr lang="en-US" sz="2400" dirty="0" err="1"/>
              <a:t>EXOthermic</a:t>
            </a:r>
            <a:r>
              <a:rPr lang="en-US" sz="2400" dirty="0"/>
              <a:t> direction.</a:t>
            </a:r>
          </a:p>
          <a:p>
            <a:pPr marL="342900" indent="-342900">
              <a:buAutoNum type="arabicPeriod"/>
            </a:pPr>
            <a:endParaRPr lang="en-US" sz="2400" dirty="0"/>
          </a:p>
          <a:p>
            <a:r>
              <a:rPr lang="en-US" sz="2400" dirty="0"/>
              <a:t>Effect of a change in volume.  </a:t>
            </a:r>
          </a:p>
          <a:p>
            <a:endParaRPr lang="en-US" sz="2400" dirty="0"/>
          </a:p>
          <a:p>
            <a:r>
              <a:rPr lang="en-US" sz="2400" dirty="0"/>
              <a:t>A decrease in volume will shift the equilibrium so as to produce FEWER moles of gas.  It will NOT change K.</a:t>
            </a:r>
            <a:endParaRPr lang="en-US" dirty="0"/>
          </a:p>
        </p:txBody>
      </p:sp>
    </p:spTree>
    <p:extLst>
      <p:ext uri="{BB962C8B-B14F-4D97-AF65-F5344CB8AC3E}">
        <p14:creationId xmlns:p14="http://schemas.microsoft.com/office/powerpoint/2010/main" val="28963276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425FC43-76D2-4283-8720-54D86D2E8562}"/>
              </a:ext>
            </a:extLst>
          </p:cNvPr>
          <p:cNvSpPr>
            <a:spLocks noChangeArrowheads="1"/>
          </p:cNvSpPr>
          <p:nvPr/>
        </p:nvSpPr>
        <p:spPr bwMode="auto">
          <a:xfrm>
            <a:off x="1937441" y="827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Ink 23">
            <a:extLst>
              <a:ext uri="{FF2B5EF4-FFF2-40B4-BE49-F238E27FC236}">
                <a16:creationId xmlns:a16="http://schemas.microsoft.com/office/drawing/2014/main" id="{195015C6-E479-47AB-AB9A-2799A234F786}"/>
              </a:ext>
            </a:extLst>
          </p:cNvPr>
          <p:cNvSpPr>
            <a:spLocks noRot="1" noChangeAspect="1" noEditPoints="1" noChangeArrowheads="1" noChangeShapeType="1" noTextEdit="1"/>
          </p:cNvSpPr>
          <p:nvPr/>
        </p:nvSpPr>
        <p:spPr bwMode="auto">
          <a:xfrm>
            <a:off x="1308791" y="1654176"/>
            <a:ext cx="19050" cy="19050"/>
          </a:xfrm>
          <a:prstGeom prst="rect">
            <a:avLst/>
          </a:prstGeom>
          <a:noFill/>
          <a:ln w="18000" cap="rnd" algn="ctr">
            <a:solidFill>
              <a:srgbClr val="AB008B"/>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3">
            <a:extLst>
              <a:ext uri="{FF2B5EF4-FFF2-40B4-BE49-F238E27FC236}">
                <a16:creationId xmlns:a16="http://schemas.microsoft.com/office/drawing/2014/main" id="{8D4372F5-675C-4EC0-814C-192F6F455F28}"/>
              </a:ext>
            </a:extLst>
          </p:cNvPr>
          <p:cNvSpPr>
            <a:spLocks noChangeArrowheads="1"/>
          </p:cNvSpPr>
          <p:nvPr/>
        </p:nvSpPr>
        <p:spPr bwMode="auto">
          <a:xfrm>
            <a:off x="1937441" y="684124"/>
            <a:ext cx="423705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N</a:t>
            </a:r>
            <a:r>
              <a:rPr kumimoji="0" lang="en-US" altLang="en-US" sz="24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2(g)</a:t>
            </a: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  3 H</a:t>
            </a:r>
            <a:r>
              <a:rPr kumimoji="0" lang="en-US" altLang="en-US" sz="24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2</a:t>
            </a: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(g)   </a:t>
            </a:r>
            <a:r>
              <a:rPr kumimoji="0" lang="en-US" altLang="en-US" sz="24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  2 NH</a:t>
            </a:r>
            <a:r>
              <a:rPr kumimoji="0" lang="en-US" altLang="en-US" sz="2400" b="0" i="0" u="none" strike="noStrike" cap="none" normalizeH="0" baseline="-3000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3</a:t>
            </a:r>
            <a:r>
              <a:rPr kumimoji="0" lang="en-US" altLang="en-US" sz="24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  </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Symbol" panose="05050102010706020507" pitchFamily="18" charset="2"/>
                <a:ea typeface="Times New Roman" panose="02020603050405020304" pitchFamily="18" charset="0"/>
                <a:cs typeface="Times New Roman" panose="02020603050405020304" pitchFamily="18" charset="0"/>
              </a:rPr>
              <a:t>D</a:t>
            </a:r>
            <a:r>
              <a:rPr kumimoji="0" lang="en-US" altLang="en-US" sz="24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H</a:t>
            </a:r>
            <a:r>
              <a:rPr kumimoji="0" lang="en-US" altLang="en-US" sz="24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sym typeface="Symbol" panose="05050102010706020507" pitchFamily="18" charset="2"/>
              </a:rPr>
              <a:t></a:t>
            </a:r>
            <a:r>
              <a:rPr kumimoji="0" lang="en-US" altLang="en-US" sz="24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 = -92kJ/mol </a:t>
            </a:r>
            <a:r>
              <a:rPr kumimoji="0" lang="en-US" altLang="en-US" sz="2400" b="0" i="0" u="none" strike="noStrike" cap="none" normalizeH="0" baseline="0" dirty="0" err="1">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rxn</a:t>
            </a:r>
            <a:endParaRPr kumimoji="0" lang="en-US" altLang="en-US" sz="24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sym typeface="Symbol" panose="05050102010706020507" pitchFamily="18" charset="2"/>
            </a:endParaRPr>
          </a:p>
        </p:txBody>
      </p:sp>
      <p:sp>
        <p:nvSpPr>
          <p:cNvPr id="6" name="TextBox 5">
            <a:extLst>
              <a:ext uri="{FF2B5EF4-FFF2-40B4-BE49-F238E27FC236}">
                <a16:creationId xmlns:a16="http://schemas.microsoft.com/office/drawing/2014/main" id="{DAE767D5-2BD4-4469-8E02-C0AC4C1B7042}"/>
              </a:ext>
            </a:extLst>
          </p:cNvPr>
          <p:cNvSpPr txBox="1"/>
          <p:nvPr/>
        </p:nvSpPr>
        <p:spPr>
          <a:xfrm>
            <a:off x="1077362" y="2027417"/>
            <a:ext cx="7159405" cy="4524315"/>
          </a:xfrm>
          <a:prstGeom prst="rect">
            <a:avLst/>
          </a:prstGeom>
          <a:noFill/>
        </p:spPr>
        <p:txBody>
          <a:bodyPr wrap="square" rtlCol="0">
            <a:spAutoFit/>
          </a:bodyPr>
          <a:lstStyle/>
          <a:p>
            <a:pPr marL="457200" indent="-457200">
              <a:buAutoNum type="arabicPeriod"/>
            </a:pPr>
            <a:r>
              <a:rPr lang="en-US" sz="2400" dirty="0"/>
              <a:t>If additional hydrogen is added to the mixture at equilibrium,  </a:t>
            </a:r>
          </a:p>
          <a:p>
            <a:r>
              <a:rPr lang="en-US" sz="2400" dirty="0"/>
              <a:t>     A)  the conc. Of </a:t>
            </a: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N</a:t>
            </a:r>
            <a:r>
              <a:rPr kumimoji="0" lang="en-US" altLang="en-US" sz="24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2(g) ________</a:t>
            </a:r>
          </a:p>
          <a:p>
            <a:r>
              <a:rPr lang="en-US" sz="2400" baseline="-30000" dirty="0">
                <a:latin typeface="Rockwell" panose="02060603020205020403" pitchFamily="18" charset="0"/>
                <a:cs typeface="Times New Roman" panose="02020603050405020304" pitchFamily="18" charset="0"/>
              </a:rPr>
              <a:t>        </a:t>
            </a:r>
            <a:r>
              <a:rPr lang="en-US" sz="2400" dirty="0">
                <a:latin typeface="Rockwell" panose="02060603020205020403" pitchFamily="18" charset="0"/>
                <a:cs typeface="Times New Roman" panose="02020603050405020304" pitchFamily="18" charset="0"/>
              </a:rPr>
              <a:t>B)  the conc.  of </a:t>
            </a:r>
            <a:r>
              <a:rPr kumimoji="0" lang="en-US" altLang="en-US" sz="24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NH</a:t>
            </a:r>
            <a:r>
              <a:rPr kumimoji="0" lang="en-US" altLang="en-US" sz="2400" b="0" i="0" u="none" strike="noStrike" cap="none" normalizeH="0" baseline="-3000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3</a:t>
            </a:r>
            <a:r>
              <a:rPr kumimoji="0" lang="en-US" altLang="en-US" sz="24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(g) ______</a:t>
            </a:r>
          </a:p>
          <a:p>
            <a:r>
              <a:rPr lang="en-US" sz="2400" dirty="0">
                <a:latin typeface="Cambria Math" panose="02040503050406030204" pitchFamily="18" charset="0"/>
                <a:cs typeface="Times New Roman" panose="02020603050405020304" pitchFamily="18" charset="0"/>
              </a:rPr>
              <a:t>      C)  the value of Keq  _________</a:t>
            </a:r>
            <a:r>
              <a:rPr lang="en-US" sz="2400" dirty="0">
                <a:latin typeface="Rockwell" panose="02060603020205020403" pitchFamily="18" charset="0"/>
                <a:cs typeface="Times New Roman" panose="02020603050405020304" pitchFamily="18" charset="0"/>
              </a:rPr>
              <a:t>  </a:t>
            </a:r>
          </a:p>
          <a:p>
            <a:endParaRPr lang="en-US" sz="2400" dirty="0">
              <a:latin typeface="Rockwell" panose="02060603020205020403" pitchFamily="18" charset="0"/>
              <a:cs typeface="Times New Roman" panose="02020603050405020304" pitchFamily="18" charset="0"/>
            </a:endParaRPr>
          </a:p>
          <a:p>
            <a:pPr marL="457200" indent="-457200">
              <a:buAutoNum type="arabicPeriod" startAt="2"/>
            </a:pPr>
            <a:r>
              <a:rPr lang="en-US" sz="2400" dirty="0">
                <a:latin typeface="Rockwell" panose="02060603020205020403" pitchFamily="18" charset="0"/>
                <a:cs typeface="Times New Roman" panose="02020603050405020304" pitchFamily="18" charset="0"/>
              </a:rPr>
              <a:t>The volume of the system is decreased.</a:t>
            </a:r>
          </a:p>
          <a:p>
            <a:r>
              <a:rPr lang="en-US" sz="2400" dirty="0">
                <a:latin typeface="Rockwell" panose="02060603020205020403" pitchFamily="18" charset="0"/>
                <a:cs typeface="Times New Roman" panose="02020603050405020304" pitchFamily="18" charset="0"/>
              </a:rPr>
              <a:t>      </a:t>
            </a:r>
            <a:r>
              <a:rPr lang="en-US" sz="2400" dirty="0"/>
              <a:t> A)  the amount of </a:t>
            </a: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N</a:t>
            </a:r>
            <a:r>
              <a:rPr kumimoji="0" lang="en-US" altLang="en-US" sz="24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2(g) ________</a:t>
            </a:r>
          </a:p>
          <a:p>
            <a:r>
              <a:rPr lang="en-US" sz="2400" baseline="-30000" dirty="0">
                <a:latin typeface="Rockwell" panose="02060603020205020403" pitchFamily="18" charset="0"/>
                <a:cs typeface="Times New Roman" panose="02020603050405020304" pitchFamily="18" charset="0"/>
              </a:rPr>
              <a:t>        </a:t>
            </a:r>
            <a:r>
              <a:rPr lang="en-US" sz="2400" dirty="0">
                <a:latin typeface="Rockwell" panose="02060603020205020403" pitchFamily="18" charset="0"/>
                <a:cs typeface="Times New Roman" panose="02020603050405020304" pitchFamily="18" charset="0"/>
              </a:rPr>
              <a:t>B)  the amount  of </a:t>
            </a:r>
            <a:r>
              <a:rPr kumimoji="0" lang="en-US" altLang="en-US" sz="24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NH</a:t>
            </a:r>
            <a:r>
              <a:rPr kumimoji="0" lang="en-US" altLang="en-US" sz="2400" b="0" i="0" u="none" strike="noStrike" cap="none" normalizeH="0" baseline="-3000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3</a:t>
            </a:r>
            <a:r>
              <a:rPr kumimoji="0" lang="en-US" altLang="en-US" sz="24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(g) ______</a:t>
            </a:r>
          </a:p>
          <a:p>
            <a:r>
              <a:rPr lang="en-US" sz="2400" dirty="0">
                <a:latin typeface="Cambria Math" panose="02040503050406030204" pitchFamily="18" charset="0"/>
                <a:cs typeface="Times New Roman" panose="02020603050405020304" pitchFamily="18" charset="0"/>
              </a:rPr>
              <a:t>      C)  the value of Keq  _________</a:t>
            </a:r>
            <a:r>
              <a:rPr lang="en-US" sz="2400" dirty="0">
                <a:latin typeface="Rockwell" panose="02060603020205020403" pitchFamily="18" charset="0"/>
                <a:cs typeface="Times New Roman" panose="02020603050405020304" pitchFamily="18" charset="0"/>
              </a:rPr>
              <a:t>  </a:t>
            </a:r>
          </a:p>
          <a:p>
            <a:endParaRPr lang="en-US" sz="2400" dirty="0">
              <a:latin typeface="Rockwell" panose="02060603020205020403" pitchFamily="18" charset="0"/>
              <a:cs typeface="Times New Roman" panose="02020603050405020304" pitchFamily="18" charset="0"/>
            </a:endParaRPr>
          </a:p>
          <a:p>
            <a:r>
              <a:rPr lang="en-US" sz="2400" dirty="0">
                <a:latin typeface="Rockwell" panose="02060603020205020403" pitchFamily="18" charset="0"/>
                <a:cs typeface="Times New Roman" panose="02020603050405020304" pitchFamily="18" charset="0"/>
              </a:rPr>
              <a:t>3.   How are those 3 variables affected if T </a:t>
            </a:r>
            <a:r>
              <a:rPr lang="en-US" sz="2400" dirty="0" err="1">
                <a:latin typeface="Rockwell" panose="02060603020205020403" pitchFamily="18" charset="0"/>
                <a:cs typeface="Times New Roman" panose="02020603050405020304" pitchFamily="18" charset="0"/>
              </a:rPr>
              <a:t>inc</a:t>
            </a:r>
            <a:r>
              <a:rPr lang="en-US" sz="2400" dirty="0">
                <a:latin typeface="Rockwell" panose="02060603020205020403" pitchFamily="18" charset="0"/>
                <a:cs typeface="Times New Roman" panose="02020603050405020304" pitchFamily="18" charset="0"/>
              </a:rPr>
              <a:t>?</a:t>
            </a:r>
            <a:endParaRPr lang="en-US" sz="2400" dirty="0"/>
          </a:p>
        </p:txBody>
      </p:sp>
    </p:spTree>
    <p:extLst>
      <p:ext uri="{BB962C8B-B14F-4D97-AF65-F5344CB8AC3E}">
        <p14:creationId xmlns:p14="http://schemas.microsoft.com/office/powerpoint/2010/main" val="10014947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Catalysts do not Affect Equilibrium</a:t>
            </a:r>
          </a:p>
        </p:txBody>
      </p:sp>
      <p:sp>
        <p:nvSpPr>
          <p:cNvPr id="4" name="Text Placeholder 3"/>
          <p:cNvSpPr>
            <a:spLocks noGrp="1"/>
          </p:cNvSpPr>
          <p:nvPr>
            <p:ph idx="1"/>
          </p:nvPr>
        </p:nvSpPr>
        <p:spPr>
          <a:xfrm>
            <a:off x="457200" y="1262743"/>
            <a:ext cx="8062912" cy="4747621"/>
          </a:xfrm>
        </p:spPr>
        <p:txBody>
          <a:bodyPr/>
          <a:lstStyle/>
          <a:p>
            <a:pPr marL="342900" indent="-342900">
              <a:buClr>
                <a:schemeClr val="accent3"/>
              </a:buClr>
              <a:buFont typeface="Arial" panose="020B0604020202020204" pitchFamily="34" charset="0"/>
              <a:buChar char="•"/>
            </a:pPr>
            <a:r>
              <a:rPr lang="en-US" dirty="0"/>
              <a:t>A catalyst speeds up the rate of a reaction.</a:t>
            </a:r>
          </a:p>
          <a:p>
            <a:pPr>
              <a:buClr>
                <a:schemeClr val="accent3"/>
              </a:buClr>
            </a:pPr>
            <a:endParaRPr lang="en-US" dirty="0"/>
          </a:p>
          <a:p>
            <a:pPr marL="342900" indent="-342900">
              <a:buClr>
                <a:schemeClr val="accent3"/>
              </a:buClr>
              <a:buFont typeface="Arial" panose="020B0604020202020204" pitchFamily="34" charset="0"/>
              <a:buChar char="•"/>
            </a:pPr>
            <a:r>
              <a:rPr lang="en-US" dirty="0"/>
              <a:t>For reversible reactions, catalysts increase the rates of the forward and reverse reactions.</a:t>
            </a:r>
          </a:p>
          <a:p>
            <a:pPr>
              <a:buClr>
                <a:schemeClr val="accent3"/>
              </a:buClr>
            </a:pPr>
            <a:endParaRPr lang="en-US" dirty="0"/>
          </a:p>
          <a:p>
            <a:pPr marL="342900" indent="-342900">
              <a:buClr>
                <a:schemeClr val="accent3"/>
              </a:buClr>
              <a:buFont typeface="Arial" panose="020B0604020202020204" pitchFamily="34" charset="0"/>
              <a:buChar char="•"/>
            </a:pPr>
            <a:r>
              <a:rPr lang="en-US" b="1" dirty="0"/>
              <a:t>Result</a:t>
            </a:r>
            <a:r>
              <a:rPr lang="en-US" dirty="0"/>
              <a:t>: A catalyst causes the system to reach equilibrium more quickly.</a:t>
            </a:r>
          </a:p>
          <a:p>
            <a:pPr>
              <a:buClr>
                <a:schemeClr val="accent3"/>
              </a:buClr>
            </a:pPr>
            <a:endParaRPr lang="en-US" dirty="0"/>
          </a:p>
          <a:p>
            <a:pPr marL="342900" indent="-342900">
              <a:buClr>
                <a:schemeClr val="accent3"/>
              </a:buClr>
              <a:buFont typeface="Arial" panose="020B0604020202020204" pitchFamily="34" charset="0"/>
              <a:buChar char="•"/>
            </a:pPr>
            <a:r>
              <a:rPr lang="en-US" sz="2800" dirty="0"/>
              <a:t>But a catalyst does not affect the equilibrium concentrations or value of the equilibrium constant</a:t>
            </a:r>
            <a:r>
              <a:rPr lang="en-US" dirty="0"/>
              <a:t>. </a:t>
            </a:r>
          </a:p>
          <a:p>
            <a:r>
              <a:rPr lang="en-US" dirty="0">
                <a:solidFill>
                  <a:srgbClr val="FF0000"/>
                </a:solidFill>
              </a:rPr>
              <a:t>And what is the ONLY thing that will change that value???</a:t>
            </a:r>
          </a:p>
        </p:txBody>
      </p:sp>
    </p:spTree>
    <p:extLst>
      <p:ext uri="{BB962C8B-B14F-4D97-AF65-F5344CB8AC3E}">
        <p14:creationId xmlns:p14="http://schemas.microsoft.com/office/powerpoint/2010/main" val="118894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13.1 Chemical Equilibria</a:t>
            </a:r>
          </a:p>
          <a:p>
            <a:pPr lvl="1"/>
            <a:r>
              <a:rPr lang="en-US" dirty="0"/>
              <a:t>Describe the nature of equilibrium systems</a:t>
            </a:r>
          </a:p>
          <a:p>
            <a:pPr lvl="1"/>
            <a:r>
              <a:rPr lang="en-US" dirty="0"/>
              <a:t>Explain the dynamic nature of a chemical equilibrium</a:t>
            </a:r>
          </a:p>
        </p:txBody>
      </p:sp>
    </p:spTree>
    <p:extLst>
      <p:ext uri="{BB962C8B-B14F-4D97-AF65-F5344CB8AC3E}">
        <p14:creationId xmlns:p14="http://schemas.microsoft.com/office/powerpoint/2010/main" val="29947512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13.4 Equilibrium Calculations</a:t>
            </a:r>
          </a:p>
          <a:p>
            <a:pPr lvl="1"/>
            <a:r>
              <a:rPr lang="en-US" dirty="0"/>
              <a:t>Identify the changes in concentration or pressure that occur for chemical species in equilibrium systems</a:t>
            </a:r>
          </a:p>
          <a:p>
            <a:pPr lvl="1"/>
            <a:r>
              <a:rPr lang="en-US" dirty="0"/>
              <a:t>Calculate equilibrium concentrations or pressures and equilibrium constants, using various algebraic approaches</a:t>
            </a:r>
          </a:p>
        </p:txBody>
      </p:sp>
    </p:spTree>
    <p:extLst>
      <p:ext uri="{BB962C8B-B14F-4D97-AF65-F5344CB8AC3E}">
        <p14:creationId xmlns:p14="http://schemas.microsoft.com/office/powerpoint/2010/main" val="24139780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Equilibrium Calculations</a:t>
            </a:r>
          </a:p>
        </p:txBody>
      </p:sp>
      <p:sp>
        <p:nvSpPr>
          <p:cNvPr id="4" name="Text Placeholder 3"/>
          <p:cNvSpPr>
            <a:spLocks noGrp="1"/>
          </p:cNvSpPr>
          <p:nvPr>
            <p:ph idx="1"/>
          </p:nvPr>
        </p:nvSpPr>
        <p:spPr>
          <a:xfrm>
            <a:off x="457200" y="1262743"/>
            <a:ext cx="8062912" cy="4747621"/>
          </a:xfrm>
        </p:spPr>
        <p:txBody>
          <a:bodyPr/>
          <a:lstStyle/>
          <a:p>
            <a:pPr marL="0" indent="0">
              <a:buNone/>
            </a:pPr>
            <a:r>
              <a:rPr lang="en-US" b="1" dirty="0"/>
              <a:t>Types of Equilibrium Calculations:</a:t>
            </a:r>
          </a:p>
          <a:p>
            <a:endParaRPr lang="en-US" b="1" dirty="0"/>
          </a:p>
          <a:p>
            <a:pPr marL="342900" indent="-342900">
              <a:buClr>
                <a:schemeClr val="accent3"/>
              </a:buClr>
              <a:buFont typeface="Arial" panose="020B0604020202020204" pitchFamily="34" charset="0"/>
              <a:buChar char="•"/>
            </a:pPr>
            <a:r>
              <a:rPr lang="en-US" dirty="0"/>
              <a:t>Calculation of an equilibrium constant</a:t>
            </a:r>
          </a:p>
          <a:p>
            <a:pPr>
              <a:buClr>
                <a:schemeClr val="accent3"/>
              </a:buClr>
            </a:pPr>
            <a:endParaRPr lang="en-US" dirty="0"/>
          </a:p>
          <a:p>
            <a:pPr marL="342900" indent="-342900">
              <a:buClr>
                <a:schemeClr val="accent3"/>
              </a:buClr>
              <a:buFont typeface="Arial" panose="020B0604020202020204" pitchFamily="34" charset="0"/>
              <a:buChar char="•"/>
            </a:pPr>
            <a:r>
              <a:rPr lang="en-US" dirty="0"/>
              <a:t>Calculation of missing equilibrium concentration or partial pressure</a:t>
            </a:r>
          </a:p>
          <a:p>
            <a:pPr>
              <a:buClr>
                <a:schemeClr val="accent3"/>
              </a:buClr>
            </a:pPr>
            <a:endParaRPr lang="en-US" dirty="0"/>
          </a:p>
          <a:p>
            <a:pPr marL="342900" indent="-342900">
              <a:buClr>
                <a:schemeClr val="accent3"/>
              </a:buClr>
              <a:buFont typeface="Arial" panose="020B0604020202020204" pitchFamily="34" charset="0"/>
              <a:buChar char="•"/>
            </a:pPr>
            <a:r>
              <a:rPr lang="en-US" dirty="0"/>
              <a:t>Calculation of equilibrium concentrations (or partial pressures) from initial concentrations (or partial pressures)</a:t>
            </a:r>
          </a:p>
          <a:p>
            <a:endParaRPr lang="en-US" dirty="0"/>
          </a:p>
        </p:txBody>
      </p:sp>
    </p:spTree>
    <p:extLst>
      <p:ext uri="{BB962C8B-B14F-4D97-AF65-F5344CB8AC3E}">
        <p14:creationId xmlns:p14="http://schemas.microsoft.com/office/powerpoint/2010/main" val="39699225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073CF45-AA83-49F9-8133-ADA0D451AF34}"/>
              </a:ext>
            </a:extLst>
          </p:cNvPr>
          <p:cNvSpPr>
            <a:spLocks noGrp="1" noChangeArrowheads="1"/>
          </p:cNvSpPr>
          <p:nvPr>
            <p:ph type="title"/>
          </p:nvPr>
        </p:nvSpPr>
        <p:spPr/>
        <p:txBody>
          <a:bodyPr/>
          <a:lstStyle/>
          <a:p>
            <a:pPr eaLnBrk="1" hangingPunct="1"/>
            <a:r>
              <a:rPr lang="en-US" altLang="en-US"/>
              <a:t>Manipulating Equilibrium Constants</a:t>
            </a:r>
          </a:p>
        </p:txBody>
      </p:sp>
      <p:sp>
        <p:nvSpPr>
          <p:cNvPr id="56323" name="Rectangle 3">
            <a:extLst>
              <a:ext uri="{FF2B5EF4-FFF2-40B4-BE49-F238E27FC236}">
                <a16:creationId xmlns:a16="http://schemas.microsoft.com/office/drawing/2014/main" id="{BF44FAD5-C299-4A75-A653-B7EBC3FBE5BF}"/>
              </a:ext>
            </a:extLst>
          </p:cNvPr>
          <p:cNvSpPr>
            <a:spLocks noGrp="1" noChangeArrowheads="1"/>
          </p:cNvSpPr>
          <p:nvPr>
            <p:ph type="body" idx="1"/>
          </p:nvPr>
        </p:nvSpPr>
        <p:spPr>
          <a:xfrm>
            <a:off x="685800" y="1524000"/>
            <a:ext cx="7772400" cy="2133600"/>
          </a:xfrm>
        </p:spPr>
        <p:txBody>
          <a:bodyPr/>
          <a:lstStyle/>
          <a:p>
            <a:pPr eaLnBrk="1" hangingPunct="1">
              <a:buFontTx/>
              <a:buNone/>
            </a:pPr>
            <a:r>
              <a:rPr lang="en-US" altLang="en-US"/>
              <a:t>	The equilibrium constant of a reaction in the reverse reaction is the reciprocal of the equilibrium constant of the forward reaction:</a:t>
            </a:r>
          </a:p>
        </p:txBody>
      </p:sp>
      <p:grpSp>
        <p:nvGrpSpPr>
          <p:cNvPr id="56324" name="Group 69">
            <a:extLst>
              <a:ext uri="{FF2B5EF4-FFF2-40B4-BE49-F238E27FC236}">
                <a16:creationId xmlns:a16="http://schemas.microsoft.com/office/drawing/2014/main" id="{6B9E60E7-E986-4FD3-A97E-A451BDEF1D69}"/>
              </a:ext>
            </a:extLst>
          </p:cNvPr>
          <p:cNvGrpSpPr>
            <a:grpSpLocks/>
          </p:cNvGrpSpPr>
          <p:nvPr/>
        </p:nvGrpSpPr>
        <p:grpSpPr bwMode="auto">
          <a:xfrm>
            <a:off x="4502150" y="3673475"/>
            <a:ext cx="4714875" cy="822325"/>
            <a:chOff x="2836" y="2314"/>
            <a:chExt cx="2970" cy="518"/>
          </a:xfrm>
        </p:grpSpPr>
        <p:sp>
          <p:nvSpPr>
            <p:cNvPr id="56339" name="Rectangle 11">
              <a:extLst>
                <a:ext uri="{FF2B5EF4-FFF2-40B4-BE49-F238E27FC236}">
                  <a16:creationId xmlns:a16="http://schemas.microsoft.com/office/drawing/2014/main" id="{E85AF862-B673-4AC2-AF31-610CB16E5258}"/>
                </a:ext>
              </a:extLst>
            </p:cNvPr>
            <p:cNvSpPr>
              <a:spLocks noChangeArrowheads="1"/>
            </p:cNvSpPr>
            <p:nvPr/>
          </p:nvSpPr>
          <p:spPr bwMode="auto">
            <a:xfrm>
              <a:off x="2836" y="2429"/>
              <a:ext cx="29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i="1"/>
                <a:t>K</a:t>
              </a:r>
              <a:r>
                <a:rPr lang="en-US" altLang="en-US" i="1" baseline="-25000"/>
                <a:t>c</a:t>
              </a:r>
              <a:r>
                <a:rPr lang="en-US" altLang="en-US" i="1"/>
                <a:t> </a:t>
              </a:r>
              <a:r>
                <a:rPr lang="en-US" altLang="en-US"/>
                <a:t>= 		  = 0.212 at 100 </a:t>
              </a:r>
              <a:r>
                <a:rPr lang="en-US" altLang="en-US">
                  <a:sym typeface="Symbol" panose="05050102010706020507" pitchFamily="18" charset="2"/>
                </a:rPr>
                <a:t>C</a:t>
              </a:r>
              <a:endParaRPr lang="en-US" altLang="en-US"/>
            </a:p>
          </p:txBody>
        </p:sp>
        <p:grpSp>
          <p:nvGrpSpPr>
            <p:cNvPr id="56340" name="Group 68">
              <a:extLst>
                <a:ext uri="{FF2B5EF4-FFF2-40B4-BE49-F238E27FC236}">
                  <a16:creationId xmlns:a16="http://schemas.microsoft.com/office/drawing/2014/main" id="{3C967016-B591-4F80-B65F-8587BE887691}"/>
                </a:ext>
              </a:extLst>
            </p:cNvPr>
            <p:cNvGrpSpPr>
              <a:grpSpLocks/>
            </p:cNvGrpSpPr>
            <p:nvPr/>
          </p:nvGrpSpPr>
          <p:grpSpPr bwMode="auto">
            <a:xfrm>
              <a:off x="3316" y="2314"/>
              <a:ext cx="768" cy="518"/>
              <a:chOff x="3316" y="2314"/>
              <a:chExt cx="768" cy="518"/>
            </a:xfrm>
          </p:grpSpPr>
          <p:sp>
            <p:nvSpPr>
              <p:cNvPr id="56341" name="Rectangle 12">
                <a:extLst>
                  <a:ext uri="{FF2B5EF4-FFF2-40B4-BE49-F238E27FC236}">
                    <a16:creationId xmlns:a16="http://schemas.microsoft.com/office/drawing/2014/main" id="{8965AF2E-4E66-4BC2-9EA4-308D3F18C6C8}"/>
                  </a:ext>
                </a:extLst>
              </p:cNvPr>
              <p:cNvSpPr>
                <a:spLocks noChangeArrowheads="1"/>
              </p:cNvSpPr>
              <p:nvPr/>
            </p:nvSpPr>
            <p:spPr bwMode="auto">
              <a:xfrm>
                <a:off x="3393" y="2314"/>
                <a:ext cx="65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[NO</a:t>
                </a:r>
                <a:r>
                  <a:rPr lang="en-US" altLang="en-US" baseline="-25000"/>
                  <a:t>2</a:t>
                </a:r>
                <a:r>
                  <a:rPr lang="en-US" altLang="en-US"/>
                  <a:t>]</a:t>
                </a:r>
                <a:r>
                  <a:rPr lang="en-US" altLang="en-US" baseline="30000"/>
                  <a:t>2</a:t>
                </a:r>
                <a:endParaRPr lang="en-US" altLang="en-US"/>
              </a:p>
              <a:p>
                <a:pPr algn="ctr"/>
                <a:r>
                  <a:rPr lang="en-US" altLang="en-US"/>
                  <a:t>[N</a:t>
                </a:r>
                <a:r>
                  <a:rPr lang="en-US" altLang="en-US" baseline="-25000"/>
                  <a:t>2</a:t>
                </a:r>
                <a:r>
                  <a:rPr lang="en-US" altLang="en-US"/>
                  <a:t>O</a:t>
                </a:r>
                <a:r>
                  <a:rPr lang="en-US" altLang="en-US" baseline="-25000"/>
                  <a:t>4</a:t>
                </a:r>
                <a:r>
                  <a:rPr lang="en-US" altLang="en-US"/>
                  <a:t>]</a:t>
                </a:r>
              </a:p>
            </p:txBody>
          </p:sp>
          <p:sp>
            <p:nvSpPr>
              <p:cNvPr id="56342" name="Line 13">
                <a:extLst>
                  <a:ext uri="{FF2B5EF4-FFF2-40B4-BE49-F238E27FC236}">
                    <a16:creationId xmlns:a16="http://schemas.microsoft.com/office/drawing/2014/main" id="{1381985A-627B-4758-A93E-51973A780F66}"/>
                  </a:ext>
                </a:extLst>
              </p:cNvPr>
              <p:cNvSpPr>
                <a:spLocks noChangeShapeType="1"/>
              </p:cNvSpPr>
              <p:nvPr/>
            </p:nvSpPr>
            <p:spPr bwMode="auto">
              <a:xfrm>
                <a:off x="3316" y="2591"/>
                <a:ext cx="76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56325" name="Group 71">
            <a:extLst>
              <a:ext uri="{FF2B5EF4-FFF2-40B4-BE49-F238E27FC236}">
                <a16:creationId xmlns:a16="http://schemas.microsoft.com/office/drawing/2014/main" id="{00F7F696-DA18-4DA3-9FA5-F497C485A475}"/>
              </a:ext>
            </a:extLst>
          </p:cNvPr>
          <p:cNvGrpSpPr>
            <a:grpSpLocks/>
          </p:cNvGrpSpPr>
          <p:nvPr/>
        </p:nvGrpSpPr>
        <p:grpSpPr bwMode="auto">
          <a:xfrm>
            <a:off x="4648200" y="4648200"/>
            <a:ext cx="4545013" cy="822325"/>
            <a:chOff x="2928" y="2928"/>
            <a:chExt cx="2863" cy="518"/>
          </a:xfrm>
        </p:grpSpPr>
        <p:sp>
          <p:nvSpPr>
            <p:cNvPr id="56335" name="Rectangle 18">
              <a:extLst>
                <a:ext uri="{FF2B5EF4-FFF2-40B4-BE49-F238E27FC236}">
                  <a16:creationId xmlns:a16="http://schemas.microsoft.com/office/drawing/2014/main" id="{CDA56E08-A21E-4FBE-9A30-CACE17121252}"/>
                </a:ext>
              </a:extLst>
            </p:cNvPr>
            <p:cNvSpPr>
              <a:spLocks noChangeArrowheads="1"/>
            </p:cNvSpPr>
            <p:nvPr/>
          </p:nvSpPr>
          <p:spPr bwMode="auto">
            <a:xfrm>
              <a:off x="2928" y="3043"/>
              <a:ext cx="28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i="1"/>
                <a:t>K</a:t>
              </a:r>
              <a:r>
                <a:rPr lang="en-US" altLang="en-US" i="1" baseline="-25000"/>
                <a:t>c</a:t>
              </a:r>
              <a:r>
                <a:rPr lang="en-US" altLang="en-US"/>
                <a:t> = 		  = 4.72 at 100 </a:t>
              </a:r>
              <a:r>
                <a:rPr lang="en-US" altLang="en-US">
                  <a:sym typeface="Symbol" panose="05050102010706020507" pitchFamily="18" charset="2"/>
                </a:rPr>
                <a:t>C</a:t>
              </a:r>
              <a:endParaRPr lang="en-US" altLang="en-US"/>
            </a:p>
          </p:txBody>
        </p:sp>
        <p:grpSp>
          <p:nvGrpSpPr>
            <p:cNvPr id="56336" name="Group 70">
              <a:extLst>
                <a:ext uri="{FF2B5EF4-FFF2-40B4-BE49-F238E27FC236}">
                  <a16:creationId xmlns:a16="http://schemas.microsoft.com/office/drawing/2014/main" id="{3A10B8EE-108C-42E2-B02F-81A1A0F2159D}"/>
                </a:ext>
              </a:extLst>
            </p:cNvPr>
            <p:cNvGrpSpPr>
              <a:grpSpLocks/>
            </p:cNvGrpSpPr>
            <p:nvPr/>
          </p:nvGrpSpPr>
          <p:grpSpPr bwMode="auto">
            <a:xfrm>
              <a:off x="3408" y="2928"/>
              <a:ext cx="768" cy="518"/>
              <a:chOff x="3408" y="2928"/>
              <a:chExt cx="768" cy="518"/>
            </a:xfrm>
          </p:grpSpPr>
          <p:sp>
            <p:nvSpPr>
              <p:cNvPr id="56337" name="Rectangle 20">
                <a:extLst>
                  <a:ext uri="{FF2B5EF4-FFF2-40B4-BE49-F238E27FC236}">
                    <a16:creationId xmlns:a16="http://schemas.microsoft.com/office/drawing/2014/main" id="{A21EDE95-1B94-496F-B2B3-3A159EC76252}"/>
                  </a:ext>
                </a:extLst>
              </p:cNvPr>
              <p:cNvSpPr>
                <a:spLocks noChangeArrowheads="1"/>
              </p:cNvSpPr>
              <p:nvPr/>
            </p:nvSpPr>
            <p:spPr bwMode="auto">
              <a:xfrm>
                <a:off x="3485" y="2928"/>
                <a:ext cx="65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[N</a:t>
                </a:r>
                <a:r>
                  <a:rPr lang="en-US" altLang="en-US" baseline="-25000"/>
                  <a:t>2</a:t>
                </a:r>
                <a:r>
                  <a:rPr lang="en-US" altLang="en-US"/>
                  <a:t>O</a:t>
                </a:r>
                <a:r>
                  <a:rPr lang="en-US" altLang="en-US" baseline="-25000"/>
                  <a:t>4</a:t>
                </a:r>
                <a:r>
                  <a:rPr lang="en-US" altLang="en-US"/>
                  <a:t>]</a:t>
                </a:r>
              </a:p>
              <a:p>
                <a:pPr algn="ctr"/>
                <a:r>
                  <a:rPr lang="en-US" altLang="en-US"/>
                  <a:t>[NO</a:t>
                </a:r>
                <a:r>
                  <a:rPr lang="en-US" altLang="en-US" baseline="-25000"/>
                  <a:t>2</a:t>
                </a:r>
                <a:r>
                  <a:rPr lang="en-US" altLang="en-US"/>
                  <a:t>]</a:t>
                </a:r>
                <a:r>
                  <a:rPr lang="en-US" altLang="en-US" baseline="30000"/>
                  <a:t>2</a:t>
                </a:r>
                <a:endParaRPr lang="en-US" altLang="en-US"/>
              </a:p>
            </p:txBody>
          </p:sp>
          <p:sp>
            <p:nvSpPr>
              <p:cNvPr id="56338" name="Line 21">
                <a:extLst>
                  <a:ext uri="{FF2B5EF4-FFF2-40B4-BE49-F238E27FC236}">
                    <a16:creationId xmlns:a16="http://schemas.microsoft.com/office/drawing/2014/main" id="{8FF73441-72F0-43F5-AE13-CC01A03958F1}"/>
                  </a:ext>
                </a:extLst>
              </p:cNvPr>
              <p:cNvSpPr>
                <a:spLocks noChangeShapeType="1"/>
              </p:cNvSpPr>
              <p:nvPr/>
            </p:nvSpPr>
            <p:spPr bwMode="auto">
              <a:xfrm>
                <a:off x="3408" y="3205"/>
                <a:ext cx="76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56326" name="Group 65">
            <a:extLst>
              <a:ext uri="{FF2B5EF4-FFF2-40B4-BE49-F238E27FC236}">
                <a16:creationId xmlns:a16="http://schemas.microsoft.com/office/drawing/2014/main" id="{A2A58BA0-4364-4B78-B583-5E25D1D4E177}"/>
              </a:ext>
            </a:extLst>
          </p:cNvPr>
          <p:cNvGrpSpPr>
            <a:grpSpLocks/>
          </p:cNvGrpSpPr>
          <p:nvPr/>
        </p:nvGrpSpPr>
        <p:grpSpPr bwMode="auto">
          <a:xfrm>
            <a:off x="-9525" y="4800600"/>
            <a:ext cx="4405313" cy="519113"/>
            <a:chOff x="-6" y="3024"/>
            <a:chExt cx="2775" cy="327"/>
          </a:xfrm>
        </p:grpSpPr>
        <p:sp>
          <p:nvSpPr>
            <p:cNvPr id="56332" name="Rectangle 56">
              <a:extLst>
                <a:ext uri="{FF2B5EF4-FFF2-40B4-BE49-F238E27FC236}">
                  <a16:creationId xmlns:a16="http://schemas.microsoft.com/office/drawing/2014/main" id="{FDFA9B5E-C9E7-403A-874E-F6033E905DBD}"/>
                </a:ext>
              </a:extLst>
            </p:cNvPr>
            <p:cNvSpPr>
              <a:spLocks noChangeArrowheads="1"/>
            </p:cNvSpPr>
            <p:nvPr/>
          </p:nvSpPr>
          <p:spPr bwMode="auto">
            <a:xfrm>
              <a:off x="1872" y="3024"/>
              <a:ext cx="89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800"/>
                <a:t>N</a:t>
              </a:r>
              <a:r>
                <a:rPr lang="en-US" altLang="en-US" sz="2800" baseline="-25000"/>
                <a:t>2</a:t>
              </a:r>
              <a:r>
                <a:rPr lang="en-US" altLang="en-US" sz="2800"/>
                <a:t>O</a:t>
              </a:r>
              <a:r>
                <a:rPr lang="en-US" altLang="en-US" sz="2800" baseline="-25000"/>
                <a:t>4</a:t>
              </a:r>
              <a:r>
                <a:rPr lang="en-US" altLang="en-US" sz="2800"/>
                <a:t>(</a:t>
              </a:r>
              <a:r>
                <a:rPr lang="en-US" altLang="en-US" sz="2800" i="1"/>
                <a:t>g</a:t>
              </a:r>
              <a:r>
                <a:rPr lang="en-US" altLang="en-US" sz="2800"/>
                <a:t>)</a:t>
              </a:r>
            </a:p>
          </p:txBody>
        </p:sp>
        <p:sp>
          <p:nvSpPr>
            <p:cNvPr id="56333" name="Rectangle 58">
              <a:extLst>
                <a:ext uri="{FF2B5EF4-FFF2-40B4-BE49-F238E27FC236}">
                  <a16:creationId xmlns:a16="http://schemas.microsoft.com/office/drawing/2014/main" id="{1CE13C80-44B6-4745-83D1-D670B84A71AE}"/>
                </a:ext>
              </a:extLst>
            </p:cNvPr>
            <p:cNvSpPr>
              <a:spLocks noChangeArrowheads="1"/>
            </p:cNvSpPr>
            <p:nvPr/>
          </p:nvSpPr>
          <p:spPr bwMode="auto">
            <a:xfrm>
              <a:off x="-6" y="3024"/>
              <a:ext cx="93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800"/>
                <a:t>2NO</a:t>
              </a:r>
              <a:r>
                <a:rPr lang="en-US" altLang="en-US" sz="2800" baseline="-25000"/>
                <a:t>2</a:t>
              </a:r>
              <a:r>
                <a:rPr lang="en-US" altLang="en-US" sz="2800"/>
                <a:t>(</a:t>
              </a:r>
              <a:r>
                <a:rPr lang="en-US" altLang="en-US" sz="2800" i="1"/>
                <a:t>g</a:t>
              </a:r>
              <a:r>
                <a:rPr lang="en-US" altLang="en-US" sz="2800"/>
                <a:t>)</a:t>
              </a:r>
            </a:p>
          </p:txBody>
        </p:sp>
        <p:pic>
          <p:nvPicPr>
            <p:cNvPr id="56334" name="Picture 64" descr="Equilibrium Arrow">
              <a:extLst>
                <a:ext uri="{FF2B5EF4-FFF2-40B4-BE49-F238E27FC236}">
                  <a16:creationId xmlns:a16="http://schemas.microsoft.com/office/drawing/2014/main" id="{0CFBEC38-A3CD-4800-AECA-2ACD0AAD13E9}"/>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08" y="3120"/>
              <a:ext cx="72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6327" name="Group 67">
            <a:extLst>
              <a:ext uri="{FF2B5EF4-FFF2-40B4-BE49-F238E27FC236}">
                <a16:creationId xmlns:a16="http://schemas.microsoft.com/office/drawing/2014/main" id="{4F4C9A2D-A0A7-4330-9C40-B23BCDE6F0AF}"/>
              </a:ext>
            </a:extLst>
          </p:cNvPr>
          <p:cNvGrpSpPr>
            <a:grpSpLocks/>
          </p:cNvGrpSpPr>
          <p:nvPr/>
        </p:nvGrpSpPr>
        <p:grpSpPr bwMode="auto">
          <a:xfrm>
            <a:off x="0" y="3824288"/>
            <a:ext cx="4306888" cy="519112"/>
            <a:chOff x="0" y="2409"/>
            <a:chExt cx="2713" cy="327"/>
          </a:xfrm>
        </p:grpSpPr>
        <p:sp>
          <p:nvSpPr>
            <p:cNvPr id="56329" name="Rectangle 50">
              <a:extLst>
                <a:ext uri="{FF2B5EF4-FFF2-40B4-BE49-F238E27FC236}">
                  <a16:creationId xmlns:a16="http://schemas.microsoft.com/office/drawing/2014/main" id="{ADA749B3-304F-4713-9B2B-78CD99EA35AB}"/>
                </a:ext>
              </a:extLst>
            </p:cNvPr>
            <p:cNvSpPr>
              <a:spLocks noChangeArrowheads="1"/>
            </p:cNvSpPr>
            <p:nvPr/>
          </p:nvSpPr>
          <p:spPr bwMode="auto">
            <a:xfrm>
              <a:off x="0" y="2409"/>
              <a:ext cx="89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800"/>
                <a:t>N</a:t>
              </a:r>
              <a:r>
                <a:rPr lang="en-US" altLang="en-US" sz="2800" baseline="-25000"/>
                <a:t>2</a:t>
              </a:r>
              <a:r>
                <a:rPr lang="en-US" altLang="en-US" sz="2800"/>
                <a:t>O</a:t>
              </a:r>
              <a:r>
                <a:rPr lang="en-US" altLang="en-US" sz="2800" baseline="-25000"/>
                <a:t>4</a:t>
              </a:r>
              <a:r>
                <a:rPr lang="en-US" altLang="en-US" sz="2800"/>
                <a:t>(</a:t>
              </a:r>
              <a:r>
                <a:rPr lang="en-US" altLang="en-US" sz="2800" i="1"/>
                <a:t>g</a:t>
              </a:r>
              <a:r>
                <a:rPr lang="en-US" altLang="en-US" sz="2800"/>
                <a:t>)</a:t>
              </a:r>
            </a:p>
          </p:txBody>
        </p:sp>
        <p:sp>
          <p:nvSpPr>
            <p:cNvPr id="56330" name="Rectangle 52">
              <a:extLst>
                <a:ext uri="{FF2B5EF4-FFF2-40B4-BE49-F238E27FC236}">
                  <a16:creationId xmlns:a16="http://schemas.microsoft.com/office/drawing/2014/main" id="{F9F5E948-0939-4781-8804-C392EC6B81C4}"/>
                </a:ext>
              </a:extLst>
            </p:cNvPr>
            <p:cNvSpPr>
              <a:spLocks noChangeArrowheads="1"/>
            </p:cNvSpPr>
            <p:nvPr/>
          </p:nvSpPr>
          <p:spPr bwMode="auto">
            <a:xfrm>
              <a:off x="1776" y="2409"/>
              <a:ext cx="93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800"/>
                <a:t>2NO</a:t>
              </a:r>
              <a:r>
                <a:rPr lang="en-US" altLang="en-US" sz="2800" baseline="-25000"/>
                <a:t>2</a:t>
              </a:r>
              <a:r>
                <a:rPr lang="en-US" altLang="en-US" sz="2800"/>
                <a:t>(</a:t>
              </a:r>
              <a:r>
                <a:rPr lang="en-US" altLang="en-US" sz="2800" i="1"/>
                <a:t>g</a:t>
              </a:r>
              <a:r>
                <a:rPr lang="en-US" altLang="en-US" sz="2800"/>
                <a:t>)</a:t>
              </a:r>
            </a:p>
          </p:txBody>
        </p:sp>
        <p:pic>
          <p:nvPicPr>
            <p:cNvPr id="56331" name="Picture 66" descr="Equilibrium Arrow">
              <a:extLst>
                <a:ext uri="{FF2B5EF4-FFF2-40B4-BE49-F238E27FC236}">
                  <a16:creationId xmlns:a16="http://schemas.microsoft.com/office/drawing/2014/main" id="{AD08CB0B-660D-4FC1-8DA1-418CC477E2E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60" y="2544"/>
              <a:ext cx="72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6328" name="Footer Placeholder 6">
            <a:extLst>
              <a:ext uri="{FF2B5EF4-FFF2-40B4-BE49-F238E27FC236}">
                <a16:creationId xmlns:a16="http://schemas.microsoft.com/office/drawing/2014/main" id="{FDB7B498-9C34-468D-9FA7-6525E450B16A}"/>
              </a:ext>
            </a:extLst>
          </p:cNvPr>
          <p:cNvSpPr txBox="1">
            <a:spLocks/>
          </p:cNvSpPr>
          <p:nvPr/>
        </p:nvSpPr>
        <p:spPr bwMode="auto">
          <a:xfrm>
            <a:off x="2209800" y="6248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solidFill>
                  <a:srgbClr val="808080"/>
                </a:solidFill>
                <a:latin typeface="Times New Roman" panose="02020603050405020304" pitchFamily="18" charset="0"/>
                <a:cs typeface="Arial" panose="020B0604020202020204" pitchFamily="34" charset="0"/>
              </a:rPr>
              <a:t>© 2012 Pearson Education, Inc.</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ED7A1BD-D268-4E3D-A9AE-2AB71FE42B51}"/>
              </a:ext>
            </a:extLst>
          </p:cNvPr>
          <p:cNvSpPr>
            <a:spLocks noGrp="1" noChangeArrowheads="1"/>
          </p:cNvSpPr>
          <p:nvPr>
            <p:ph type="title"/>
          </p:nvPr>
        </p:nvSpPr>
        <p:spPr/>
        <p:txBody>
          <a:bodyPr/>
          <a:lstStyle/>
          <a:p>
            <a:pPr eaLnBrk="1" hangingPunct="1"/>
            <a:r>
              <a:rPr lang="en-US" altLang="en-US"/>
              <a:t>Manipulating Equilibrium Constants</a:t>
            </a:r>
          </a:p>
        </p:txBody>
      </p:sp>
      <p:sp>
        <p:nvSpPr>
          <p:cNvPr id="58371" name="Rectangle 3">
            <a:extLst>
              <a:ext uri="{FF2B5EF4-FFF2-40B4-BE49-F238E27FC236}">
                <a16:creationId xmlns:a16="http://schemas.microsoft.com/office/drawing/2014/main" id="{680512FC-BDCF-4241-AB68-5EE3DE6AD9BF}"/>
              </a:ext>
            </a:extLst>
          </p:cNvPr>
          <p:cNvSpPr>
            <a:spLocks noGrp="1" noChangeArrowheads="1"/>
          </p:cNvSpPr>
          <p:nvPr>
            <p:ph type="body" idx="1"/>
          </p:nvPr>
        </p:nvSpPr>
        <p:spPr>
          <a:xfrm>
            <a:off x="685800" y="1371600"/>
            <a:ext cx="7772400" cy="2133600"/>
          </a:xfrm>
        </p:spPr>
        <p:txBody>
          <a:bodyPr/>
          <a:lstStyle/>
          <a:p>
            <a:pPr eaLnBrk="1" hangingPunct="1">
              <a:buFontTx/>
              <a:buNone/>
            </a:pPr>
            <a:r>
              <a:rPr lang="en-US" altLang="en-US"/>
              <a:t>	The equilibrium constant of a reaction that has been multiplied by a number is the equilibrium constant raised to a power that is equal to that number:</a:t>
            </a:r>
          </a:p>
        </p:txBody>
      </p:sp>
      <p:grpSp>
        <p:nvGrpSpPr>
          <p:cNvPr id="58372" name="Group 4">
            <a:extLst>
              <a:ext uri="{FF2B5EF4-FFF2-40B4-BE49-F238E27FC236}">
                <a16:creationId xmlns:a16="http://schemas.microsoft.com/office/drawing/2014/main" id="{B4FB516B-73D5-4ABC-A2FF-F363D49489B5}"/>
              </a:ext>
            </a:extLst>
          </p:cNvPr>
          <p:cNvGrpSpPr>
            <a:grpSpLocks/>
          </p:cNvGrpSpPr>
          <p:nvPr/>
        </p:nvGrpSpPr>
        <p:grpSpPr bwMode="auto">
          <a:xfrm>
            <a:off x="4502150" y="3673475"/>
            <a:ext cx="4714875" cy="822325"/>
            <a:chOff x="2836" y="2314"/>
            <a:chExt cx="2970" cy="518"/>
          </a:xfrm>
        </p:grpSpPr>
        <p:sp>
          <p:nvSpPr>
            <p:cNvPr id="58387" name="Rectangle 5">
              <a:extLst>
                <a:ext uri="{FF2B5EF4-FFF2-40B4-BE49-F238E27FC236}">
                  <a16:creationId xmlns:a16="http://schemas.microsoft.com/office/drawing/2014/main" id="{A48F4524-9DFD-412A-98C1-9F8579F84B3B}"/>
                </a:ext>
              </a:extLst>
            </p:cNvPr>
            <p:cNvSpPr>
              <a:spLocks noChangeArrowheads="1"/>
            </p:cNvSpPr>
            <p:nvPr/>
          </p:nvSpPr>
          <p:spPr bwMode="auto">
            <a:xfrm>
              <a:off x="2836" y="2429"/>
              <a:ext cx="297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i="1"/>
                <a:t>K</a:t>
              </a:r>
              <a:r>
                <a:rPr lang="en-US" altLang="en-US" i="1" baseline="-25000"/>
                <a:t>c</a:t>
              </a:r>
              <a:r>
                <a:rPr lang="en-US" altLang="en-US"/>
                <a:t> = 		  = 0.212 at 100 </a:t>
              </a:r>
              <a:r>
                <a:rPr lang="en-US" altLang="en-US">
                  <a:sym typeface="Symbol" panose="05050102010706020507" pitchFamily="18" charset="2"/>
                </a:rPr>
                <a:t>C</a:t>
              </a:r>
              <a:endParaRPr lang="en-US" altLang="en-US"/>
            </a:p>
          </p:txBody>
        </p:sp>
        <p:grpSp>
          <p:nvGrpSpPr>
            <p:cNvPr id="58388" name="Group 6">
              <a:extLst>
                <a:ext uri="{FF2B5EF4-FFF2-40B4-BE49-F238E27FC236}">
                  <a16:creationId xmlns:a16="http://schemas.microsoft.com/office/drawing/2014/main" id="{75D3C4EC-1641-48D6-B9FE-02217C8B7591}"/>
                </a:ext>
              </a:extLst>
            </p:cNvPr>
            <p:cNvGrpSpPr>
              <a:grpSpLocks/>
            </p:cNvGrpSpPr>
            <p:nvPr/>
          </p:nvGrpSpPr>
          <p:grpSpPr bwMode="auto">
            <a:xfrm>
              <a:off x="3316" y="2314"/>
              <a:ext cx="768" cy="518"/>
              <a:chOff x="3316" y="2314"/>
              <a:chExt cx="768" cy="518"/>
            </a:xfrm>
          </p:grpSpPr>
          <p:sp>
            <p:nvSpPr>
              <p:cNvPr id="58389" name="Rectangle 7">
                <a:extLst>
                  <a:ext uri="{FF2B5EF4-FFF2-40B4-BE49-F238E27FC236}">
                    <a16:creationId xmlns:a16="http://schemas.microsoft.com/office/drawing/2014/main" id="{E00CC0F6-491A-4B6F-9F51-0D31D178767A}"/>
                  </a:ext>
                </a:extLst>
              </p:cNvPr>
              <p:cNvSpPr>
                <a:spLocks noChangeArrowheads="1"/>
              </p:cNvSpPr>
              <p:nvPr/>
            </p:nvSpPr>
            <p:spPr bwMode="auto">
              <a:xfrm>
                <a:off x="3393" y="2314"/>
                <a:ext cx="65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[NO</a:t>
                </a:r>
                <a:r>
                  <a:rPr lang="en-US" altLang="en-US" baseline="-25000"/>
                  <a:t>2</a:t>
                </a:r>
                <a:r>
                  <a:rPr lang="en-US" altLang="en-US"/>
                  <a:t>]</a:t>
                </a:r>
                <a:r>
                  <a:rPr lang="en-US" altLang="en-US" baseline="30000"/>
                  <a:t>2</a:t>
                </a:r>
                <a:endParaRPr lang="en-US" altLang="en-US"/>
              </a:p>
              <a:p>
                <a:pPr algn="ctr"/>
                <a:r>
                  <a:rPr lang="en-US" altLang="en-US"/>
                  <a:t>[N</a:t>
                </a:r>
                <a:r>
                  <a:rPr lang="en-US" altLang="en-US" baseline="-25000"/>
                  <a:t>2</a:t>
                </a:r>
                <a:r>
                  <a:rPr lang="en-US" altLang="en-US"/>
                  <a:t>O</a:t>
                </a:r>
                <a:r>
                  <a:rPr lang="en-US" altLang="en-US" baseline="-25000"/>
                  <a:t>4</a:t>
                </a:r>
                <a:r>
                  <a:rPr lang="en-US" altLang="en-US"/>
                  <a:t>]</a:t>
                </a:r>
              </a:p>
            </p:txBody>
          </p:sp>
          <p:sp>
            <p:nvSpPr>
              <p:cNvPr id="58390" name="Line 8">
                <a:extLst>
                  <a:ext uri="{FF2B5EF4-FFF2-40B4-BE49-F238E27FC236}">
                    <a16:creationId xmlns:a16="http://schemas.microsoft.com/office/drawing/2014/main" id="{BC4101AC-4E9A-463D-B2C6-A19795AA9C3C}"/>
                  </a:ext>
                </a:extLst>
              </p:cNvPr>
              <p:cNvSpPr>
                <a:spLocks noChangeShapeType="1"/>
              </p:cNvSpPr>
              <p:nvPr/>
            </p:nvSpPr>
            <p:spPr bwMode="auto">
              <a:xfrm>
                <a:off x="3316" y="2591"/>
                <a:ext cx="76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58373" name="Group 9">
            <a:extLst>
              <a:ext uri="{FF2B5EF4-FFF2-40B4-BE49-F238E27FC236}">
                <a16:creationId xmlns:a16="http://schemas.microsoft.com/office/drawing/2014/main" id="{FB4117D4-6C5D-460E-A356-A7106D63DE99}"/>
              </a:ext>
            </a:extLst>
          </p:cNvPr>
          <p:cNvGrpSpPr>
            <a:grpSpLocks/>
          </p:cNvGrpSpPr>
          <p:nvPr/>
        </p:nvGrpSpPr>
        <p:grpSpPr bwMode="auto">
          <a:xfrm>
            <a:off x="4267200" y="4648200"/>
            <a:ext cx="5030788" cy="822325"/>
            <a:chOff x="2928" y="2928"/>
            <a:chExt cx="3117" cy="518"/>
          </a:xfrm>
        </p:grpSpPr>
        <p:sp>
          <p:nvSpPr>
            <p:cNvPr id="58383" name="Rectangle 10">
              <a:extLst>
                <a:ext uri="{FF2B5EF4-FFF2-40B4-BE49-F238E27FC236}">
                  <a16:creationId xmlns:a16="http://schemas.microsoft.com/office/drawing/2014/main" id="{1E81C713-1E46-451F-A43B-8905655E5F88}"/>
                </a:ext>
              </a:extLst>
            </p:cNvPr>
            <p:cNvSpPr>
              <a:spLocks noChangeArrowheads="1"/>
            </p:cNvSpPr>
            <p:nvPr/>
          </p:nvSpPr>
          <p:spPr bwMode="auto">
            <a:xfrm>
              <a:off x="2928" y="3043"/>
              <a:ext cx="31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i="1"/>
                <a:t>K</a:t>
              </a:r>
              <a:r>
                <a:rPr lang="en-US" altLang="en-US" i="1" baseline="-25000"/>
                <a:t>c</a:t>
              </a:r>
              <a:r>
                <a:rPr lang="en-US" altLang="en-US"/>
                <a:t> = 		  = (0.212)</a:t>
              </a:r>
              <a:r>
                <a:rPr lang="en-US" altLang="en-US" baseline="30000"/>
                <a:t>2</a:t>
              </a:r>
              <a:r>
                <a:rPr lang="en-US" altLang="en-US"/>
                <a:t> at 100 </a:t>
              </a:r>
              <a:r>
                <a:rPr lang="en-US" altLang="en-US">
                  <a:sym typeface="Symbol" panose="05050102010706020507" pitchFamily="18" charset="2"/>
                </a:rPr>
                <a:t>C</a:t>
              </a:r>
              <a:endParaRPr lang="en-US" altLang="en-US"/>
            </a:p>
          </p:txBody>
        </p:sp>
        <p:grpSp>
          <p:nvGrpSpPr>
            <p:cNvPr id="58384" name="Group 11">
              <a:extLst>
                <a:ext uri="{FF2B5EF4-FFF2-40B4-BE49-F238E27FC236}">
                  <a16:creationId xmlns:a16="http://schemas.microsoft.com/office/drawing/2014/main" id="{9AF99ADB-8C3C-46A3-B317-0D6597A59F6A}"/>
                </a:ext>
              </a:extLst>
            </p:cNvPr>
            <p:cNvGrpSpPr>
              <a:grpSpLocks/>
            </p:cNvGrpSpPr>
            <p:nvPr/>
          </p:nvGrpSpPr>
          <p:grpSpPr bwMode="auto">
            <a:xfrm>
              <a:off x="3408" y="2928"/>
              <a:ext cx="768" cy="518"/>
              <a:chOff x="3408" y="2928"/>
              <a:chExt cx="768" cy="518"/>
            </a:xfrm>
          </p:grpSpPr>
          <p:sp>
            <p:nvSpPr>
              <p:cNvPr id="58385" name="Rectangle 12">
                <a:extLst>
                  <a:ext uri="{FF2B5EF4-FFF2-40B4-BE49-F238E27FC236}">
                    <a16:creationId xmlns:a16="http://schemas.microsoft.com/office/drawing/2014/main" id="{60B4B722-0B18-4E23-9D5E-C074C943BABE}"/>
                  </a:ext>
                </a:extLst>
              </p:cNvPr>
              <p:cNvSpPr>
                <a:spLocks noChangeArrowheads="1"/>
              </p:cNvSpPr>
              <p:nvPr/>
            </p:nvSpPr>
            <p:spPr bwMode="auto">
              <a:xfrm>
                <a:off x="3457" y="2928"/>
                <a:ext cx="71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t>[NO</a:t>
                </a:r>
                <a:r>
                  <a:rPr lang="en-US" altLang="en-US" baseline="-25000"/>
                  <a:t>2</a:t>
                </a:r>
                <a:r>
                  <a:rPr lang="en-US" altLang="en-US"/>
                  <a:t>]</a:t>
                </a:r>
                <a:r>
                  <a:rPr lang="en-US" altLang="en-US" baseline="30000"/>
                  <a:t>4</a:t>
                </a:r>
                <a:endParaRPr lang="en-US" altLang="en-US"/>
              </a:p>
              <a:p>
                <a:pPr algn="ctr"/>
                <a:r>
                  <a:rPr lang="en-US" altLang="en-US"/>
                  <a:t>[N</a:t>
                </a:r>
                <a:r>
                  <a:rPr lang="en-US" altLang="en-US" baseline="-25000"/>
                  <a:t>2</a:t>
                </a:r>
                <a:r>
                  <a:rPr lang="en-US" altLang="en-US"/>
                  <a:t>O</a:t>
                </a:r>
                <a:r>
                  <a:rPr lang="en-US" altLang="en-US" baseline="-25000"/>
                  <a:t>4</a:t>
                </a:r>
                <a:r>
                  <a:rPr lang="en-US" altLang="en-US"/>
                  <a:t>]</a:t>
                </a:r>
                <a:r>
                  <a:rPr lang="en-US" altLang="en-US" baseline="30000"/>
                  <a:t>2</a:t>
                </a:r>
                <a:endParaRPr lang="en-US" altLang="en-US"/>
              </a:p>
            </p:txBody>
          </p:sp>
          <p:sp>
            <p:nvSpPr>
              <p:cNvPr id="58386" name="Line 13">
                <a:extLst>
                  <a:ext uri="{FF2B5EF4-FFF2-40B4-BE49-F238E27FC236}">
                    <a16:creationId xmlns:a16="http://schemas.microsoft.com/office/drawing/2014/main" id="{5067FF0C-E1BA-45FD-A5F4-AF18F457E2E5}"/>
                  </a:ext>
                </a:extLst>
              </p:cNvPr>
              <p:cNvSpPr>
                <a:spLocks noChangeShapeType="1"/>
              </p:cNvSpPr>
              <p:nvPr/>
            </p:nvSpPr>
            <p:spPr bwMode="auto">
              <a:xfrm>
                <a:off x="3408" y="3205"/>
                <a:ext cx="76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58374" name="Group 22">
            <a:extLst>
              <a:ext uri="{FF2B5EF4-FFF2-40B4-BE49-F238E27FC236}">
                <a16:creationId xmlns:a16="http://schemas.microsoft.com/office/drawing/2014/main" id="{85F6A497-E526-4ED4-BC78-BA6B16E8420C}"/>
              </a:ext>
            </a:extLst>
          </p:cNvPr>
          <p:cNvGrpSpPr>
            <a:grpSpLocks/>
          </p:cNvGrpSpPr>
          <p:nvPr/>
        </p:nvGrpSpPr>
        <p:grpSpPr bwMode="auto">
          <a:xfrm>
            <a:off x="76200" y="4800600"/>
            <a:ext cx="4240213" cy="519113"/>
            <a:chOff x="48" y="3024"/>
            <a:chExt cx="2671" cy="327"/>
          </a:xfrm>
        </p:grpSpPr>
        <p:sp>
          <p:nvSpPr>
            <p:cNvPr id="58380" name="Rectangle 15">
              <a:extLst>
                <a:ext uri="{FF2B5EF4-FFF2-40B4-BE49-F238E27FC236}">
                  <a16:creationId xmlns:a16="http://schemas.microsoft.com/office/drawing/2014/main" id="{DD6FAC4C-BF11-46F3-BCA6-B423BC71508A}"/>
                </a:ext>
              </a:extLst>
            </p:cNvPr>
            <p:cNvSpPr>
              <a:spLocks noChangeArrowheads="1"/>
            </p:cNvSpPr>
            <p:nvPr/>
          </p:nvSpPr>
          <p:spPr bwMode="auto">
            <a:xfrm>
              <a:off x="1782" y="3024"/>
              <a:ext cx="93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800"/>
                <a:t>4NO</a:t>
              </a:r>
              <a:r>
                <a:rPr lang="en-US" altLang="en-US" sz="2800" baseline="-25000"/>
                <a:t>2</a:t>
              </a:r>
              <a:r>
                <a:rPr lang="en-US" altLang="en-US" sz="2800"/>
                <a:t>(</a:t>
              </a:r>
              <a:r>
                <a:rPr lang="en-US" altLang="en-US" sz="2800" i="1"/>
                <a:t>g</a:t>
              </a:r>
              <a:r>
                <a:rPr lang="en-US" altLang="en-US" sz="2800"/>
                <a:t>)</a:t>
              </a:r>
            </a:p>
          </p:txBody>
        </p:sp>
        <p:sp>
          <p:nvSpPr>
            <p:cNvPr id="58381" name="Rectangle 16">
              <a:extLst>
                <a:ext uri="{FF2B5EF4-FFF2-40B4-BE49-F238E27FC236}">
                  <a16:creationId xmlns:a16="http://schemas.microsoft.com/office/drawing/2014/main" id="{3341FB12-4187-4A06-9F7F-274F0A4EFA2A}"/>
                </a:ext>
              </a:extLst>
            </p:cNvPr>
            <p:cNvSpPr>
              <a:spLocks noChangeArrowheads="1"/>
            </p:cNvSpPr>
            <p:nvPr/>
          </p:nvSpPr>
          <p:spPr bwMode="auto">
            <a:xfrm>
              <a:off x="48" y="3024"/>
              <a:ext cx="102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800"/>
                <a:t>2N</a:t>
              </a:r>
              <a:r>
                <a:rPr lang="en-US" altLang="en-US" sz="2800" baseline="-25000"/>
                <a:t>2</a:t>
              </a:r>
              <a:r>
                <a:rPr lang="en-US" altLang="en-US" sz="2800"/>
                <a:t>O</a:t>
              </a:r>
              <a:r>
                <a:rPr lang="en-US" altLang="en-US" sz="2800" baseline="-25000"/>
                <a:t>4</a:t>
              </a:r>
              <a:r>
                <a:rPr lang="en-US" altLang="en-US" sz="2800"/>
                <a:t>(</a:t>
              </a:r>
              <a:r>
                <a:rPr lang="en-US" altLang="en-US" sz="2800" i="1"/>
                <a:t>g</a:t>
              </a:r>
              <a:r>
                <a:rPr lang="en-US" altLang="en-US" sz="2800"/>
                <a:t>)</a:t>
              </a:r>
            </a:p>
          </p:txBody>
        </p:sp>
        <p:pic>
          <p:nvPicPr>
            <p:cNvPr id="58382" name="Picture 17" descr="Equilibrium Arrow">
              <a:extLst>
                <a:ext uri="{FF2B5EF4-FFF2-40B4-BE49-F238E27FC236}">
                  <a16:creationId xmlns:a16="http://schemas.microsoft.com/office/drawing/2014/main" id="{BB8BB741-8B50-498E-82C6-261725A976B2}"/>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47" y="3120"/>
              <a:ext cx="72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8375" name="Group 18">
            <a:extLst>
              <a:ext uri="{FF2B5EF4-FFF2-40B4-BE49-F238E27FC236}">
                <a16:creationId xmlns:a16="http://schemas.microsoft.com/office/drawing/2014/main" id="{61D7C702-BC78-4690-BBEA-80BAA4867960}"/>
              </a:ext>
            </a:extLst>
          </p:cNvPr>
          <p:cNvGrpSpPr>
            <a:grpSpLocks/>
          </p:cNvGrpSpPr>
          <p:nvPr/>
        </p:nvGrpSpPr>
        <p:grpSpPr bwMode="auto">
          <a:xfrm>
            <a:off x="0" y="3824288"/>
            <a:ext cx="4306888" cy="519112"/>
            <a:chOff x="0" y="2409"/>
            <a:chExt cx="2713" cy="327"/>
          </a:xfrm>
        </p:grpSpPr>
        <p:sp>
          <p:nvSpPr>
            <p:cNvPr id="58377" name="Rectangle 19">
              <a:extLst>
                <a:ext uri="{FF2B5EF4-FFF2-40B4-BE49-F238E27FC236}">
                  <a16:creationId xmlns:a16="http://schemas.microsoft.com/office/drawing/2014/main" id="{7BA525E0-DC75-4926-BDE0-D0700A5BD6C0}"/>
                </a:ext>
              </a:extLst>
            </p:cNvPr>
            <p:cNvSpPr>
              <a:spLocks noChangeArrowheads="1"/>
            </p:cNvSpPr>
            <p:nvPr/>
          </p:nvSpPr>
          <p:spPr bwMode="auto">
            <a:xfrm>
              <a:off x="0" y="2409"/>
              <a:ext cx="89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800"/>
                <a:t>N</a:t>
              </a:r>
              <a:r>
                <a:rPr lang="en-US" altLang="en-US" sz="2800" baseline="-25000"/>
                <a:t>2</a:t>
              </a:r>
              <a:r>
                <a:rPr lang="en-US" altLang="en-US" sz="2800"/>
                <a:t>O</a:t>
              </a:r>
              <a:r>
                <a:rPr lang="en-US" altLang="en-US" sz="2800" baseline="-25000"/>
                <a:t>4</a:t>
              </a:r>
              <a:r>
                <a:rPr lang="en-US" altLang="en-US" sz="2800"/>
                <a:t>(</a:t>
              </a:r>
              <a:r>
                <a:rPr lang="en-US" altLang="en-US" sz="2800" i="1"/>
                <a:t>g</a:t>
              </a:r>
              <a:r>
                <a:rPr lang="en-US" altLang="en-US" sz="2800"/>
                <a:t>)</a:t>
              </a:r>
            </a:p>
          </p:txBody>
        </p:sp>
        <p:sp>
          <p:nvSpPr>
            <p:cNvPr id="58378" name="Rectangle 20">
              <a:extLst>
                <a:ext uri="{FF2B5EF4-FFF2-40B4-BE49-F238E27FC236}">
                  <a16:creationId xmlns:a16="http://schemas.microsoft.com/office/drawing/2014/main" id="{C2C71288-EE50-4A00-BD9F-EC54262FC540}"/>
                </a:ext>
              </a:extLst>
            </p:cNvPr>
            <p:cNvSpPr>
              <a:spLocks noChangeArrowheads="1"/>
            </p:cNvSpPr>
            <p:nvPr/>
          </p:nvSpPr>
          <p:spPr bwMode="auto">
            <a:xfrm>
              <a:off x="1776" y="2409"/>
              <a:ext cx="93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800"/>
                <a:t>2NO</a:t>
              </a:r>
              <a:r>
                <a:rPr lang="en-US" altLang="en-US" sz="2800" baseline="-25000"/>
                <a:t>2</a:t>
              </a:r>
              <a:r>
                <a:rPr lang="en-US" altLang="en-US" sz="2800"/>
                <a:t>(</a:t>
              </a:r>
              <a:r>
                <a:rPr lang="en-US" altLang="en-US" sz="2800" i="1"/>
                <a:t>g</a:t>
              </a:r>
              <a:r>
                <a:rPr lang="en-US" altLang="en-US" sz="2800"/>
                <a:t>)</a:t>
              </a:r>
            </a:p>
          </p:txBody>
        </p:sp>
        <p:pic>
          <p:nvPicPr>
            <p:cNvPr id="58379" name="Picture 21" descr="Equilibrium Arrow">
              <a:extLst>
                <a:ext uri="{FF2B5EF4-FFF2-40B4-BE49-F238E27FC236}">
                  <a16:creationId xmlns:a16="http://schemas.microsoft.com/office/drawing/2014/main" id="{4F2AF01C-3ACD-4BE0-B57F-E1FD0E083F56}"/>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60" y="2544"/>
              <a:ext cx="72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8376" name="Footer Placeholder 6">
            <a:extLst>
              <a:ext uri="{FF2B5EF4-FFF2-40B4-BE49-F238E27FC236}">
                <a16:creationId xmlns:a16="http://schemas.microsoft.com/office/drawing/2014/main" id="{F3162254-AB60-442D-999B-19364CC2A1A6}"/>
              </a:ext>
            </a:extLst>
          </p:cNvPr>
          <p:cNvSpPr txBox="1">
            <a:spLocks/>
          </p:cNvSpPr>
          <p:nvPr/>
        </p:nvSpPr>
        <p:spPr bwMode="auto">
          <a:xfrm>
            <a:off x="2209800" y="6248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solidFill>
                  <a:srgbClr val="808080"/>
                </a:solidFill>
                <a:latin typeface="Times New Roman" panose="02020603050405020304" pitchFamily="18" charset="0"/>
                <a:cs typeface="Arial" panose="020B0604020202020204" pitchFamily="34" charset="0"/>
              </a:rPr>
              <a:t>© 2012 Pearson Education, Inc.</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B5938A05-CBAC-4334-B176-D116B67700CD}"/>
              </a:ext>
            </a:extLst>
          </p:cNvPr>
          <p:cNvSpPr>
            <a:spLocks noGrp="1" noChangeArrowheads="1"/>
          </p:cNvSpPr>
          <p:nvPr>
            <p:ph type="title"/>
          </p:nvPr>
        </p:nvSpPr>
        <p:spPr/>
        <p:txBody>
          <a:bodyPr/>
          <a:lstStyle/>
          <a:p>
            <a:pPr eaLnBrk="1" hangingPunct="1"/>
            <a:r>
              <a:rPr lang="en-US" altLang="en-US"/>
              <a:t>Manipulating Equilibrium Constants</a:t>
            </a:r>
          </a:p>
        </p:txBody>
      </p:sp>
      <p:sp>
        <p:nvSpPr>
          <p:cNvPr id="60419" name="Rectangle 3">
            <a:extLst>
              <a:ext uri="{FF2B5EF4-FFF2-40B4-BE49-F238E27FC236}">
                <a16:creationId xmlns:a16="http://schemas.microsoft.com/office/drawing/2014/main" id="{1999AE99-FEC0-47F6-893B-131CED32F5A5}"/>
              </a:ext>
            </a:extLst>
          </p:cNvPr>
          <p:cNvSpPr>
            <a:spLocks noGrp="1" noChangeArrowheads="1"/>
          </p:cNvSpPr>
          <p:nvPr>
            <p:ph type="body" idx="1"/>
          </p:nvPr>
        </p:nvSpPr>
        <p:spPr>
          <a:xfrm>
            <a:off x="685800" y="1676400"/>
            <a:ext cx="7772400" cy="3505200"/>
          </a:xfrm>
        </p:spPr>
        <p:txBody>
          <a:bodyPr/>
          <a:lstStyle/>
          <a:p>
            <a:pPr eaLnBrk="1" hangingPunct="1">
              <a:buFontTx/>
              <a:buNone/>
            </a:pPr>
            <a:r>
              <a:rPr lang="en-US" altLang="en-US" dirty="0"/>
              <a:t>	The equilibrium constant for a net reaction made up of two or more steps is the product of the equilibrium constants for the individual steps.</a:t>
            </a:r>
          </a:p>
          <a:p>
            <a:pPr eaLnBrk="1" hangingPunct="1">
              <a:buFontTx/>
              <a:buNone/>
            </a:pPr>
            <a:endParaRPr lang="en-US" altLang="en-US" dirty="0"/>
          </a:p>
        </p:txBody>
      </p:sp>
      <p:sp>
        <p:nvSpPr>
          <p:cNvPr id="60420" name="Footer Placeholder 6">
            <a:extLst>
              <a:ext uri="{FF2B5EF4-FFF2-40B4-BE49-F238E27FC236}">
                <a16:creationId xmlns:a16="http://schemas.microsoft.com/office/drawing/2014/main" id="{0F62F6E0-A55F-410A-8156-072EC458FCA9}"/>
              </a:ext>
            </a:extLst>
          </p:cNvPr>
          <p:cNvSpPr txBox="1">
            <a:spLocks/>
          </p:cNvSpPr>
          <p:nvPr/>
        </p:nvSpPr>
        <p:spPr bwMode="auto">
          <a:xfrm>
            <a:off x="2209800" y="6248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solidFill>
                  <a:srgbClr val="808080"/>
                </a:solidFill>
                <a:latin typeface="Times New Roman" panose="02020603050405020304" pitchFamily="18" charset="0"/>
                <a:cs typeface="Arial" panose="020B0604020202020204" pitchFamily="34" charset="0"/>
              </a:rPr>
              <a:t>© 2012 Pearson Education, Inc.</a:t>
            </a:r>
          </a:p>
        </p:txBody>
      </p:sp>
      <p:sp>
        <p:nvSpPr>
          <p:cNvPr id="5" name="Text Box 11">
            <a:extLst>
              <a:ext uri="{FF2B5EF4-FFF2-40B4-BE49-F238E27FC236}">
                <a16:creationId xmlns:a16="http://schemas.microsoft.com/office/drawing/2014/main" id="{F7C49A6E-0CEF-4E7F-9203-6FC717ED3FD7}"/>
              </a:ext>
            </a:extLst>
          </p:cNvPr>
          <p:cNvSpPr txBox="1">
            <a:spLocks noChangeArrowheads="1"/>
          </p:cNvSpPr>
          <p:nvPr/>
        </p:nvSpPr>
        <p:spPr bwMode="auto">
          <a:xfrm>
            <a:off x="685800" y="3198813"/>
            <a:ext cx="838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3" indent="-4763">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dirty="0">
                <a:solidFill>
                  <a:srgbClr val="3366FF"/>
                </a:solidFill>
                <a:latin typeface="Arial" panose="020B0604020202020204" pitchFamily="34" charset="0"/>
              </a:rPr>
              <a:t>Practice Exercise  1.   For the reaction</a:t>
            </a:r>
          </a:p>
          <a:p>
            <a:pPr>
              <a:spcBef>
                <a:spcPct val="0"/>
              </a:spcBef>
            </a:pPr>
            <a:endParaRPr lang="en-US" altLang="en-US" b="1" dirty="0">
              <a:solidFill>
                <a:srgbClr val="3366FF"/>
              </a:solidFill>
              <a:latin typeface="Arial" panose="020B0604020202020204" pitchFamily="34" charset="0"/>
            </a:endParaRPr>
          </a:p>
          <a:p>
            <a:pPr>
              <a:spcBef>
                <a:spcPct val="0"/>
              </a:spcBef>
            </a:pPr>
            <a:endParaRPr lang="en-US" altLang="en-US" b="1" dirty="0">
              <a:solidFill>
                <a:srgbClr val="3366FF"/>
              </a:solidFill>
              <a:latin typeface="Arial" panose="020B0604020202020204" pitchFamily="34" charset="0"/>
            </a:endParaRPr>
          </a:p>
          <a:p>
            <a:pPr>
              <a:spcBef>
                <a:spcPct val="0"/>
              </a:spcBef>
            </a:pPr>
            <a:endParaRPr lang="en-US" altLang="en-US" dirty="0">
              <a:solidFill>
                <a:schemeClr val="bg1"/>
              </a:solidFill>
              <a:latin typeface="Arial" panose="020B0604020202020204" pitchFamily="34" charset="0"/>
            </a:endParaRPr>
          </a:p>
          <a:p>
            <a:pPr>
              <a:spcBef>
                <a:spcPct val="25000"/>
              </a:spcBef>
            </a:pPr>
            <a:r>
              <a:rPr lang="en-US" altLang="en-US" sz="1400" dirty="0"/>
              <a:t>For                                               ,</a:t>
            </a:r>
          </a:p>
          <a:p>
            <a:pPr>
              <a:spcBef>
                <a:spcPct val="25000"/>
              </a:spcBef>
            </a:pPr>
            <a:r>
              <a:rPr lang="en-US" altLang="en-US" sz="1400" dirty="0"/>
              <a:t> </a:t>
            </a:r>
            <a:r>
              <a:rPr lang="en-US" altLang="en-US" sz="2000" i="1" dirty="0" err="1"/>
              <a:t>K</a:t>
            </a:r>
            <a:r>
              <a:rPr lang="en-US" altLang="en-US" sz="2000" i="1" baseline="-25000" dirty="0" err="1"/>
              <a:t>p</a:t>
            </a:r>
            <a:r>
              <a:rPr lang="en-US" altLang="en-US" sz="2000" dirty="0"/>
              <a:t> = 4.34 </a:t>
            </a:r>
            <a:r>
              <a:rPr lang="en-US" altLang="en-US" sz="2000" dirty="0">
                <a:sym typeface="Symbol" panose="05050102010706020507" pitchFamily="18" charset="2"/>
              </a:rPr>
              <a:t> 10</a:t>
            </a:r>
            <a:r>
              <a:rPr lang="en-US" altLang="en-US" sz="2000" baseline="30000" dirty="0">
                <a:sym typeface="Symbol" panose="05050102010706020507" pitchFamily="18" charset="2"/>
              </a:rPr>
              <a:t>3</a:t>
            </a:r>
            <a:r>
              <a:rPr lang="en-US" altLang="en-US" sz="2000" dirty="0">
                <a:sym typeface="Symbol" panose="05050102010706020507" pitchFamily="18" charset="2"/>
              </a:rPr>
              <a:t> at 300 C</a:t>
            </a:r>
            <a:r>
              <a:rPr lang="en-US" altLang="en-US" sz="2000" dirty="0"/>
              <a:t> .What is the value of </a:t>
            </a:r>
            <a:r>
              <a:rPr lang="en-US" altLang="en-US" sz="2000" i="1" dirty="0" err="1"/>
              <a:t>K</a:t>
            </a:r>
            <a:r>
              <a:rPr lang="en-US" altLang="en-US" sz="2000" i="1" baseline="-25000" dirty="0" err="1"/>
              <a:t>p</a:t>
            </a:r>
            <a:r>
              <a:rPr lang="en-US" altLang="en-US" sz="2000" i="1" dirty="0"/>
              <a:t> </a:t>
            </a:r>
            <a:r>
              <a:rPr lang="en-US" altLang="en-US" sz="2000" dirty="0"/>
              <a:t>for the reverse reaction</a:t>
            </a:r>
            <a:r>
              <a:rPr lang="en-US" altLang="en-US" sz="1400" dirty="0"/>
              <a:t>?</a:t>
            </a:r>
          </a:p>
        </p:txBody>
      </p:sp>
      <p:pic>
        <p:nvPicPr>
          <p:cNvPr id="7" name="Picture 24">
            <a:extLst>
              <a:ext uri="{FF2B5EF4-FFF2-40B4-BE49-F238E27FC236}">
                <a16:creationId xmlns:a16="http://schemas.microsoft.com/office/drawing/2014/main" id="{0C29C59E-A378-4165-8747-EC7005234E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149" y="3657601"/>
            <a:ext cx="7271717" cy="5255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Line 2">
            <a:extLst>
              <a:ext uri="{FF2B5EF4-FFF2-40B4-BE49-F238E27FC236}">
                <a16:creationId xmlns:a16="http://schemas.microsoft.com/office/drawing/2014/main" id="{62CC2C20-B719-4E2E-8163-6319DA60E249}"/>
              </a:ext>
            </a:extLst>
          </p:cNvPr>
          <p:cNvSpPr>
            <a:spLocks noChangeShapeType="1"/>
          </p:cNvSpPr>
          <p:nvPr/>
        </p:nvSpPr>
        <p:spPr bwMode="auto">
          <a:xfrm>
            <a:off x="428625" y="251460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1" name="Rectangle 3">
            <a:extLst>
              <a:ext uri="{FF2B5EF4-FFF2-40B4-BE49-F238E27FC236}">
                <a16:creationId xmlns:a16="http://schemas.microsoft.com/office/drawing/2014/main" id="{21F12A6B-1CD1-4D24-BA57-773EDC5D0D17}"/>
              </a:ext>
            </a:extLst>
          </p:cNvPr>
          <p:cNvSpPr>
            <a:spLocks noChangeArrowheads="1"/>
          </p:cNvSpPr>
          <p:nvPr/>
        </p:nvSpPr>
        <p:spPr bwMode="auto">
          <a:xfrm>
            <a:off x="319088" y="396875"/>
            <a:ext cx="7986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514600" indent="-2514600">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r>
              <a:rPr lang="en-US" altLang="en-US" sz="2000" b="1">
                <a:solidFill>
                  <a:srgbClr val="3366FF"/>
                </a:solidFill>
                <a:latin typeface="Arial" panose="020B0604020202020204" pitchFamily="34" charset="0"/>
              </a:rPr>
              <a:t>Sample Exercise 15.5</a:t>
            </a:r>
            <a:r>
              <a:rPr lang="en-US" altLang="en-US" sz="2000" b="1">
                <a:solidFill>
                  <a:srgbClr val="4C4BE5"/>
                </a:solidFill>
                <a:latin typeface="Arial" panose="020B0604020202020204" pitchFamily="34" charset="0"/>
              </a:rPr>
              <a:t> </a:t>
            </a:r>
            <a:r>
              <a:rPr lang="en-US" altLang="en-US" sz="2000">
                <a:latin typeface="Arial" panose="020B0604020202020204" pitchFamily="34" charset="0"/>
              </a:rPr>
              <a:t>Combining Equilibrium Expressions</a:t>
            </a:r>
          </a:p>
        </p:txBody>
      </p:sp>
      <p:sp>
        <p:nvSpPr>
          <p:cNvPr id="83972" name="Line 7">
            <a:extLst>
              <a:ext uri="{FF2B5EF4-FFF2-40B4-BE49-F238E27FC236}">
                <a16:creationId xmlns:a16="http://schemas.microsoft.com/office/drawing/2014/main" id="{68AC7F3E-9652-446E-BF67-D0D68101B942}"/>
              </a:ext>
            </a:extLst>
          </p:cNvPr>
          <p:cNvSpPr>
            <a:spLocks noChangeShapeType="1"/>
          </p:cNvSpPr>
          <p:nvPr/>
        </p:nvSpPr>
        <p:spPr bwMode="auto">
          <a:xfrm>
            <a:off x="304800" y="304800"/>
            <a:ext cx="0" cy="38100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3" name="Text Box 8">
            <a:extLst>
              <a:ext uri="{FF2B5EF4-FFF2-40B4-BE49-F238E27FC236}">
                <a16:creationId xmlns:a16="http://schemas.microsoft.com/office/drawing/2014/main" id="{AEDA0E05-4177-4F4D-BD46-427A4B90B571}"/>
              </a:ext>
            </a:extLst>
          </p:cNvPr>
          <p:cNvSpPr txBox="1">
            <a:spLocks noChangeArrowheads="1"/>
          </p:cNvSpPr>
          <p:nvPr/>
        </p:nvSpPr>
        <p:spPr bwMode="auto">
          <a:xfrm>
            <a:off x="333375" y="885825"/>
            <a:ext cx="416242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8165088"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marL="38507988" indent="-50787300">
              <a:defRPr sz="1600">
                <a:solidFill>
                  <a:schemeClr val="tx1"/>
                </a:solidFill>
                <a:latin typeface="Times New Roman" panose="02020603050405020304" pitchFamily="18" charset="0"/>
                <a:ea typeface="ＭＳ Ｐゴシック" panose="020B0600070205080204" pitchFamily="34" charset="-128"/>
              </a:defRPr>
            </a:lvl5pPr>
            <a:lvl6pPr marL="389651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394223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98795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403367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Given the reactions  </a:t>
            </a:r>
          </a:p>
          <a:p>
            <a:pPr>
              <a:spcBef>
                <a:spcPct val="0"/>
              </a:spcBef>
            </a:pPr>
            <a:endParaRPr lang="en-US" altLang="en-US" sz="1400"/>
          </a:p>
          <a:p>
            <a:pPr>
              <a:spcBef>
                <a:spcPct val="0"/>
              </a:spcBef>
            </a:pPr>
            <a:endParaRPr lang="en-US" altLang="en-US" sz="1400"/>
          </a:p>
          <a:p>
            <a:pPr>
              <a:spcBef>
                <a:spcPct val="0"/>
              </a:spcBef>
            </a:pPr>
            <a:endParaRPr lang="en-US" altLang="en-US" sz="1400"/>
          </a:p>
          <a:p>
            <a:pPr>
              <a:spcBef>
                <a:spcPct val="0"/>
              </a:spcBef>
            </a:pPr>
            <a:r>
              <a:rPr lang="en-US" altLang="en-US" sz="1400"/>
              <a:t>determine the value of </a:t>
            </a:r>
            <a:r>
              <a:rPr lang="en-US" altLang="en-US" sz="1400" i="1"/>
              <a:t>K</a:t>
            </a:r>
            <a:r>
              <a:rPr lang="en-US" altLang="en-US" sz="1400" i="1" baseline="-25000"/>
              <a:t>c</a:t>
            </a:r>
            <a:r>
              <a:rPr lang="en-US" altLang="en-US" sz="1400" i="1"/>
              <a:t> </a:t>
            </a:r>
            <a:r>
              <a:rPr lang="en-US" altLang="en-US" sz="1400"/>
              <a:t>for the reaction</a:t>
            </a:r>
          </a:p>
        </p:txBody>
      </p:sp>
      <p:sp>
        <p:nvSpPr>
          <p:cNvPr id="83974" name="Line 9">
            <a:extLst>
              <a:ext uri="{FF2B5EF4-FFF2-40B4-BE49-F238E27FC236}">
                <a16:creationId xmlns:a16="http://schemas.microsoft.com/office/drawing/2014/main" id="{55D968E8-9243-4C8C-B302-1734910BD349}"/>
              </a:ext>
            </a:extLst>
          </p:cNvPr>
          <p:cNvSpPr>
            <a:spLocks noChangeShapeType="1"/>
          </p:cNvSpPr>
          <p:nvPr/>
        </p:nvSpPr>
        <p:spPr bwMode="auto">
          <a:xfrm>
            <a:off x="295275" y="3048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75" name="Line 10">
            <a:extLst>
              <a:ext uri="{FF2B5EF4-FFF2-40B4-BE49-F238E27FC236}">
                <a16:creationId xmlns:a16="http://schemas.microsoft.com/office/drawing/2014/main" id="{08FF43C4-3876-4A00-88CB-8FB0D4FC8B0B}"/>
              </a:ext>
            </a:extLst>
          </p:cNvPr>
          <p:cNvSpPr>
            <a:spLocks noChangeShapeType="1"/>
          </p:cNvSpPr>
          <p:nvPr/>
        </p:nvSpPr>
        <p:spPr bwMode="auto">
          <a:xfrm>
            <a:off x="295275" y="4105275"/>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1125" name="Text Box 5">
            <a:extLst>
              <a:ext uri="{FF2B5EF4-FFF2-40B4-BE49-F238E27FC236}">
                <a16:creationId xmlns:a16="http://schemas.microsoft.com/office/drawing/2014/main" id="{9B66A39A-3B56-4A23-A432-CEB1DDE08E0F}"/>
              </a:ext>
            </a:extLst>
          </p:cNvPr>
          <p:cNvSpPr txBox="1">
            <a:spLocks noChangeArrowheads="1"/>
          </p:cNvSpPr>
          <p:nvPr/>
        </p:nvSpPr>
        <p:spPr bwMode="auto">
          <a:xfrm>
            <a:off x="333375" y="2590800"/>
            <a:ext cx="39338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80460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marL="38388925" indent="-50787300">
              <a:defRPr sz="1600">
                <a:solidFill>
                  <a:schemeClr val="tx1"/>
                </a:solidFill>
                <a:latin typeface="Times New Roman" panose="02020603050405020304" pitchFamily="18" charset="0"/>
                <a:ea typeface="ＭＳ Ｐゴシック" panose="020B0600070205080204" pitchFamily="34" charset="-128"/>
              </a:defRPr>
            </a:lvl5pPr>
            <a:lvl6pPr marL="38846125"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39303325"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9760525"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40217725"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solidFill>
                  <a:srgbClr val="3366FF"/>
                </a:solidFill>
                <a:latin typeface="Arial" panose="020B0604020202020204" pitchFamily="34" charset="0"/>
              </a:rPr>
              <a:t>Solution</a:t>
            </a:r>
            <a:endParaRPr lang="en-US" altLang="en-US">
              <a:solidFill>
                <a:schemeClr val="bg1"/>
              </a:solidFill>
              <a:latin typeface="Arial" panose="020B0604020202020204" pitchFamily="34" charset="0"/>
            </a:endParaRPr>
          </a:p>
          <a:p>
            <a:pPr>
              <a:spcBef>
                <a:spcPct val="0"/>
              </a:spcBef>
            </a:pPr>
            <a:r>
              <a:rPr lang="en-US" altLang="en-US" sz="1400" b="1"/>
              <a:t>Analyze </a:t>
            </a:r>
            <a:r>
              <a:rPr lang="en-US" altLang="en-US" sz="1400"/>
              <a:t>We are given two equilibrium equations </a:t>
            </a:r>
          </a:p>
          <a:p>
            <a:pPr>
              <a:spcBef>
                <a:spcPct val="0"/>
              </a:spcBef>
            </a:pPr>
            <a:r>
              <a:rPr lang="en-US" altLang="en-US" sz="1400"/>
              <a:t>and the corresponding equilibrium constants and are</a:t>
            </a:r>
          </a:p>
          <a:p>
            <a:pPr>
              <a:spcBef>
                <a:spcPct val="0"/>
              </a:spcBef>
            </a:pPr>
            <a:r>
              <a:rPr lang="en-US" altLang="en-US" sz="1400"/>
              <a:t>asked to determine the equilibrium constant for a</a:t>
            </a:r>
          </a:p>
          <a:p>
            <a:pPr>
              <a:spcBef>
                <a:spcPct val="0"/>
              </a:spcBef>
            </a:pPr>
            <a:r>
              <a:rPr lang="en-US" altLang="en-US" sz="1400"/>
              <a:t>third equation, which is related to the first two.</a:t>
            </a:r>
          </a:p>
        </p:txBody>
      </p:sp>
      <p:sp>
        <p:nvSpPr>
          <p:cNvPr id="83978" name="Rectangle 10">
            <a:extLst>
              <a:ext uri="{FF2B5EF4-FFF2-40B4-BE49-F238E27FC236}">
                <a16:creationId xmlns:a16="http://schemas.microsoft.com/office/drawing/2014/main" id="{CDA79BBE-DA64-4C49-8809-64BF94A6058C}"/>
              </a:ext>
            </a:extLst>
          </p:cNvPr>
          <p:cNvSpPr>
            <a:spLocks noChangeArrowheads="1"/>
          </p:cNvSpPr>
          <p:nvPr/>
        </p:nvSpPr>
        <p:spPr bwMode="auto">
          <a:xfrm>
            <a:off x="4419600" y="2590800"/>
            <a:ext cx="4343400" cy="1155700"/>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8"/>
                    </a:schemeClr>
                  </a:outerShdw>
                </a:effectLst>
              </a14:hiddenEffects>
            </a:ext>
          </a:extLst>
        </p:spPr>
        <p:txBody>
          <a:bodyPr>
            <a:spAutoFit/>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2455863">
              <a:defRPr sz="1600">
                <a:solidFill>
                  <a:schemeClr val="tx1"/>
                </a:solidFill>
                <a:latin typeface="Times New Roman" panose="02020603050405020304" pitchFamily="18" charset="0"/>
                <a:ea typeface="ＭＳ Ｐゴシック" panose="020B0600070205080204" pitchFamily="34" charset="-128"/>
              </a:defRPr>
            </a:lvl2pPr>
            <a:lvl3pPr marL="2570163">
              <a:defRPr sz="1600">
                <a:solidFill>
                  <a:schemeClr val="tx1"/>
                </a:solidFill>
                <a:latin typeface="Times New Roman" panose="02020603050405020304" pitchFamily="18" charset="0"/>
                <a:ea typeface="ＭＳ Ｐゴシック" panose="020B0600070205080204" pitchFamily="34" charset="-128"/>
              </a:defRPr>
            </a:lvl3pPr>
            <a:lvl4pPr marL="2684463">
              <a:defRPr sz="1600">
                <a:solidFill>
                  <a:schemeClr val="tx1"/>
                </a:solidFill>
                <a:latin typeface="Times New Roman" panose="02020603050405020304" pitchFamily="18" charset="0"/>
                <a:ea typeface="ＭＳ Ｐゴシック" panose="020B0600070205080204" pitchFamily="34" charset="-128"/>
              </a:defRPr>
            </a:lvl4pPr>
            <a:lvl5pPr marL="2798763">
              <a:defRPr sz="1600">
                <a:solidFill>
                  <a:schemeClr val="tx1"/>
                </a:solidFill>
                <a:latin typeface="Times New Roman" panose="02020603050405020304" pitchFamily="18" charset="0"/>
                <a:ea typeface="ＭＳ Ｐゴシック" panose="020B0600070205080204" pitchFamily="34" charset="-128"/>
              </a:defRPr>
            </a:lvl5pPr>
            <a:lvl6pPr marL="3255963"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3713163"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4170363"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4627563"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sz="1400" b="1"/>
          </a:p>
          <a:p>
            <a:pPr>
              <a:spcBef>
                <a:spcPct val="0"/>
              </a:spcBef>
            </a:pPr>
            <a:r>
              <a:rPr lang="en-US" altLang="en-US" sz="1400" b="1"/>
              <a:t>Plan </a:t>
            </a:r>
            <a:r>
              <a:rPr lang="en-US" altLang="en-US" sz="1400"/>
              <a:t>We cannot simply add the first two equations to get the third. Instead, we need to determine how to manipulate the equations to come up with the steps that will add to give us the desired equation.</a:t>
            </a:r>
          </a:p>
        </p:txBody>
      </p:sp>
      <p:pic>
        <p:nvPicPr>
          <p:cNvPr id="83991" name="Picture 23">
            <a:extLst>
              <a:ext uri="{FF2B5EF4-FFF2-40B4-BE49-F238E27FC236}">
                <a16:creationId xmlns:a16="http://schemas.microsoft.com/office/drawing/2014/main" id="{7E7610DD-6296-4363-AC2D-06B0389F37A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4213" y="1284288"/>
            <a:ext cx="3811587" cy="430212"/>
          </a:xfrm>
          <a:prstGeom prst="rect">
            <a:avLst/>
          </a:prstGeom>
          <a:noFill/>
          <a:extLst>
            <a:ext uri="{909E8E84-426E-40DD-AFC4-6F175D3DCCD1}">
              <a14:hiddenFill xmlns:a14="http://schemas.microsoft.com/office/drawing/2010/main">
                <a:solidFill>
                  <a:srgbClr val="FFFFFF"/>
                </a:solidFill>
              </a14:hiddenFill>
            </a:ext>
          </a:extLst>
        </p:spPr>
      </p:pic>
      <p:pic>
        <p:nvPicPr>
          <p:cNvPr id="83992" name="Picture 24">
            <a:extLst>
              <a:ext uri="{FF2B5EF4-FFF2-40B4-BE49-F238E27FC236}">
                <a16:creationId xmlns:a16="http://schemas.microsoft.com/office/drawing/2014/main" id="{1FEAA959-79C3-4A87-88DF-9FC100021193}"/>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85800" y="2133600"/>
            <a:ext cx="3419475" cy="173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112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112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112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112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112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Line 2">
            <a:extLst>
              <a:ext uri="{FF2B5EF4-FFF2-40B4-BE49-F238E27FC236}">
                <a16:creationId xmlns:a16="http://schemas.microsoft.com/office/drawing/2014/main" id="{972337F6-9CE7-4145-B270-7FEE6B175BB7}"/>
              </a:ext>
            </a:extLst>
          </p:cNvPr>
          <p:cNvSpPr>
            <a:spLocks noChangeShapeType="1"/>
          </p:cNvSpPr>
          <p:nvPr/>
        </p:nvSpPr>
        <p:spPr bwMode="auto">
          <a:xfrm>
            <a:off x="428625" y="108585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19" name="Rectangle 3">
            <a:extLst>
              <a:ext uri="{FF2B5EF4-FFF2-40B4-BE49-F238E27FC236}">
                <a16:creationId xmlns:a16="http://schemas.microsoft.com/office/drawing/2014/main" id="{B90DADE2-AA01-4D0A-BACD-B5586580EB85}"/>
              </a:ext>
            </a:extLst>
          </p:cNvPr>
          <p:cNvSpPr>
            <a:spLocks noChangeArrowheads="1"/>
          </p:cNvSpPr>
          <p:nvPr/>
        </p:nvSpPr>
        <p:spPr bwMode="auto">
          <a:xfrm>
            <a:off x="338138" y="406400"/>
            <a:ext cx="7986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514600" indent="-2514600">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r>
              <a:rPr lang="en-US" altLang="en-US" sz="2000" b="1">
                <a:solidFill>
                  <a:srgbClr val="3366FF"/>
                </a:solidFill>
                <a:latin typeface="Arial" panose="020B0604020202020204" pitchFamily="34" charset="0"/>
              </a:rPr>
              <a:t>Sample Exercise 15.5</a:t>
            </a:r>
            <a:r>
              <a:rPr lang="en-US" altLang="en-US" sz="2000" b="1">
                <a:solidFill>
                  <a:srgbClr val="4C4BE5"/>
                </a:solidFill>
                <a:latin typeface="Arial" panose="020B0604020202020204" pitchFamily="34" charset="0"/>
              </a:rPr>
              <a:t> </a:t>
            </a:r>
            <a:r>
              <a:rPr lang="en-US" altLang="en-US" sz="2000">
                <a:latin typeface="Arial" panose="020B0604020202020204" pitchFamily="34" charset="0"/>
              </a:rPr>
              <a:t>Combining Equilibrium Expressions</a:t>
            </a:r>
          </a:p>
        </p:txBody>
      </p:sp>
      <p:sp>
        <p:nvSpPr>
          <p:cNvPr id="86020" name="Line 7">
            <a:extLst>
              <a:ext uri="{FF2B5EF4-FFF2-40B4-BE49-F238E27FC236}">
                <a16:creationId xmlns:a16="http://schemas.microsoft.com/office/drawing/2014/main" id="{712EB402-D29A-4CCC-A3E1-FDDBA9EBA1DD}"/>
              </a:ext>
            </a:extLst>
          </p:cNvPr>
          <p:cNvSpPr>
            <a:spLocks noChangeShapeType="1"/>
          </p:cNvSpPr>
          <p:nvPr/>
        </p:nvSpPr>
        <p:spPr bwMode="auto">
          <a:xfrm>
            <a:off x="304800" y="304800"/>
            <a:ext cx="0" cy="48768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21" name="Text Box 8">
            <a:extLst>
              <a:ext uri="{FF2B5EF4-FFF2-40B4-BE49-F238E27FC236}">
                <a16:creationId xmlns:a16="http://schemas.microsoft.com/office/drawing/2014/main" id="{5C8151B1-85E0-442A-94A0-EDF13942DBF0}"/>
              </a:ext>
            </a:extLst>
          </p:cNvPr>
          <p:cNvSpPr txBox="1">
            <a:spLocks noChangeArrowheads="1"/>
          </p:cNvSpPr>
          <p:nvPr/>
        </p:nvSpPr>
        <p:spPr bwMode="auto">
          <a:xfrm>
            <a:off x="333375" y="838200"/>
            <a:ext cx="419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nSpc>
                <a:spcPct val="50000"/>
              </a:lnSpc>
            </a:pPr>
            <a:r>
              <a:rPr lang="en-US" altLang="en-US" sz="1400"/>
              <a:t>Continued</a:t>
            </a:r>
          </a:p>
        </p:txBody>
      </p:sp>
      <p:sp>
        <p:nvSpPr>
          <p:cNvPr id="86022" name="Line 9">
            <a:extLst>
              <a:ext uri="{FF2B5EF4-FFF2-40B4-BE49-F238E27FC236}">
                <a16:creationId xmlns:a16="http://schemas.microsoft.com/office/drawing/2014/main" id="{3557EC76-DE5A-4B4D-A270-D572A49BA0BC}"/>
              </a:ext>
            </a:extLst>
          </p:cNvPr>
          <p:cNvSpPr>
            <a:spLocks noChangeShapeType="1"/>
          </p:cNvSpPr>
          <p:nvPr/>
        </p:nvSpPr>
        <p:spPr bwMode="auto">
          <a:xfrm>
            <a:off x="295275" y="3048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23" name="Line 10">
            <a:extLst>
              <a:ext uri="{FF2B5EF4-FFF2-40B4-BE49-F238E27FC236}">
                <a16:creationId xmlns:a16="http://schemas.microsoft.com/office/drawing/2014/main" id="{88946216-C8EB-4765-9C3A-016C2A491F5B}"/>
              </a:ext>
            </a:extLst>
          </p:cNvPr>
          <p:cNvSpPr>
            <a:spLocks noChangeShapeType="1"/>
          </p:cNvSpPr>
          <p:nvPr/>
        </p:nvSpPr>
        <p:spPr bwMode="auto">
          <a:xfrm>
            <a:off x="304800" y="51816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30" name="Rectangle 14">
            <a:extLst>
              <a:ext uri="{FF2B5EF4-FFF2-40B4-BE49-F238E27FC236}">
                <a16:creationId xmlns:a16="http://schemas.microsoft.com/office/drawing/2014/main" id="{FD8B097B-990F-49F6-9469-F9FF9805D7CF}"/>
              </a:ext>
            </a:extLst>
          </p:cNvPr>
          <p:cNvSpPr>
            <a:spLocks noChangeArrowheads="1"/>
          </p:cNvSpPr>
          <p:nvPr/>
        </p:nvSpPr>
        <p:spPr bwMode="auto">
          <a:xfrm>
            <a:off x="333375" y="1143000"/>
            <a:ext cx="2819400" cy="3708400"/>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8"/>
                    </a:schemeClr>
                  </a:outerShdw>
                </a:effectLst>
              </a14:hiddenEffects>
            </a:ext>
          </a:extLst>
        </p:spPr>
        <p:txBody>
          <a:bodyPr>
            <a:spAutoFit/>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2628900">
              <a:defRPr sz="1600">
                <a:solidFill>
                  <a:schemeClr val="tx1"/>
                </a:solidFill>
                <a:latin typeface="Times New Roman" panose="02020603050405020304" pitchFamily="18" charset="0"/>
                <a:ea typeface="ＭＳ Ｐゴシック" panose="020B0600070205080204" pitchFamily="34" charset="-128"/>
              </a:defRPr>
            </a:lvl2pPr>
            <a:lvl3pPr marL="2743200">
              <a:defRPr sz="1600">
                <a:solidFill>
                  <a:schemeClr val="tx1"/>
                </a:solidFill>
                <a:latin typeface="Times New Roman" panose="02020603050405020304" pitchFamily="18" charset="0"/>
                <a:ea typeface="ＭＳ Ｐゴシック" panose="020B0600070205080204" pitchFamily="34" charset="-128"/>
              </a:defRPr>
            </a:lvl3pPr>
            <a:lvl4pPr marL="2857500">
              <a:defRPr sz="1600">
                <a:solidFill>
                  <a:schemeClr val="tx1"/>
                </a:solidFill>
                <a:latin typeface="Times New Roman" panose="02020603050405020304" pitchFamily="18" charset="0"/>
                <a:ea typeface="ＭＳ Ｐゴシック" panose="020B0600070205080204" pitchFamily="34" charset="-128"/>
              </a:defRPr>
            </a:lvl4pPr>
            <a:lvl5pPr marL="2971800">
              <a:defRPr sz="1600">
                <a:solidFill>
                  <a:schemeClr val="tx1"/>
                </a:solidFill>
                <a:latin typeface="Times New Roman" panose="02020603050405020304" pitchFamily="18" charset="0"/>
                <a:ea typeface="ＭＳ Ｐゴシック" panose="020B0600070205080204" pitchFamily="34" charset="-128"/>
              </a:defRPr>
            </a:lvl5pPr>
            <a:lvl6pPr marL="34290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3886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4343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4800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Solve</a:t>
            </a:r>
          </a:p>
          <a:p>
            <a:pPr>
              <a:spcBef>
                <a:spcPct val="0"/>
              </a:spcBef>
            </a:pPr>
            <a:r>
              <a:rPr lang="en-US" altLang="en-US" sz="1400"/>
              <a:t>If we multiply the first equation </a:t>
            </a:r>
            <a:br>
              <a:rPr lang="en-US" altLang="en-US" sz="1400"/>
            </a:br>
            <a:r>
              <a:rPr lang="en-US" altLang="en-US" sz="1400"/>
              <a:t>by 2 and make the corresponding change to its equilibrium constant (raising to the power 2), we get</a:t>
            </a:r>
          </a:p>
          <a:p>
            <a:pPr>
              <a:spcBef>
                <a:spcPct val="0"/>
              </a:spcBef>
            </a:pPr>
            <a:endParaRPr lang="en-US" altLang="en-US" sz="1400"/>
          </a:p>
          <a:p>
            <a:pPr>
              <a:spcBef>
                <a:spcPct val="0"/>
              </a:spcBef>
            </a:pPr>
            <a:r>
              <a:rPr lang="en-US" altLang="en-US" sz="1400"/>
              <a:t>Reversing the second equation and again making the corresponding change to its equilibrium constant (taking the reciprocal) gives</a:t>
            </a:r>
          </a:p>
          <a:p>
            <a:pPr>
              <a:spcBef>
                <a:spcPct val="0"/>
              </a:spcBef>
            </a:pPr>
            <a:endParaRPr lang="en-US" altLang="en-US" sz="1400"/>
          </a:p>
          <a:p>
            <a:pPr>
              <a:spcBef>
                <a:spcPct val="0"/>
              </a:spcBef>
            </a:pPr>
            <a:endParaRPr lang="en-US" altLang="en-US" sz="1400"/>
          </a:p>
          <a:p>
            <a:pPr>
              <a:spcBef>
                <a:spcPct val="0"/>
              </a:spcBef>
            </a:pPr>
            <a:r>
              <a:rPr lang="en-US" altLang="en-US" sz="1400"/>
              <a:t>Now we have two equations that sum to give the net equation, and </a:t>
            </a:r>
            <a:br>
              <a:rPr lang="en-US" altLang="en-US" sz="1400"/>
            </a:br>
            <a:r>
              <a:rPr lang="en-US" altLang="en-US" sz="1400"/>
              <a:t>we can multiply the individual</a:t>
            </a:r>
            <a:br>
              <a:rPr lang="en-US" altLang="en-US" sz="1400"/>
            </a:br>
            <a:r>
              <a:rPr lang="en-US" altLang="en-US" sz="1400" i="1"/>
              <a:t>K</a:t>
            </a:r>
            <a:r>
              <a:rPr lang="en-US" altLang="en-US" sz="1400" i="1" baseline="-25000"/>
              <a:t>c </a:t>
            </a:r>
            <a:r>
              <a:rPr lang="en-US" altLang="en-US" sz="1400"/>
              <a:t>values to get the desired equilibrium constant.</a:t>
            </a:r>
          </a:p>
        </p:txBody>
      </p:sp>
      <p:pic>
        <p:nvPicPr>
          <p:cNvPr id="86040" name="Picture 24">
            <a:extLst>
              <a:ext uri="{FF2B5EF4-FFF2-40B4-BE49-F238E27FC236}">
                <a16:creationId xmlns:a16="http://schemas.microsoft.com/office/drawing/2014/main" id="{68DAEC0A-1702-4E2A-A991-D326C7EF3EBC}"/>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114675" y="2017713"/>
            <a:ext cx="5722938" cy="173037"/>
          </a:xfrm>
          <a:prstGeom prst="rect">
            <a:avLst/>
          </a:prstGeom>
          <a:noFill/>
          <a:extLst>
            <a:ext uri="{909E8E84-426E-40DD-AFC4-6F175D3DCCD1}">
              <a14:hiddenFill xmlns:a14="http://schemas.microsoft.com/office/drawing/2010/main">
                <a:solidFill>
                  <a:srgbClr val="FFFFFF"/>
                </a:solidFill>
              </a14:hiddenFill>
            </a:ext>
          </a:extLst>
        </p:spPr>
      </p:pic>
      <p:pic>
        <p:nvPicPr>
          <p:cNvPr id="86041" name="Picture 25">
            <a:extLst>
              <a:ext uri="{FF2B5EF4-FFF2-40B4-BE49-F238E27FC236}">
                <a16:creationId xmlns:a16="http://schemas.microsoft.com/office/drawing/2014/main" id="{D1B2556D-B377-4F6E-ABD2-067BB783E46A}"/>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152775" y="3079750"/>
            <a:ext cx="5348288" cy="311150"/>
          </a:xfrm>
          <a:prstGeom prst="rect">
            <a:avLst/>
          </a:prstGeom>
          <a:noFill/>
          <a:extLst>
            <a:ext uri="{909E8E84-426E-40DD-AFC4-6F175D3DCCD1}">
              <a14:hiddenFill xmlns:a14="http://schemas.microsoft.com/office/drawing/2010/main">
                <a:solidFill>
                  <a:srgbClr val="FFFFFF"/>
                </a:solidFill>
              </a14:hiddenFill>
            </a:ext>
          </a:extLst>
        </p:spPr>
      </p:pic>
      <p:pic>
        <p:nvPicPr>
          <p:cNvPr id="86042" name="Picture 26">
            <a:extLst>
              <a:ext uri="{FF2B5EF4-FFF2-40B4-BE49-F238E27FC236}">
                <a16:creationId xmlns:a16="http://schemas.microsoft.com/office/drawing/2014/main" id="{A26CEEC6-C057-4E57-824C-0FCA5BAEA5FF}"/>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048000" y="4151313"/>
            <a:ext cx="5878513" cy="6492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03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030">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604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6030">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8604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86030">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860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Line 2">
            <a:extLst>
              <a:ext uri="{FF2B5EF4-FFF2-40B4-BE49-F238E27FC236}">
                <a16:creationId xmlns:a16="http://schemas.microsoft.com/office/drawing/2014/main" id="{E96FFE10-1025-443B-AEAC-318B96670AD8}"/>
              </a:ext>
            </a:extLst>
          </p:cNvPr>
          <p:cNvSpPr>
            <a:spLocks noChangeShapeType="1"/>
          </p:cNvSpPr>
          <p:nvPr/>
        </p:nvSpPr>
        <p:spPr bwMode="auto">
          <a:xfrm>
            <a:off x="428625" y="108585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1075" name="Rectangle 3">
            <a:extLst>
              <a:ext uri="{FF2B5EF4-FFF2-40B4-BE49-F238E27FC236}">
                <a16:creationId xmlns:a16="http://schemas.microsoft.com/office/drawing/2014/main" id="{B562494E-9182-4373-8671-9452A8A6E5E8}"/>
              </a:ext>
            </a:extLst>
          </p:cNvPr>
          <p:cNvSpPr>
            <a:spLocks noChangeArrowheads="1"/>
          </p:cNvSpPr>
          <p:nvPr/>
        </p:nvSpPr>
        <p:spPr bwMode="auto">
          <a:xfrm>
            <a:off x="338138" y="406400"/>
            <a:ext cx="7986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514600" indent="-2514600">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r>
              <a:rPr lang="en-US" altLang="en-US" sz="2000" b="1">
                <a:solidFill>
                  <a:srgbClr val="3366FF"/>
                </a:solidFill>
                <a:latin typeface="Arial" panose="020B0604020202020204" pitchFamily="34" charset="0"/>
              </a:rPr>
              <a:t>Sample Exercise 15.5</a:t>
            </a:r>
            <a:r>
              <a:rPr lang="en-US" altLang="en-US" sz="2000" b="1">
                <a:solidFill>
                  <a:srgbClr val="4C4BE5"/>
                </a:solidFill>
                <a:latin typeface="Arial" panose="020B0604020202020204" pitchFamily="34" charset="0"/>
              </a:rPr>
              <a:t> </a:t>
            </a:r>
            <a:r>
              <a:rPr lang="en-US" altLang="en-US" sz="2000">
                <a:latin typeface="Arial" panose="020B0604020202020204" pitchFamily="34" charset="0"/>
              </a:rPr>
              <a:t>Combining Equilibrium Expressions</a:t>
            </a:r>
          </a:p>
        </p:txBody>
      </p:sp>
      <p:sp>
        <p:nvSpPr>
          <p:cNvPr id="131076" name="Line 7">
            <a:extLst>
              <a:ext uri="{FF2B5EF4-FFF2-40B4-BE49-F238E27FC236}">
                <a16:creationId xmlns:a16="http://schemas.microsoft.com/office/drawing/2014/main" id="{873A97E6-FBC8-4235-8F83-687CDD9A8744}"/>
              </a:ext>
            </a:extLst>
          </p:cNvPr>
          <p:cNvSpPr>
            <a:spLocks noChangeShapeType="1"/>
          </p:cNvSpPr>
          <p:nvPr/>
        </p:nvSpPr>
        <p:spPr bwMode="auto">
          <a:xfrm>
            <a:off x="304800" y="304800"/>
            <a:ext cx="0" cy="28194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1077" name="Text Box 8">
            <a:extLst>
              <a:ext uri="{FF2B5EF4-FFF2-40B4-BE49-F238E27FC236}">
                <a16:creationId xmlns:a16="http://schemas.microsoft.com/office/drawing/2014/main" id="{3762C04E-A6C6-4267-BDA8-D8CF8672D9AA}"/>
              </a:ext>
            </a:extLst>
          </p:cNvPr>
          <p:cNvSpPr txBox="1">
            <a:spLocks noChangeArrowheads="1"/>
          </p:cNvSpPr>
          <p:nvPr/>
        </p:nvSpPr>
        <p:spPr bwMode="auto">
          <a:xfrm>
            <a:off x="333375" y="838200"/>
            <a:ext cx="419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nSpc>
                <a:spcPct val="50000"/>
              </a:lnSpc>
            </a:pPr>
            <a:r>
              <a:rPr lang="en-US" altLang="en-US" sz="1400"/>
              <a:t>Continued</a:t>
            </a:r>
          </a:p>
        </p:txBody>
      </p:sp>
      <p:sp>
        <p:nvSpPr>
          <p:cNvPr id="131078" name="Line 9">
            <a:extLst>
              <a:ext uri="{FF2B5EF4-FFF2-40B4-BE49-F238E27FC236}">
                <a16:creationId xmlns:a16="http://schemas.microsoft.com/office/drawing/2014/main" id="{AB7BE714-E29B-4A70-A581-38621EDAC92B}"/>
              </a:ext>
            </a:extLst>
          </p:cNvPr>
          <p:cNvSpPr>
            <a:spLocks noChangeShapeType="1"/>
          </p:cNvSpPr>
          <p:nvPr/>
        </p:nvSpPr>
        <p:spPr bwMode="auto">
          <a:xfrm>
            <a:off x="295275" y="3048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1079" name="Line 10">
            <a:extLst>
              <a:ext uri="{FF2B5EF4-FFF2-40B4-BE49-F238E27FC236}">
                <a16:creationId xmlns:a16="http://schemas.microsoft.com/office/drawing/2014/main" id="{1E667B30-C881-4775-AADD-A18978C49D1A}"/>
              </a:ext>
            </a:extLst>
          </p:cNvPr>
          <p:cNvSpPr>
            <a:spLocks noChangeShapeType="1"/>
          </p:cNvSpPr>
          <p:nvPr/>
        </p:nvSpPr>
        <p:spPr bwMode="auto">
          <a:xfrm>
            <a:off x="295275" y="31242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Text Box 11">
            <a:extLst>
              <a:ext uri="{FF2B5EF4-FFF2-40B4-BE49-F238E27FC236}">
                <a16:creationId xmlns:a16="http://schemas.microsoft.com/office/drawing/2014/main" id="{4090E040-98FB-49DC-B374-CEFB158AE8AB}"/>
              </a:ext>
            </a:extLst>
          </p:cNvPr>
          <p:cNvSpPr txBox="1">
            <a:spLocks noChangeArrowheads="1"/>
          </p:cNvSpPr>
          <p:nvPr/>
        </p:nvSpPr>
        <p:spPr bwMode="auto">
          <a:xfrm>
            <a:off x="333375" y="1143000"/>
            <a:ext cx="85820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3" indent="-4763">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dirty="0">
                <a:solidFill>
                  <a:srgbClr val="3366FF"/>
                </a:solidFill>
                <a:latin typeface="Arial" panose="020B0604020202020204" pitchFamily="34" charset="0"/>
              </a:rPr>
              <a:t>Practice Exercise</a:t>
            </a:r>
            <a:endParaRPr lang="en-US" altLang="en-US" dirty="0">
              <a:solidFill>
                <a:schemeClr val="bg1"/>
              </a:solidFill>
              <a:latin typeface="Arial" panose="020B0604020202020204" pitchFamily="34" charset="0"/>
            </a:endParaRPr>
          </a:p>
          <a:p>
            <a:pPr>
              <a:spcBef>
                <a:spcPct val="25000"/>
              </a:spcBef>
            </a:pPr>
            <a:r>
              <a:rPr lang="en-US" altLang="en-US" sz="1400" dirty="0"/>
              <a:t>Given that, at 700 K, </a:t>
            </a:r>
            <a:r>
              <a:rPr lang="en-US" altLang="en-US" sz="1400" i="1" dirty="0" err="1"/>
              <a:t>Kp</a:t>
            </a:r>
            <a:r>
              <a:rPr lang="en-US" altLang="en-US" sz="1400" dirty="0"/>
              <a:t> = 54.0 for the reaction  		           and </a:t>
            </a:r>
            <a:r>
              <a:rPr lang="en-US" altLang="en-US" sz="1400" i="1" dirty="0" err="1"/>
              <a:t>K</a:t>
            </a:r>
            <a:r>
              <a:rPr lang="en-US" altLang="en-US" sz="1400" i="1" baseline="-25000" dirty="0" err="1"/>
              <a:t>p</a:t>
            </a:r>
            <a:r>
              <a:rPr lang="en-US" altLang="en-US" sz="1400" dirty="0"/>
              <a:t> = 1.04 </a:t>
            </a:r>
            <a:r>
              <a:rPr lang="en-US" altLang="en-US" sz="1400" dirty="0">
                <a:sym typeface="Symbol" panose="05050102010706020507" pitchFamily="18" charset="2"/>
              </a:rPr>
              <a:t> 10</a:t>
            </a:r>
            <a:r>
              <a:rPr lang="en-US" altLang="en-US" sz="1400" baseline="30000" dirty="0">
                <a:sym typeface="Symbol" panose="05050102010706020507" pitchFamily="18" charset="2"/>
              </a:rPr>
              <a:t>4</a:t>
            </a:r>
            <a:r>
              <a:rPr lang="en-US" altLang="en-US" sz="1400" dirty="0"/>
              <a:t> for the reaction</a:t>
            </a:r>
          </a:p>
          <a:p>
            <a:pPr>
              <a:spcBef>
                <a:spcPct val="25000"/>
              </a:spcBef>
            </a:pPr>
            <a:r>
              <a:rPr lang="en-US" altLang="en-US" sz="1400" dirty="0"/>
              <a:t>			    , determine the value of </a:t>
            </a:r>
            <a:r>
              <a:rPr lang="en-US" altLang="en-US" sz="1400" i="1" dirty="0" err="1"/>
              <a:t>K</a:t>
            </a:r>
            <a:r>
              <a:rPr lang="en-US" altLang="en-US" sz="1400" i="1" baseline="-25000" dirty="0" err="1"/>
              <a:t>p</a:t>
            </a:r>
            <a:r>
              <a:rPr lang="en-US" altLang="en-US" sz="1400" i="1" dirty="0"/>
              <a:t> </a:t>
            </a:r>
            <a:r>
              <a:rPr lang="en-US" altLang="en-US" sz="1400" dirty="0"/>
              <a:t>for the reaction 		     6 HI(</a:t>
            </a:r>
            <a:r>
              <a:rPr lang="en-US" altLang="en-US" sz="1400" i="1" dirty="0"/>
              <a:t>g</a:t>
            </a:r>
            <a:r>
              <a:rPr lang="en-US" altLang="en-US" sz="1400" dirty="0"/>
              <a:t>) + N</a:t>
            </a:r>
            <a:r>
              <a:rPr lang="en-US" altLang="en-US" sz="1400" baseline="-25000" dirty="0"/>
              <a:t>2</a:t>
            </a:r>
            <a:r>
              <a:rPr lang="en-US" altLang="en-US" sz="1400" dirty="0"/>
              <a:t>(</a:t>
            </a:r>
            <a:r>
              <a:rPr lang="en-US" altLang="en-US" sz="1400" i="1" dirty="0"/>
              <a:t>g</a:t>
            </a:r>
            <a:r>
              <a:rPr lang="en-US" altLang="en-US" sz="1400" dirty="0"/>
              <a:t>) </a:t>
            </a:r>
            <a:br>
              <a:rPr lang="en-US" altLang="en-US" sz="1400" dirty="0"/>
            </a:br>
            <a:r>
              <a:rPr lang="en-US" altLang="en-US" sz="1400" dirty="0"/>
              <a:t>at 700 K.</a:t>
            </a:r>
          </a:p>
          <a:p>
            <a:r>
              <a:rPr lang="en-US" altLang="en-US" sz="1400" b="1" i="1" dirty="0"/>
              <a:t>Answer: </a:t>
            </a:r>
          </a:p>
        </p:txBody>
      </p:sp>
      <p:pic>
        <p:nvPicPr>
          <p:cNvPr id="131085" name="Picture 13">
            <a:extLst>
              <a:ext uri="{FF2B5EF4-FFF2-40B4-BE49-F238E27FC236}">
                <a16:creationId xmlns:a16="http://schemas.microsoft.com/office/drawing/2014/main" id="{A1125FC4-56BB-42D8-8702-5B9220AF5748}"/>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38575" y="1549400"/>
            <a:ext cx="1617663" cy="146050"/>
          </a:xfrm>
          <a:prstGeom prst="rect">
            <a:avLst/>
          </a:prstGeom>
          <a:noFill/>
          <a:extLst>
            <a:ext uri="{909E8E84-426E-40DD-AFC4-6F175D3DCCD1}">
              <a14:hiddenFill xmlns:a14="http://schemas.microsoft.com/office/drawing/2010/main">
                <a:solidFill>
                  <a:srgbClr val="FFFFFF"/>
                </a:solidFill>
              </a14:hiddenFill>
            </a:ext>
          </a:extLst>
        </p:spPr>
      </p:pic>
      <p:pic>
        <p:nvPicPr>
          <p:cNvPr id="131086" name="Picture 14">
            <a:extLst>
              <a:ext uri="{FF2B5EF4-FFF2-40B4-BE49-F238E27FC236}">
                <a16:creationId xmlns:a16="http://schemas.microsoft.com/office/drawing/2014/main" id="{4D49BEE7-2CF5-469A-9567-C5EC62422EFD}"/>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7200" y="1809750"/>
            <a:ext cx="1965325" cy="146050"/>
          </a:xfrm>
          <a:prstGeom prst="rect">
            <a:avLst/>
          </a:prstGeom>
          <a:noFill/>
          <a:extLst>
            <a:ext uri="{909E8E84-426E-40DD-AFC4-6F175D3DCCD1}">
              <a14:hiddenFill xmlns:a14="http://schemas.microsoft.com/office/drawing/2010/main">
                <a:solidFill>
                  <a:srgbClr val="FFFFFF"/>
                </a:solidFill>
              </a14:hiddenFill>
            </a:ext>
          </a:extLst>
        </p:spPr>
      </p:pic>
      <p:pic>
        <p:nvPicPr>
          <p:cNvPr id="131087" name="Picture 15">
            <a:extLst>
              <a:ext uri="{FF2B5EF4-FFF2-40B4-BE49-F238E27FC236}">
                <a16:creationId xmlns:a16="http://schemas.microsoft.com/office/drawing/2014/main" id="{CBFC2187-4ADF-4FCA-BA46-E3D4CB3B93ED}"/>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505450" y="1809750"/>
            <a:ext cx="1517650" cy="146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108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108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108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4BB01-D943-4660-A7B6-A5DC2A6427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3597B8-09D5-4F3F-863B-6DCE9D00C669}"/>
              </a:ext>
            </a:extLst>
          </p:cNvPr>
          <p:cNvSpPr>
            <a:spLocks noGrp="1"/>
          </p:cNvSpPr>
          <p:nvPr>
            <p:ph idx="1"/>
          </p:nvPr>
        </p:nvSpPr>
        <p:spPr/>
        <p:txBody>
          <a:bodyPr/>
          <a:lstStyle/>
          <a:p>
            <a:r>
              <a:rPr lang="en-US" altLang="en-US" sz="2400" b="1" i="1" dirty="0"/>
              <a:t>1,   Answer: </a:t>
            </a:r>
            <a:r>
              <a:rPr lang="en-US" altLang="en-US" sz="2400" dirty="0"/>
              <a:t>2.30 </a:t>
            </a:r>
            <a:r>
              <a:rPr lang="en-US" altLang="en-US" sz="2400" dirty="0">
                <a:sym typeface="Symbol" panose="05050102010706020507" pitchFamily="18" charset="2"/>
              </a:rPr>
              <a:t> 10</a:t>
            </a:r>
            <a:r>
              <a:rPr lang="en-US" altLang="en-US" sz="2400" baseline="30000" dirty="0">
                <a:sym typeface="Symbol" panose="05050102010706020507" pitchFamily="18" charset="2"/>
              </a:rPr>
              <a:t>2</a:t>
            </a:r>
          </a:p>
          <a:p>
            <a:endParaRPr lang="en-US" dirty="0"/>
          </a:p>
          <a:p>
            <a:r>
              <a:rPr lang="en-US" dirty="0"/>
              <a:t>2.  </a:t>
            </a:r>
          </a:p>
        </p:txBody>
      </p:sp>
      <p:pic>
        <p:nvPicPr>
          <p:cNvPr id="4" name="Picture 16">
            <a:extLst>
              <a:ext uri="{FF2B5EF4-FFF2-40B4-BE49-F238E27FC236}">
                <a16:creationId xmlns:a16="http://schemas.microsoft.com/office/drawing/2014/main" id="{BD6BFEF7-C1DB-4E17-9FF1-9F1698F58C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3012" y="1810694"/>
            <a:ext cx="4764166" cy="1069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8507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A8710-07D1-4ADC-AB43-AF06F50D6EBA}"/>
              </a:ext>
            </a:extLst>
          </p:cNvPr>
          <p:cNvSpPr>
            <a:spLocks noGrp="1"/>
          </p:cNvSpPr>
          <p:nvPr>
            <p:ph type="title"/>
          </p:nvPr>
        </p:nvSpPr>
        <p:spPr/>
        <p:txBody>
          <a:bodyPr/>
          <a:lstStyle/>
          <a:p>
            <a:r>
              <a:rPr lang="en-US" b="0" dirty="0">
                <a:latin typeface="Aharoni" panose="02010803020104030203" pitchFamily="2" charset="-79"/>
                <a:cs typeface="Aharoni" panose="02010803020104030203" pitchFamily="2" charset="-79"/>
              </a:rPr>
              <a:t>Solving Equilibrium Problems.</a:t>
            </a:r>
          </a:p>
        </p:txBody>
      </p:sp>
      <p:sp>
        <p:nvSpPr>
          <p:cNvPr id="3" name="Content Placeholder 2">
            <a:extLst>
              <a:ext uri="{FF2B5EF4-FFF2-40B4-BE49-F238E27FC236}">
                <a16:creationId xmlns:a16="http://schemas.microsoft.com/office/drawing/2014/main" id="{7F8569C5-5831-42A7-891B-2355EBD8D53E}"/>
              </a:ext>
            </a:extLst>
          </p:cNvPr>
          <p:cNvSpPr>
            <a:spLocks noGrp="1"/>
          </p:cNvSpPr>
          <p:nvPr>
            <p:ph idx="1"/>
          </p:nvPr>
        </p:nvSpPr>
        <p:spPr/>
        <p:txBody>
          <a:bodyPr>
            <a:normAutofit/>
          </a:bodyPr>
          <a:lstStyle/>
          <a:p>
            <a:r>
              <a:rPr lang="en-US" sz="2400" dirty="0">
                <a:latin typeface="Rockwell" panose="02060603020205020403" pitchFamily="18" charset="0"/>
              </a:rPr>
              <a:t>All equilibrium problems require the correct expression for K  (or Q).</a:t>
            </a:r>
          </a:p>
          <a:p>
            <a:r>
              <a:rPr lang="en-US" sz="2400" dirty="0">
                <a:latin typeface="Rockwell" panose="02060603020205020403" pitchFamily="18" charset="0"/>
              </a:rPr>
              <a:t>They can be divided into 4 types.  Two are very easy, the third more complicated,  the fourth more complicated, but unfortunately, more common.</a:t>
            </a:r>
          </a:p>
          <a:p>
            <a:r>
              <a:rPr lang="en-US" sz="2400" dirty="0">
                <a:latin typeface="Rockwell" panose="02060603020205020403" pitchFamily="18" charset="0"/>
              </a:rPr>
              <a:t>1.   All concentrations (or pressures ) are given, find K.</a:t>
            </a:r>
          </a:p>
        </p:txBody>
      </p:sp>
      <p:sp>
        <p:nvSpPr>
          <p:cNvPr id="4" name="TextBox 3">
            <a:extLst>
              <a:ext uri="{FF2B5EF4-FFF2-40B4-BE49-F238E27FC236}">
                <a16:creationId xmlns:a16="http://schemas.microsoft.com/office/drawing/2014/main" id="{8B01C607-660E-469F-9494-674BF16D1141}"/>
              </a:ext>
            </a:extLst>
          </p:cNvPr>
          <p:cNvSpPr txBox="1"/>
          <p:nvPr/>
        </p:nvSpPr>
        <p:spPr>
          <a:xfrm>
            <a:off x="1557196" y="3675707"/>
            <a:ext cx="5622202" cy="830997"/>
          </a:xfrm>
          <a:prstGeom prst="rect">
            <a:avLst/>
          </a:prstGeom>
          <a:noFill/>
        </p:spPr>
        <p:txBody>
          <a:bodyPr wrap="square" rtlCol="0">
            <a:spAutoFit/>
          </a:bodyPr>
          <a:lstStyle/>
          <a:p>
            <a:r>
              <a:rPr lang="en-US" sz="2400" dirty="0"/>
              <a:t>Simply substitute the given values into the equilibrium expression.</a:t>
            </a:r>
          </a:p>
        </p:txBody>
      </p:sp>
    </p:spTree>
    <p:extLst>
      <p:ext uri="{BB962C8B-B14F-4D97-AF65-F5344CB8AC3E}">
        <p14:creationId xmlns:p14="http://schemas.microsoft.com/office/powerpoint/2010/main" val="72350553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Chemical Equilibria </a:t>
            </a:r>
          </a:p>
        </p:txBody>
      </p:sp>
      <mc:AlternateContent xmlns:mc="http://schemas.openxmlformats.org/markup-compatibility/2006" xmlns:a14="http://schemas.microsoft.com/office/drawing/2010/main">
        <mc:Choice Requires="a14">
          <p:sp>
            <p:nvSpPr>
              <p:cNvPr id="4" name="Text Placeholder 3"/>
              <p:cNvSpPr>
                <a:spLocks noGrp="1"/>
              </p:cNvSpPr>
              <p:nvPr>
                <p:ph idx="1"/>
              </p:nvPr>
            </p:nvSpPr>
            <p:spPr>
              <a:xfrm>
                <a:off x="457200" y="1248229"/>
                <a:ext cx="8062912" cy="4762135"/>
              </a:xfrm>
            </p:spPr>
            <p:txBody>
              <a:bodyPr/>
              <a:lstStyle/>
              <a:p>
                <a:pPr>
                  <a:buClr>
                    <a:schemeClr val="accent3"/>
                  </a:buClr>
                </a:pPr>
                <a:r>
                  <a:rPr lang="en-US" dirty="0"/>
                  <a:t>Reactions with an appreciable reverse reaction are often best represented as an </a:t>
                </a:r>
                <a:r>
                  <a:rPr lang="en-US" b="1" dirty="0"/>
                  <a:t>equilibrium</a:t>
                </a:r>
                <a:r>
                  <a:rPr lang="en-US" dirty="0"/>
                  <a: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14:m>
                  <m:oMath xmlns:m="http://schemas.openxmlformats.org/officeDocument/2006/math">
                    <m:sSub>
                      <m:sSubPr>
                        <m:ctrlPr>
                          <a:rPr lang="en-US" sz="24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𝑁</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𝑂</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4</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𝑔</m:t>
                    </m:r>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en-US" sz="2400" dirty="0">
                    <a:effectLst/>
                    <a:latin typeface="Cambria Math" panose="02040503050406030204" pitchFamily="18" charset="0"/>
                    <a:ea typeface="Times New Roman" panose="02020603050405020304" pitchFamily="18" charset="0"/>
                    <a:cs typeface="Cambria Math" panose="02040503050406030204" pitchFamily="18" charset="0"/>
                  </a:rPr>
                  <a:t>⇌</a:t>
                </a:r>
                <a14:m>
                  <m:oMath xmlns:m="http://schemas.openxmlformats.org/officeDocument/2006/math">
                    <m:r>
                      <m:rPr>
                        <m:nor/>
                      </m:rPr>
                      <a:rPr lang="en-US" sz="2400">
                        <a:effectLst/>
                        <a:latin typeface="Cambria Math" panose="02040503050406030204" pitchFamily="18" charset="0"/>
                        <a:ea typeface="Calibri" panose="020F0502020204030204" pitchFamily="34" charset="0"/>
                        <a:cs typeface="Times New Roman" panose="02020603050405020304" pitchFamily="18" charset="0"/>
                      </a:rPr>
                      <m:t> 2</m:t>
                    </m:r>
                    <m:r>
                      <m:rPr>
                        <m:nor/>
                      </m:rPr>
                      <a:rPr lang="en-US" sz="2400">
                        <a:effectLst/>
                        <a:latin typeface="Cambria Math" panose="02040503050406030204" pitchFamily="18" charset="0"/>
                        <a:ea typeface="Calibri" panose="020F0502020204030204" pitchFamily="34" charset="0"/>
                        <a:cs typeface="Times New Roman" panose="02020603050405020304" pitchFamily="18" charset="0"/>
                      </a:rPr>
                      <m:t>N</m:t>
                    </m:r>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m:rPr>
                            <m:nor/>
                          </m:rPr>
                          <a:rPr lang="en-US" sz="2400">
                            <a:effectLst/>
                            <a:latin typeface="Cambria Math" panose="02040503050406030204" pitchFamily="18" charset="0"/>
                            <a:ea typeface="Calibri" panose="020F0502020204030204" pitchFamily="34" charset="0"/>
                            <a:cs typeface="Times New Roman" panose="02020603050405020304" pitchFamily="18" charset="0"/>
                          </a:rPr>
                          <m:t>O</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𝑔</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oMath>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mc:Choice>
        <mc:Fallback xmlns="">
          <p:sp>
            <p:nvSpPr>
              <p:cNvPr id="4" name="Text Placeholder 3"/>
              <p:cNvSpPr>
                <a:spLocks noGrp="1" noRot="1" noChangeAspect="1" noMove="1" noResize="1" noEditPoints="1" noAdjustHandles="1" noChangeArrowheads="1" noChangeShapeType="1" noTextEdit="1"/>
              </p:cNvSpPr>
              <p:nvPr>
                <p:ph idx="1"/>
              </p:nvPr>
            </p:nvSpPr>
            <p:spPr>
              <a:xfrm>
                <a:off x="457200" y="1248229"/>
                <a:ext cx="8062912" cy="4762135"/>
              </a:xfrm>
              <a:blipFill>
                <a:blip r:embed="rId2"/>
                <a:stretch>
                  <a:fillRect l="-983" t="-1408"/>
                </a:stretch>
              </a:blipFill>
            </p:spPr>
            <p:txBody>
              <a:bodyPr/>
              <a:lstStyle/>
              <a:p>
                <a:r>
                  <a:rPr lang="en-US">
                    <a:noFill/>
                  </a:rPr>
                  <a:t> </a:t>
                </a:r>
              </a:p>
            </p:txBody>
          </p:sp>
        </mc:Fallback>
      </mc:AlternateContent>
    </p:spTree>
    <p:extLst>
      <p:ext uri="{BB962C8B-B14F-4D97-AF65-F5344CB8AC3E}">
        <p14:creationId xmlns:p14="http://schemas.microsoft.com/office/powerpoint/2010/main" val="780937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Line 2">
            <a:extLst>
              <a:ext uri="{FF2B5EF4-FFF2-40B4-BE49-F238E27FC236}">
                <a16:creationId xmlns:a16="http://schemas.microsoft.com/office/drawing/2014/main" id="{D0F763C5-AB84-4DD3-8B2C-FF52F538566F}"/>
              </a:ext>
            </a:extLst>
          </p:cNvPr>
          <p:cNvSpPr>
            <a:spLocks noChangeShapeType="1"/>
          </p:cNvSpPr>
          <p:nvPr/>
        </p:nvSpPr>
        <p:spPr bwMode="auto">
          <a:xfrm>
            <a:off x="381000" y="213360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307" name="Rectangle 3">
            <a:extLst>
              <a:ext uri="{FF2B5EF4-FFF2-40B4-BE49-F238E27FC236}">
                <a16:creationId xmlns:a16="http://schemas.microsoft.com/office/drawing/2014/main" id="{F606C511-45B3-48DB-AB21-5D39DF674EE0}"/>
              </a:ext>
            </a:extLst>
          </p:cNvPr>
          <p:cNvSpPr>
            <a:spLocks noChangeArrowheads="1"/>
          </p:cNvSpPr>
          <p:nvPr/>
        </p:nvSpPr>
        <p:spPr bwMode="auto">
          <a:xfrm>
            <a:off x="319088" y="457200"/>
            <a:ext cx="7986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282825" indent="-2282825">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r>
              <a:rPr lang="en-US" altLang="en-US" sz="2000" b="1">
                <a:solidFill>
                  <a:srgbClr val="3366FF"/>
                </a:solidFill>
                <a:latin typeface="Arial" panose="020B0604020202020204" pitchFamily="34" charset="0"/>
              </a:rPr>
              <a:t>Sample Exercise 15.8 </a:t>
            </a:r>
            <a:r>
              <a:rPr lang="en-US" altLang="en-US" sz="2000">
                <a:latin typeface="HelveticaNeue-Bold" charset="-52"/>
              </a:rPr>
              <a:t>Calculating </a:t>
            </a:r>
            <a:r>
              <a:rPr lang="en-US" altLang="en-US" sz="2000" i="1">
                <a:latin typeface="HelveticaNeue-BoldItalic" charset="-52"/>
              </a:rPr>
              <a:t>K </a:t>
            </a:r>
            <a:r>
              <a:rPr lang="en-US" altLang="en-US" sz="2000">
                <a:latin typeface="HelveticaNeue-Bold" charset="-52"/>
              </a:rPr>
              <a:t>When All Equilibrium </a:t>
            </a:r>
            <a:br>
              <a:rPr lang="en-US" altLang="en-US" sz="2000">
                <a:latin typeface="HelveticaNeue-Bold" charset="-52"/>
              </a:rPr>
            </a:br>
            <a:r>
              <a:rPr lang="en-US" altLang="en-US" sz="2000">
                <a:latin typeface="HelveticaNeue-Bold" charset="-52"/>
              </a:rPr>
              <a:t>     Concentrations Are Known</a:t>
            </a:r>
          </a:p>
        </p:txBody>
      </p:sp>
      <p:sp>
        <p:nvSpPr>
          <p:cNvPr id="265221" name="Text Box 5">
            <a:extLst>
              <a:ext uri="{FF2B5EF4-FFF2-40B4-BE49-F238E27FC236}">
                <a16:creationId xmlns:a16="http://schemas.microsoft.com/office/drawing/2014/main" id="{3341D6B2-92E8-4F0C-B6DC-01C9C84691E6}"/>
              </a:ext>
            </a:extLst>
          </p:cNvPr>
          <p:cNvSpPr txBox="1">
            <a:spLocks noChangeArrowheads="1"/>
          </p:cNvSpPr>
          <p:nvPr/>
        </p:nvSpPr>
        <p:spPr bwMode="auto">
          <a:xfrm>
            <a:off x="333375" y="2200275"/>
            <a:ext cx="8610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3" indent="-4763">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dirty="0">
                <a:solidFill>
                  <a:srgbClr val="3366FF"/>
                </a:solidFill>
                <a:latin typeface="Arial" panose="020B0604020202020204" pitchFamily="34" charset="0"/>
              </a:rPr>
              <a:t>Solution</a:t>
            </a:r>
            <a:endParaRPr lang="en-US" altLang="en-US" dirty="0">
              <a:solidFill>
                <a:schemeClr val="bg1"/>
              </a:solidFill>
              <a:latin typeface="Arial" panose="020B0604020202020204" pitchFamily="34" charset="0"/>
            </a:endParaRPr>
          </a:p>
          <a:p>
            <a:pPr>
              <a:spcBef>
                <a:spcPct val="25000"/>
              </a:spcBef>
            </a:pPr>
            <a:r>
              <a:rPr lang="en-US" altLang="en-US" sz="1400" b="1" dirty="0"/>
              <a:t>Analyze </a:t>
            </a:r>
            <a:r>
              <a:rPr lang="en-US" altLang="en-US" sz="1400" dirty="0"/>
              <a:t>We are given a balanced equation and equilibrium partial pressures and are asked to calculate the value of the equilibrium constant.</a:t>
            </a:r>
          </a:p>
          <a:p>
            <a:pPr>
              <a:spcBef>
                <a:spcPct val="25000"/>
              </a:spcBef>
            </a:pPr>
            <a:r>
              <a:rPr lang="en-US" altLang="en-US" sz="1400" b="1" dirty="0"/>
              <a:t>Plan </a:t>
            </a:r>
            <a:r>
              <a:rPr lang="en-US" altLang="en-US" sz="1400" dirty="0"/>
              <a:t>Using the balanced equation, we write the equilibrium-constant expression. We then substitute the equilibrium partial pressures into the expression and solve for </a:t>
            </a:r>
            <a:r>
              <a:rPr lang="en-US" altLang="en-US" sz="1400" i="1" dirty="0" err="1"/>
              <a:t>K</a:t>
            </a:r>
            <a:r>
              <a:rPr lang="en-US" altLang="en-US" sz="1400" i="1" baseline="-25000" dirty="0" err="1"/>
              <a:t>p</a:t>
            </a:r>
            <a:r>
              <a:rPr lang="en-US" altLang="en-US" sz="1400" dirty="0"/>
              <a:t>.</a:t>
            </a:r>
          </a:p>
          <a:p>
            <a:pPr>
              <a:spcBef>
                <a:spcPct val="25000"/>
              </a:spcBef>
            </a:pPr>
            <a:r>
              <a:rPr lang="en-US" altLang="en-US" sz="1400" b="1" dirty="0"/>
              <a:t>Solve</a:t>
            </a:r>
          </a:p>
          <a:p>
            <a:pPr>
              <a:spcBef>
                <a:spcPct val="0"/>
              </a:spcBef>
            </a:pPr>
            <a:endParaRPr lang="en-US" altLang="en-US" sz="1400" b="1" dirty="0"/>
          </a:p>
          <a:p>
            <a:pPr>
              <a:spcBef>
                <a:spcPct val="0"/>
              </a:spcBef>
            </a:pPr>
            <a:endParaRPr lang="en-US" altLang="en-US" sz="1400" b="1" dirty="0"/>
          </a:p>
          <a:p>
            <a:pPr>
              <a:spcBef>
                <a:spcPct val="0"/>
              </a:spcBef>
            </a:pPr>
            <a:endParaRPr lang="en-US" altLang="en-US" sz="1800" b="1" dirty="0"/>
          </a:p>
          <a:p>
            <a:pPr>
              <a:spcBef>
                <a:spcPct val="0"/>
              </a:spcBef>
            </a:pPr>
            <a:r>
              <a:rPr lang="en-US" altLang="en-US" b="1" dirty="0">
                <a:solidFill>
                  <a:srgbClr val="3366FF"/>
                </a:solidFill>
                <a:latin typeface="Arial" panose="020B0604020202020204" pitchFamily="34" charset="0"/>
              </a:rPr>
              <a:t>Practice Exercise</a:t>
            </a:r>
            <a:endParaRPr lang="en-US" altLang="en-US" dirty="0">
              <a:solidFill>
                <a:schemeClr val="bg1"/>
              </a:solidFill>
              <a:latin typeface="Arial" panose="020B0604020202020204" pitchFamily="34" charset="0"/>
            </a:endParaRPr>
          </a:p>
          <a:p>
            <a:pPr>
              <a:spcBef>
                <a:spcPct val="0"/>
              </a:spcBef>
            </a:pPr>
            <a:r>
              <a:rPr lang="en-US" altLang="en-US" sz="1400" dirty="0"/>
              <a:t>An aqueous solution of acetic acid is found to have the following equilibrium concentrations at 25 </a:t>
            </a:r>
            <a:r>
              <a:rPr lang="en-US" altLang="en-US" sz="1400" dirty="0">
                <a:sym typeface="Symbol" panose="05050102010706020507" pitchFamily="18" charset="2"/>
              </a:rPr>
              <a:t></a:t>
            </a:r>
            <a:r>
              <a:rPr lang="en-US" altLang="en-US" sz="1400" dirty="0"/>
              <a:t>C: </a:t>
            </a:r>
          </a:p>
          <a:p>
            <a:pPr>
              <a:spcBef>
                <a:spcPct val="0"/>
              </a:spcBef>
            </a:pPr>
            <a:r>
              <a:rPr lang="en-US" altLang="en-US" sz="1400" dirty="0"/>
              <a:t>[CH</a:t>
            </a:r>
            <a:r>
              <a:rPr lang="en-US" altLang="en-US" sz="1400" baseline="-25000" dirty="0"/>
              <a:t>3</a:t>
            </a:r>
            <a:r>
              <a:rPr lang="en-US" altLang="en-US" sz="1400" dirty="0"/>
              <a:t>COOH] = 1.65 </a:t>
            </a:r>
            <a:r>
              <a:rPr lang="en-US" altLang="en-US" sz="1400" dirty="0">
                <a:sym typeface="Symbol" panose="05050102010706020507" pitchFamily="18" charset="2"/>
              </a:rPr>
              <a:t> 10</a:t>
            </a:r>
            <a:r>
              <a:rPr lang="en-US" altLang="en-US" sz="1400" baseline="30000" dirty="0">
                <a:sym typeface="Symbol" panose="05050102010706020507" pitchFamily="18" charset="2"/>
              </a:rPr>
              <a:t>2</a:t>
            </a:r>
            <a:r>
              <a:rPr lang="en-US" altLang="en-US" sz="1400" dirty="0">
                <a:sym typeface="Symbol" panose="05050102010706020507" pitchFamily="18" charset="2"/>
              </a:rPr>
              <a:t> </a:t>
            </a:r>
            <a:r>
              <a:rPr lang="en-US" altLang="en-US" sz="1400" i="1" dirty="0">
                <a:sym typeface="Symbol" panose="05050102010706020507" pitchFamily="18" charset="2"/>
              </a:rPr>
              <a:t>M</a:t>
            </a:r>
            <a:r>
              <a:rPr lang="en-US" altLang="en-US" sz="1400" dirty="0"/>
              <a:t>; [H</a:t>
            </a:r>
            <a:r>
              <a:rPr lang="en-US" altLang="en-US" sz="1400" baseline="30000" dirty="0"/>
              <a:t>+</a:t>
            </a:r>
            <a:r>
              <a:rPr lang="en-US" altLang="en-US" sz="1400" dirty="0"/>
              <a:t>] = 5.44 </a:t>
            </a:r>
            <a:r>
              <a:rPr lang="en-US" altLang="en-US" sz="1400" dirty="0">
                <a:sym typeface="Symbol" panose="05050102010706020507" pitchFamily="18" charset="2"/>
              </a:rPr>
              <a:t></a:t>
            </a:r>
            <a:r>
              <a:rPr lang="en-US" altLang="en-US" sz="1400" dirty="0"/>
              <a:t> 10</a:t>
            </a:r>
            <a:r>
              <a:rPr lang="en-US" altLang="en-US" sz="1400" baseline="30000" dirty="0">
                <a:sym typeface="Symbol" panose="05050102010706020507" pitchFamily="18" charset="2"/>
              </a:rPr>
              <a:t></a:t>
            </a:r>
            <a:r>
              <a:rPr lang="en-US" altLang="en-US" sz="1400" baseline="30000" dirty="0"/>
              <a:t>4</a:t>
            </a:r>
            <a:r>
              <a:rPr lang="en-US" altLang="en-US" sz="1400" dirty="0"/>
              <a:t> </a:t>
            </a:r>
            <a:r>
              <a:rPr lang="en-US" altLang="en-US" sz="1400" i="1" dirty="0"/>
              <a:t>M</a:t>
            </a:r>
            <a:r>
              <a:rPr lang="en-US" altLang="en-US" sz="1400" dirty="0"/>
              <a:t>; and [CH</a:t>
            </a:r>
            <a:r>
              <a:rPr lang="en-US" altLang="en-US" sz="1400" baseline="-25000" dirty="0"/>
              <a:t>3</a:t>
            </a:r>
            <a:r>
              <a:rPr lang="en-US" altLang="en-US" sz="1400" dirty="0"/>
              <a:t>COO</a:t>
            </a:r>
            <a:r>
              <a:rPr lang="en-US" altLang="en-US" sz="1400" baseline="30000" dirty="0">
                <a:sym typeface="Symbol" panose="05050102010706020507" pitchFamily="18" charset="2"/>
              </a:rPr>
              <a:t></a:t>
            </a:r>
            <a:r>
              <a:rPr lang="en-US" altLang="en-US" sz="1400" dirty="0"/>
              <a:t>] = 5.44 </a:t>
            </a:r>
            <a:r>
              <a:rPr lang="en-US" altLang="en-US" sz="1400" dirty="0">
                <a:sym typeface="Symbol" panose="05050102010706020507" pitchFamily="18" charset="2"/>
              </a:rPr>
              <a:t></a:t>
            </a:r>
            <a:r>
              <a:rPr lang="en-US" altLang="en-US" sz="1400" dirty="0"/>
              <a:t> 10</a:t>
            </a:r>
            <a:r>
              <a:rPr lang="en-US" altLang="en-US" sz="1400" baseline="30000" dirty="0">
                <a:sym typeface="Symbol" panose="05050102010706020507" pitchFamily="18" charset="2"/>
              </a:rPr>
              <a:t></a:t>
            </a:r>
            <a:r>
              <a:rPr lang="en-US" altLang="en-US" sz="1400" baseline="30000" dirty="0"/>
              <a:t>4</a:t>
            </a:r>
            <a:r>
              <a:rPr lang="en-US" altLang="en-US" sz="1400" dirty="0"/>
              <a:t> </a:t>
            </a:r>
            <a:r>
              <a:rPr lang="en-US" altLang="en-US" sz="1400" i="1" dirty="0"/>
              <a:t>M</a:t>
            </a:r>
            <a:r>
              <a:rPr lang="en-US" altLang="en-US" sz="1400" dirty="0"/>
              <a:t>. Calculate the equilibrium constant </a:t>
            </a:r>
            <a:r>
              <a:rPr lang="en-US" altLang="en-US" sz="1400" i="1" dirty="0"/>
              <a:t>K</a:t>
            </a:r>
            <a:r>
              <a:rPr lang="en-US" altLang="en-US" sz="1400" i="1" baseline="-25000" dirty="0"/>
              <a:t>c</a:t>
            </a:r>
            <a:r>
              <a:rPr lang="en-US" altLang="en-US" sz="1400" i="1" dirty="0"/>
              <a:t> </a:t>
            </a:r>
            <a:r>
              <a:rPr lang="en-US" altLang="en-US" sz="1400" dirty="0"/>
              <a:t>for the ionization of acetic acid at 25 </a:t>
            </a:r>
            <a:r>
              <a:rPr lang="en-US" altLang="en-US" sz="1400" dirty="0">
                <a:sym typeface="Symbol" panose="05050102010706020507" pitchFamily="18" charset="2"/>
              </a:rPr>
              <a:t></a:t>
            </a:r>
            <a:r>
              <a:rPr lang="en-US" altLang="en-US" sz="1400" dirty="0"/>
              <a:t>C. The reaction is</a:t>
            </a:r>
          </a:p>
          <a:p>
            <a:pPr>
              <a:spcBef>
                <a:spcPct val="0"/>
              </a:spcBef>
            </a:pPr>
            <a:endParaRPr lang="en-US" altLang="en-US" sz="1400" dirty="0"/>
          </a:p>
          <a:p>
            <a:pPr>
              <a:spcBef>
                <a:spcPct val="0"/>
              </a:spcBef>
            </a:pPr>
            <a:endParaRPr lang="en-US" altLang="en-US" sz="1400" dirty="0"/>
          </a:p>
          <a:p>
            <a:pPr>
              <a:spcBef>
                <a:spcPct val="0"/>
              </a:spcBef>
            </a:pPr>
            <a:endParaRPr lang="en-US" altLang="en-US" sz="1400" b="1" dirty="0"/>
          </a:p>
        </p:txBody>
      </p:sp>
      <p:sp>
        <p:nvSpPr>
          <p:cNvPr id="98310" name="Line 7">
            <a:extLst>
              <a:ext uri="{FF2B5EF4-FFF2-40B4-BE49-F238E27FC236}">
                <a16:creationId xmlns:a16="http://schemas.microsoft.com/office/drawing/2014/main" id="{D9A546D6-C5DC-48D9-93FF-75CC98F7C8BB}"/>
              </a:ext>
            </a:extLst>
          </p:cNvPr>
          <p:cNvSpPr>
            <a:spLocks noChangeShapeType="1"/>
          </p:cNvSpPr>
          <p:nvPr/>
        </p:nvSpPr>
        <p:spPr bwMode="auto">
          <a:xfrm>
            <a:off x="304800" y="304800"/>
            <a:ext cx="0" cy="56388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311" name="Text Box 8">
            <a:extLst>
              <a:ext uri="{FF2B5EF4-FFF2-40B4-BE49-F238E27FC236}">
                <a16:creationId xmlns:a16="http://schemas.microsoft.com/office/drawing/2014/main" id="{94A5CB5B-3E36-46A6-8BE2-4948E962CF36}"/>
              </a:ext>
            </a:extLst>
          </p:cNvPr>
          <p:cNvSpPr txBox="1">
            <a:spLocks noChangeArrowheads="1"/>
          </p:cNvSpPr>
          <p:nvPr/>
        </p:nvSpPr>
        <p:spPr bwMode="auto">
          <a:xfrm>
            <a:off x="333375" y="996950"/>
            <a:ext cx="80486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After a mixture of hydrogen and nitrogen gases in a reaction vessel is allowed to attain equilibrium at 472 </a:t>
            </a:r>
            <a:r>
              <a:rPr lang="en-US" altLang="en-US" sz="1400">
                <a:sym typeface="Symbol" panose="05050102010706020507" pitchFamily="18" charset="2"/>
              </a:rPr>
              <a:t></a:t>
            </a:r>
            <a:r>
              <a:rPr lang="en-US" altLang="en-US" sz="1400"/>
              <a:t>C, it is found to contain 7.38 atm H</a:t>
            </a:r>
            <a:r>
              <a:rPr lang="en-US" altLang="en-US" sz="1400" baseline="-25000"/>
              <a:t>2</a:t>
            </a:r>
            <a:r>
              <a:rPr lang="en-US" altLang="en-US" sz="1400"/>
              <a:t>, 2.46 atm N</a:t>
            </a:r>
            <a:r>
              <a:rPr lang="en-US" altLang="en-US" sz="1400" baseline="-25000"/>
              <a:t>2</a:t>
            </a:r>
            <a:r>
              <a:rPr lang="en-US" altLang="en-US" sz="1400"/>
              <a:t>, and 0.166 atm NH</a:t>
            </a:r>
            <a:r>
              <a:rPr lang="en-US" altLang="en-US" sz="1400" baseline="-25000"/>
              <a:t>3</a:t>
            </a:r>
            <a:r>
              <a:rPr lang="en-US" altLang="en-US" sz="1400"/>
              <a:t>. From these data, calculate the equilibrium constant </a:t>
            </a:r>
            <a:r>
              <a:rPr lang="en-US" altLang="en-US" sz="1400" i="1"/>
              <a:t>K</a:t>
            </a:r>
            <a:r>
              <a:rPr lang="en-US" altLang="en-US" sz="1400" i="1" baseline="-25000"/>
              <a:t>p</a:t>
            </a:r>
            <a:r>
              <a:rPr lang="en-US" altLang="en-US" sz="1400" i="1"/>
              <a:t> </a:t>
            </a:r>
            <a:r>
              <a:rPr lang="en-US" altLang="en-US" sz="1400"/>
              <a:t>for the reaction</a:t>
            </a:r>
          </a:p>
        </p:txBody>
      </p:sp>
      <p:sp>
        <p:nvSpPr>
          <p:cNvPr id="98312" name="Line 9">
            <a:extLst>
              <a:ext uri="{FF2B5EF4-FFF2-40B4-BE49-F238E27FC236}">
                <a16:creationId xmlns:a16="http://schemas.microsoft.com/office/drawing/2014/main" id="{185C18D2-803C-47C0-91EB-853B9FCC4F02}"/>
              </a:ext>
            </a:extLst>
          </p:cNvPr>
          <p:cNvSpPr>
            <a:spLocks noChangeShapeType="1"/>
          </p:cNvSpPr>
          <p:nvPr/>
        </p:nvSpPr>
        <p:spPr bwMode="auto">
          <a:xfrm>
            <a:off x="304800" y="3048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313" name="Line 10">
            <a:extLst>
              <a:ext uri="{FF2B5EF4-FFF2-40B4-BE49-F238E27FC236}">
                <a16:creationId xmlns:a16="http://schemas.microsoft.com/office/drawing/2014/main" id="{C8762B02-3B66-4DDB-A3F5-6AD634F3513B}"/>
              </a:ext>
            </a:extLst>
          </p:cNvPr>
          <p:cNvSpPr>
            <a:spLocks noChangeShapeType="1"/>
          </p:cNvSpPr>
          <p:nvPr/>
        </p:nvSpPr>
        <p:spPr bwMode="auto">
          <a:xfrm>
            <a:off x="304800" y="59436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98320" name="Picture 16">
            <a:extLst>
              <a:ext uri="{FF2B5EF4-FFF2-40B4-BE49-F238E27FC236}">
                <a16:creationId xmlns:a16="http://schemas.microsoft.com/office/drawing/2014/main" id="{F9C64FBB-2788-42C7-A3E2-3615E216241E}"/>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06475" y="1847850"/>
            <a:ext cx="1965325" cy="146050"/>
          </a:xfrm>
          <a:prstGeom prst="rect">
            <a:avLst/>
          </a:prstGeom>
          <a:noFill/>
          <a:extLst>
            <a:ext uri="{909E8E84-426E-40DD-AFC4-6F175D3DCCD1}">
              <a14:hiddenFill xmlns:a14="http://schemas.microsoft.com/office/drawing/2010/main">
                <a:solidFill>
                  <a:srgbClr val="FFFFFF"/>
                </a:solidFill>
              </a14:hiddenFill>
            </a:ext>
          </a:extLst>
        </p:spPr>
      </p:pic>
      <p:pic>
        <p:nvPicPr>
          <p:cNvPr id="98321" name="Picture 17">
            <a:extLst>
              <a:ext uri="{FF2B5EF4-FFF2-40B4-BE49-F238E27FC236}">
                <a16:creationId xmlns:a16="http://schemas.microsoft.com/office/drawing/2014/main" id="{69D8FD07-7C69-4C59-9773-1ECC66614512}"/>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66775" y="3779838"/>
            <a:ext cx="2925763" cy="439737"/>
          </a:xfrm>
          <a:prstGeom prst="rect">
            <a:avLst/>
          </a:prstGeom>
          <a:noFill/>
          <a:extLst>
            <a:ext uri="{909E8E84-426E-40DD-AFC4-6F175D3DCCD1}">
              <a14:hiddenFill xmlns:a14="http://schemas.microsoft.com/office/drawing/2010/main">
                <a:solidFill>
                  <a:srgbClr val="FFFFFF"/>
                </a:solidFill>
              </a14:hiddenFill>
            </a:ext>
          </a:extLst>
        </p:spPr>
      </p:pic>
      <p:pic>
        <p:nvPicPr>
          <p:cNvPr id="98322" name="Picture 18">
            <a:extLst>
              <a:ext uri="{FF2B5EF4-FFF2-40B4-BE49-F238E27FC236}">
                <a16:creationId xmlns:a16="http://schemas.microsoft.com/office/drawing/2014/main" id="{C2EA1CEF-1FCF-4327-943C-B26BB0711341}"/>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828800" y="5400675"/>
            <a:ext cx="2906713" cy="165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522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522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522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522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832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6522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5221">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5221">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83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EFE216-F4C4-44AD-B5F5-D67A18CE8B23}"/>
              </a:ext>
            </a:extLst>
          </p:cNvPr>
          <p:cNvSpPr txBox="1"/>
          <p:nvPr/>
        </p:nvSpPr>
        <p:spPr>
          <a:xfrm>
            <a:off x="851026" y="923453"/>
            <a:ext cx="7451002" cy="830997"/>
          </a:xfrm>
          <a:prstGeom prst="rect">
            <a:avLst/>
          </a:prstGeom>
          <a:noFill/>
        </p:spPr>
        <p:txBody>
          <a:bodyPr wrap="square" rtlCol="0">
            <a:spAutoFit/>
          </a:bodyPr>
          <a:lstStyle/>
          <a:p>
            <a:r>
              <a:rPr lang="en-US" dirty="0"/>
              <a:t>Type 2.  </a:t>
            </a:r>
            <a:r>
              <a:rPr lang="en-US" sz="2400" dirty="0"/>
              <a:t> K is given.  All but one of the equilibrium concentrations are given, find the other one.</a:t>
            </a:r>
            <a:endParaRPr lang="en-US" dirty="0"/>
          </a:p>
        </p:txBody>
      </p:sp>
    </p:spTree>
    <p:extLst>
      <p:ext uri="{BB962C8B-B14F-4D97-AF65-F5344CB8AC3E}">
        <p14:creationId xmlns:p14="http://schemas.microsoft.com/office/powerpoint/2010/main" val="2519943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Line 2">
            <a:extLst>
              <a:ext uri="{FF2B5EF4-FFF2-40B4-BE49-F238E27FC236}">
                <a16:creationId xmlns:a16="http://schemas.microsoft.com/office/drawing/2014/main" id="{81BF5B37-1A00-4501-9EC0-EC91D1950F85}"/>
              </a:ext>
            </a:extLst>
          </p:cNvPr>
          <p:cNvSpPr>
            <a:spLocks noChangeShapeType="1"/>
          </p:cNvSpPr>
          <p:nvPr/>
        </p:nvSpPr>
        <p:spPr bwMode="auto">
          <a:xfrm>
            <a:off x="381000" y="167640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595" name="Rectangle 3">
            <a:extLst>
              <a:ext uri="{FF2B5EF4-FFF2-40B4-BE49-F238E27FC236}">
                <a16:creationId xmlns:a16="http://schemas.microsoft.com/office/drawing/2014/main" id="{E7B219C6-51C4-4A09-9522-041D3CAFDD04}"/>
              </a:ext>
            </a:extLst>
          </p:cNvPr>
          <p:cNvSpPr>
            <a:spLocks noChangeArrowheads="1"/>
          </p:cNvSpPr>
          <p:nvPr/>
        </p:nvSpPr>
        <p:spPr bwMode="auto">
          <a:xfrm>
            <a:off x="381000" y="352426"/>
            <a:ext cx="79438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282825" indent="-2282825">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r>
              <a:rPr lang="en-US" altLang="en-US" sz="2000" b="1" dirty="0">
                <a:solidFill>
                  <a:srgbClr val="3366FF"/>
                </a:solidFill>
                <a:latin typeface="Arial" panose="020B0604020202020204" pitchFamily="34" charset="0"/>
              </a:rPr>
              <a:t>Type 2.  </a:t>
            </a:r>
            <a:r>
              <a:rPr lang="en-US" altLang="en-US" sz="2000" dirty="0">
                <a:latin typeface="HelveticaNeue-Bold" charset="-52"/>
              </a:rPr>
              <a:t>Calculating Equilibrium Concentrations when K and all but one of them is known</a:t>
            </a:r>
          </a:p>
        </p:txBody>
      </p:sp>
      <p:sp>
        <p:nvSpPr>
          <p:cNvPr id="265221" name="Text Box 5">
            <a:extLst>
              <a:ext uri="{FF2B5EF4-FFF2-40B4-BE49-F238E27FC236}">
                <a16:creationId xmlns:a16="http://schemas.microsoft.com/office/drawing/2014/main" id="{76126ECB-B747-4B7D-B6A8-8268B6BB5E5D}"/>
              </a:ext>
            </a:extLst>
          </p:cNvPr>
          <p:cNvSpPr txBox="1">
            <a:spLocks noChangeArrowheads="1"/>
          </p:cNvSpPr>
          <p:nvPr/>
        </p:nvSpPr>
        <p:spPr bwMode="auto">
          <a:xfrm>
            <a:off x="342900" y="1743075"/>
            <a:ext cx="411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3" indent="-4763">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r>
              <a:rPr lang="en-US" altLang="en-US" b="1">
                <a:solidFill>
                  <a:srgbClr val="3366FF"/>
                </a:solidFill>
                <a:latin typeface="Arial" panose="020B0604020202020204" pitchFamily="34" charset="0"/>
              </a:rPr>
              <a:t>Solution</a:t>
            </a:r>
            <a:endParaRPr lang="en-US" altLang="en-US">
              <a:solidFill>
                <a:schemeClr val="bg1"/>
              </a:solidFill>
              <a:latin typeface="Arial" panose="020B0604020202020204" pitchFamily="34" charset="0"/>
            </a:endParaRPr>
          </a:p>
          <a:p>
            <a:pPr>
              <a:spcBef>
                <a:spcPct val="25000"/>
              </a:spcBef>
            </a:pPr>
            <a:r>
              <a:rPr lang="en-US" altLang="en-US" sz="1400" b="1"/>
              <a:t>Analyze </a:t>
            </a:r>
            <a:r>
              <a:rPr lang="en-US" altLang="en-US" sz="1400"/>
              <a:t>We are given an equilibrium constant, </a:t>
            </a:r>
            <a:r>
              <a:rPr lang="en-US" altLang="en-US" sz="1400" i="1"/>
              <a:t>K</a:t>
            </a:r>
            <a:r>
              <a:rPr lang="en-US" altLang="en-US" sz="1400" i="1" baseline="-25000"/>
              <a:t>p</a:t>
            </a:r>
            <a:r>
              <a:rPr lang="en-US" altLang="en-US" sz="1400" i="1"/>
              <a:t>, </a:t>
            </a:r>
            <a:r>
              <a:rPr lang="en-US" altLang="en-US" sz="1400"/>
              <a:t>and the equilibrium partial pressures of two of the three substances in the equation (N</a:t>
            </a:r>
            <a:r>
              <a:rPr lang="en-US" altLang="en-US" sz="1400" baseline="-25000"/>
              <a:t>2</a:t>
            </a:r>
            <a:r>
              <a:rPr lang="en-US" altLang="en-US" sz="1400"/>
              <a:t> and H</a:t>
            </a:r>
            <a:r>
              <a:rPr lang="en-US" altLang="en-US" sz="1400" baseline="-25000"/>
              <a:t>2</a:t>
            </a:r>
            <a:r>
              <a:rPr lang="en-US" altLang="en-US" sz="1400"/>
              <a:t>), and we are asked to calculate the equilibrium partial pressure for the third substance (NH</a:t>
            </a:r>
            <a:r>
              <a:rPr lang="en-US" altLang="en-US" sz="1400" baseline="-25000"/>
              <a:t>3</a:t>
            </a:r>
            <a:r>
              <a:rPr lang="en-US" altLang="en-US" sz="1400"/>
              <a:t>).</a:t>
            </a:r>
          </a:p>
          <a:p>
            <a:pPr>
              <a:spcBef>
                <a:spcPct val="25000"/>
              </a:spcBef>
            </a:pPr>
            <a:r>
              <a:rPr lang="en-US" altLang="en-US" sz="1400" b="1"/>
              <a:t>Solve </a:t>
            </a:r>
            <a:r>
              <a:rPr lang="en-US" altLang="en-US" sz="1400"/>
              <a:t>We tabulate the equilibrium pressures:</a:t>
            </a:r>
          </a:p>
          <a:p>
            <a:pPr>
              <a:spcBef>
                <a:spcPct val="0"/>
              </a:spcBef>
            </a:pPr>
            <a:endParaRPr lang="en-US" altLang="en-US" sz="1400"/>
          </a:p>
          <a:p>
            <a:pPr>
              <a:spcBef>
                <a:spcPct val="0"/>
              </a:spcBef>
            </a:pPr>
            <a:endParaRPr lang="en-US" altLang="en-US" sz="1400"/>
          </a:p>
          <a:p>
            <a:r>
              <a:rPr lang="en-US" altLang="en-US" sz="1400"/>
              <a:t>Because we do not know the equilibrium pressure of</a:t>
            </a:r>
          </a:p>
          <a:p>
            <a:pPr>
              <a:spcBef>
                <a:spcPct val="0"/>
              </a:spcBef>
            </a:pPr>
            <a:r>
              <a:rPr lang="en-US" altLang="en-US" sz="1400"/>
              <a:t>NH</a:t>
            </a:r>
            <a:r>
              <a:rPr lang="en-US" altLang="en-US" sz="1400" baseline="-25000"/>
              <a:t>3</a:t>
            </a:r>
            <a:r>
              <a:rPr lang="en-US" altLang="en-US" sz="1400"/>
              <a:t>, we represent it with </a:t>
            </a:r>
            <a:r>
              <a:rPr lang="en-US" altLang="en-US" sz="1400" i="1"/>
              <a:t>x</a:t>
            </a:r>
            <a:r>
              <a:rPr lang="en-US" altLang="en-US" sz="1400"/>
              <a:t>. At equilibrium the </a:t>
            </a:r>
          </a:p>
          <a:p>
            <a:pPr>
              <a:spcBef>
                <a:spcPct val="0"/>
              </a:spcBef>
            </a:pPr>
            <a:r>
              <a:rPr lang="en-US" altLang="en-US" sz="1400"/>
              <a:t>pressures must satisfy the equilibrium-constant</a:t>
            </a:r>
          </a:p>
          <a:p>
            <a:pPr>
              <a:spcBef>
                <a:spcPct val="0"/>
              </a:spcBef>
            </a:pPr>
            <a:r>
              <a:rPr lang="en-US" altLang="en-US" sz="1400"/>
              <a:t>expression:</a:t>
            </a:r>
          </a:p>
          <a:p>
            <a:pPr>
              <a:spcBef>
                <a:spcPct val="0"/>
              </a:spcBef>
            </a:pPr>
            <a:endParaRPr lang="en-US" altLang="en-US" sz="1400"/>
          </a:p>
          <a:p>
            <a:pPr>
              <a:spcBef>
                <a:spcPct val="0"/>
              </a:spcBef>
            </a:pPr>
            <a:r>
              <a:rPr lang="en-US" altLang="en-US" sz="1400"/>
              <a:t>We now rearrange the equation to solve for </a:t>
            </a:r>
            <a:r>
              <a:rPr lang="en-US" altLang="en-US" sz="1400" i="1"/>
              <a:t>x</a:t>
            </a:r>
            <a:r>
              <a:rPr lang="en-US" altLang="en-US" sz="1400"/>
              <a:t>:</a:t>
            </a:r>
          </a:p>
          <a:p>
            <a:pPr>
              <a:spcBef>
                <a:spcPct val="0"/>
              </a:spcBef>
            </a:pPr>
            <a:endParaRPr lang="en-US" altLang="en-US" sz="1400"/>
          </a:p>
          <a:p>
            <a:pPr>
              <a:spcBef>
                <a:spcPct val="0"/>
              </a:spcBef>
            </a:pPr>
            <a:endParaRPr lang="en-US" altLang="en-US" sz="1400"/>
          </a:p>
        </p:txBody>
      </p:sp>
      <p:sp>
        <p:nvSpPr>
          <p:cNvPr id="110598" name="Line 7">
            <a:extLst>
              <a:ext uri="{FF2B5EF4-FFF2-40B4-BE49-F238E27FC236}">
                <a16:creationId xmlns:a16="http://schemas.microsoft.com/office/drawing/2014/main" id="{BEDB2C8D-BD6E-4D72-8FD0-241375AC54C7}"/>
              </a:ext>
            </a:extLst>
          </p:cNvPr>
          <p:cNvSpPr>
            <a:spLocks noChangeShapeType="1"/>
          </p:cNvSpPr>
          <p:nvPr/>
        </p:nvSpPr>
        <p:spPr bwMode="auto">
          <a:xfrm>
            <a:off x="304800" y="304800"/>
            <a:ext cx="0" cy="56388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599" name="Text Box 8">
            <a:extLst>
              <a:ext uri="{FF2B5EF4-FFF2-40B4-BE49-F238E27FC236}">
                <a16:creationId xmlns:a16="http://schemas.microsoft.com/office/drawing/2014/main" id="{AF5E82D8-7235-4723-A8BE-5E761CE11609}"/>
              </a:ext>
            </a:extLst>
          </p:cNvPr>
          <p:cNvSpPr txBox="1">
            <a:spLocks noChangeArrowheads="1"/>
          </p:cNvSpPr>
          <p:nvPr/>
        </p:nvSpPr>
        <p:spPr bwMode="auto">
          <a:xfrm>
            <a:off x="333375" y="854075"/>
            <a:ext cx="82772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dirty="0"/>
              <a:t>For the Haber process,                                              ,</a:t>
            </a:r>
            <a:r>
              <a:rPr lang="en-US" altLang="en-US" sz="1400" i="1" dirty="0"/>
              <a:t> </a:t>
            </a:r>
            <a:r>
              <a:rPr lang="en-US" altLang="en-US" sz="1400" i="1" dirty="0" err="1"/>
              <a:t>K</a:t>
            </a:r>
            <a:r>
              <a:rPr lang="en-US" altLang="en-US" sz="1400" i="1" baseline="-25000" dirty="0" err="1"/>
              <a:t>p</a:t>
            </a:r>
            <a:r>
              <a:rPr lang="en-US" altLang="en-US" sz="1400" dirty="0"/>
              <a:t> = 1.45 </a:t>
            </a:r>
            <a:r>
              <a:rPr lang="en-US" altLang="en-US" sz="1400" dirty="0">
                <a:sym typeface="Symbol" panose="05050102010706020507" pitchFamily="18" charset="2"/>
              </a:rPr>
              <a:t></a:t>
            </a:r>
            <a:r>
              <a:rPr lang="en-US" altLang="en-US" sz="1400" dirty="0"/>
              <a:t> 10</a:t>
            </a:r>
            <a:r>
              <a:rPr lang="en-US" altLang="en-US" sz="1400" baseline="30000" dirty="0">
                <a:sym typeface="Symbol" panose="05050102010706020507" pitchFamily="18" charset="2"/>
              </a:rPr>
              <a:t></a:t>
            </a:r>
            <a:r>
              <a:rPr lang="en-US" altLang="en-US" sz="1400" baseline="30000" dirty="0"/>
              <a:t>5</a:t>
            </a:r>
            <a:r>
              <a:rPr lang="en-US" altLang="en-US" sz="1400" dirty="0"/>
              <a:t> at 500 </a:t>
            </a:r>
            <a:r>
              <a:rPr lang="en-US" altLang="en-US" sz="1400" dirty="0">
                <a:sym typeface="Symbol" panose="05050102010706020507" pitchFamily="18" charset="2"/>
              </a:rPr>
              <a:t></a:t>
            </a:r>
            <a:r>
              <a:rPr lang="en-US" altLang="en-US" sz="1400" dirty="0"/>
              <a:t>C. In an equilibrium mixture of the three gases at 500 </a:t>
            </a:r>
            <a:r>
              <a:rPr lang="en-US" altLang="en-US" sz="1400" dirty="0">
                <a:sym typeface="Symbol" panose="05050102010706020507" pitchFamily="18" charset="2"/>
              </a:rPr>
              <a:t></a:t>
            </a:r>
            <a:r>
              <a:rPr lang="en-US" altLang="en-US" sz="1400" dirty="0"/>
              <a:t>C, the partial pressure of H</a:t>
            </a:r>
            <a:r>
              <a:rPr lang="en-US" altLang="en-US" sz="1400" baseline="-25000" dirty="0"/>
              <a:t>2</a:t>
            </a:r>
            <a:r>
              <a:rPr lang="en-US" altLang="en-US" sz="1400" dirty="0"/>
              <a:t> is 0.928 atm and that of N</a:t>
            </a:r>
            <a:r>
              <a:rPr lang="en-US" altLang="en-US" sz="1400" baseline="-25000" dirty="0"/>
              <a:t>2</a:t>
            </a:r>
            <a:r>
              <a:rPr lang="en-US" altLang="en-US" sz="1400" dirty="0"/>
              <a:t> is 0.432 atm. What is the partial pressure of NH</a:t>
            </a:r>
            <a:r>
              <a:rPr lang="en-US" altLang="en-US" sz="1400" baseline="-25000" dirty="0"/>
              <a:t>3</a:t>
            </a:r>
            <a:r>
              <a:rPr lang="en-US" altLang="en-US" sz="1400" dirty="0"/>
              <a:t> in this equilibrium mixture?</a:t>
            </a:r>
          </a:p>
        </p:txBody>
      </p:sp>
      <p:sp>
        <p:nvSpPr>
          <p:cNvPr id="110600" name="Line 9">
            <a:extLst>
              <a:ext uri="{FF2B5EF4-FFF2-40B4-BE49-F238E27FC236}">
                <a16:creationId xmlns:a16="http://schemas.microsoft.com/office/drawing/2014/main" id="{DF472AC0-2AB7-473F-A5F0-F52CB20E03B0}"/>
              </a:ext>
            </a:extLst>
          </p:cNvPr>
          <p:cNvSpPr>
            <a:spLocks noChangeShapeType="1"/>
          </p:cNvSpPr>
          <p:nvPr/>
        </p:nvSpPr>
        <p:spPr bwMode="auto">
          <a:xfrm>
            <a:off x="762000" y="5334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01" name="Line 10">
            <a:extLst>
              <a:ext uri="{FF2B5EF4-FFF2-40B4-BE49-F238E27FC236}">
                <a16:creationId xmlns:a16="http://schemas.microsoft.com/office/drawing/2014/main" id="{40539BF6-9137-4759-A680-C30E68CBC82F}"/>
              </a:ext>
            </a:extLst>
          </p:cNvPr>
          <p:cNvSpPr>
            <a:spLocks noChangeShapeType="1"/>
          </p:cNvSpPr>
          <p:nvPr/>
        </p:nvSpPr>
        <p:spPr bwMode="auto">
          <a:xfrm>
            <a:off x="304800" y="59436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09" name="Rectangle 17">
            <a:extLst>
              <a:ext uri="{FF2B5EF4-FFF2-40B4-BE49-F238E27FC236}">
                <a16:creationId xmlns:a16="http://schemas.microsoft.com/office/drawing/2014/main" id="{E9D223B1-041C-406E-BFAC-175DA846F296}"/>
              </a:ext>
            </a:extLst>
          </p:cNvPr>
          <p:cNvSpPr>
            <a:spLocks noChangeArrowheads="1"/>
          </p:cNvSpPr>
          <p:nvPr/>
        </p:nvSpPr>
        <p:spPr bwMode="auto">
          <a:xfrm>
            <a:off x="4686300" y="1743075"/>
            <a:ext cx="4191000" cy="1155700"/>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8"/>
                    </a:schemeClr>
                  </a:outerShdw>
                </a:effectLst>
              </a14:hiddenEffects>
            </a:ext>
          </a:extLst>
        </p:spPr>
        <p:txBody>
          <a:bodyPr>
            <a:spAutoFit/>
          </a:bodyPr>
          <a:lstStyle>
            <a:lvl1pPr indent="3175">
              <a:defRPr sz="1600">
                <a:solidFill>
                  <a:schemeClr val="tx1"/>
                </a:solidFill>
                <a:latin typeface="Times New Roman" panose="02020603050405020304" pitchFamily="18" charset="0"/>
                <a:ea typeface="ＭＳ Ｐゴシック" panose="020B0600070205080204" pitchFamily="34" charset="-128"/>
              </a:defRPr>
            </a:lvl1pPr>
            <a:lvl2pPr marL="2400300">
              <a:defRPr sz="1600">
                <a:solidFill>
                  <a:schemeClr val="tx1"/>
                </a:solidFill>
                <a:latin typeface="Times New Roman" panose="02020603050405020304" pitchFamily="18" charset="0"/>
                <a:ea typeface="ＭＳ Ｐゴシック" panose="020B0600070205080204" pitchFamily="34" charset="-128"/>
              </a:defRPr>
            </a:lvl2pPr>
            <a:lvl3pPr marL="2514600">
              <a:defRPr sz="1600">
                <a:solidFill>
                  <a:schemeClr val="tx1"/>
                </a:solidFill>
                <a:latin typeface="Times New Roman" panose="02020603050405020304" pitchFamily="18" charset="0"/>
                <a:ea typeface="ＭＳ Ｐゴシック" panose="020B0600070205080204" pitchFamily="34" charset="-128"/>
              </a:defRPr>
            </a:lvl3pPr>
            <a:lvl4pPr marL="2628900">
              <a:defRPr sz="1600">
                <a:solidFill>
                  <a:schemeClr val="tx1"/>
                </a:solidFill>
                <a:latin typeface="Times New Roman" panose="02020603050405020304" pitchFamily="18" charset="0"/>
                <a:ea typeface="ＭＳ Ｐゴシック" panose="020B0600070205080204" pitchFamily="34" charset="-128"/>
              </a:defRPr>
            </a:lvl4pPr>
            <a:lvl5pPr marL="2743200">
              <a:defRPr sz="1600">
                <a:solidFill>
                  <a:schemeClr val="tx1"/>
                </a:solidFill>
                <a:latin typeface="Times New Roman" panose="02020603050405020304" pitchFamily="18" charset="0"/>
                <a:ea typeface="ＭＳ Ｐゴシック" panose="020B0600070205080204" pitchFamily="34" charset="-128"/>
              </a:defRPr>
            </a:lvl5pPr>
            <a:lvl6pPr marL="3200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3657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4114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45720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sz="1400" b="1"/>
          </a:p>
          <a:p>
            <a:pPr>
              <a:spcBef>
                <a:spcPct val="0"/>
              </a:spcBef>
            </a:pPr>
            <a:r>
              <a:rPr lang="en-US" altLang="en-US" sz="1400" b="1"/>
              <a:t>Plan </a:t>
            </a:r>
            <a:r>
              <a:rPr lang="en-US" altLang="en-US" sz="1400"/>
              <a:t>We can set </a:t>
            </a:r>
            <a:r>
              <a:rPr lang="en-US" altLang="en-US" sz="1400" i="1"/>
              <a:t>K</a:t>
            </a:r>
            <a:r>
              <a:rPr lang="en-US" altLang="en-US" sz="1400" i="1" baseline="-25000"/>
              <a:t>p</a:t>
            </a:r>
            <a:r>
              <a:rPr lang="en-US" altLang="en-US" sz="1400" i="1"/>
              <a:t> </a:t>
            </a:r>
            <a:r>
              <a:rPr lang="en-US" altLang="en-US" sz="1400"/>
              <a:t>equal to the equilibrium-constant</a:t>
            </a:r>
          </a:p>
          <a:p>
            <a:pPr>
              <a:spcBef>
                <a:spcPct val="0"/>
              </a:spcBef>
            </a:pPr>
            <a:r>
              <a:rPr lang="en-US" altLang="en-US" sz="1400"/>
              <a:t>expression and substitute in the partial pressures that we know. Then we can solve for the only unknown in the equation.</a:t>
            </a:r>
          </a:p>
        </p:txBody>
      </p:sp>
      <p:pic>
        <p:nvPicPr>
          <p:cNvPr id="110616" name="Picture 24">
            <a:extLst>
              <a:ext uri="{FF2B5EF4-FFF2-40B4-BE49-F238E27FC236}">
                <a16:creationId xmlns:a16="http://schemas.microsoft.com/office/drawing/2014/main" id="{FAFB2045-9A45-419E-9490-AACB71D0C2D2}"/>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24075" y="962025"/>
            <a:ext cx="1965325" cy="146050"/>
          </a:xfrm>
          <a:prstGeom prst="rect">
            <a:avLst/>
          </a:prstGeom>
          <a:noFill/>
          <a:extLst>
            <a:ext uri="{909E8E84-426E-40DD-AFC4-6F175D3DCCD1}">
              <a14:hiddenFill xmlns:a14="http://schemas.microsoft.com/office/drawing/2010/main">
                <a:solidFill>
                  <a:srgbClr val="FFFFFF"/>
                </a:solidFill>
              </a14:hiddenFill>
            </a:ext>
          </a:extLst>
        </p:spPr>
      </p:pic>
      <p:pic>
        <p:nvPicPr>
          <p:cNvPr id="110617" name="Picture 25">
            <a:extLst>
              <a:ext uri="{FF2B5EF4-FFF2-40B4-BE49-F238E27FC236}">
                <a16:creationId xmlns:a16="http://schemas.microsoft.com/office/drawing/2014/main" id="{D53A158C-22AE-4EB6-89AC-CC13B2311FBA}"/>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800600" y="3273425"/>
            <a:ext cx="3500438" cy="447675"/>
          </a:xfrm>
          <a:prstGeom prst="rect">
            <a:avLst/>
          </a:prstGeom>
          <a:noFill/>
          <a:extLst>
            <a:ext uri="{909E8E84-426E-40DD-AFC4-6F175D3DCCD1}">
              <a14:hiddenFill xmlns:a14="http://schemas.microsoft.com/office/drawing/2010/main">
                <a:solidFill>
                  <a:srgbClr val="FFFFFF"/>
                </a:solidFill>
              </a14:hiddenFill>
            </a:ext>
          </a:extLst>
        </p:spPr>
      </p:pic>
      <p:pic>
        <p:nvPicPr>
          <p:cNvPr id="110618" name="Picture 26">
            <a:extLst>
              <a:ext uri="{FF2B5EF4-FFF2-40B4-BE49-F238E27FC236}">
                <a16:creationId xmlns:a16="http://schemas.microsoft.com/office/drawing/2014/main" id="{5694DDB8-83EE-4FC7-9003-080A8A1DB3A3}"/>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810125" y="4343400"/>
            <a:ext cx="3062288" cy="438150"/>
          </a:xfrm>
          <a:prstGeom prst="rect">
            <a:avLst/>
          </a:prstGeom>
          <a:noFill/>
          <a:extLst>
            <a:ext uri="{909E8E84-426E-40DD-AFC4-6F175D3DCCD1}">
              <a14:hiddenFill xmlns:a14="http://schemas.microsoft.com/office/drawing/2010/main">
                <a:solidFill>
                  <a:srgbClr val="FFFFFF"/>
                </a:solidFill>
              </a14:hiddenFill>
            </a:ext>
          </a:extLst>
        </p:spPr>
      </p:pic>
      <p:pic>
        <p:nvPicPr>
          <p:cNvPr id="110619" name="Picture 27">
            <a:extLst>
              <a:ext uri="{FF2B5EF4-FFF2-40B4-BE49-F238E27FC236}">
                <a16:creationId xmlns:a16="http://schemas.microsoft.com/office/drawing/2014/main" id="{86CD2059-B779-4DC8-9BFD-D2516B970FF3}"/>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876800" y="5143500"/>
            <a:ext cx="3052763" cy="447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522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522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060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060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522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061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65221">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5221">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5221">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5221">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1061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265221">
                                            <p:txEl>
                                              <p:pRg st="10" end="1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106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1">
            <a:extLst>
              <a:ext uri="{FF2B5EF4-FFF2-40B4-BE49-F238E27FC236}">
                <a16:creationId xmlns:a16="http://schemas.microsoft.com/office/drawing/2014/main" id="{7D1CC13F-6110-476C-BF3B-58CAD812F6FD}"/>
              </a:ext>
            </a:extLst>
          </p:cNvPr>
          <p:cNvSpPr txBox="1">
            <a:spLocks noChangeArrowheads="1"/>
          </p:cNvSpPr>
          <p:nvPr/>
        </p:nvSpPr>
        <p:spPr bwMode="auto">
          <a:xfrm>
            <a:off x="679451" y="2770345"/>
            <a:ext cx="8445499"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763" indent="-4763">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sz="1400" dirty="0"/>
          </a:p>
          <a:p>
            <a:pPr>
              <a:spcBef>
                <a:spcPct val="0"/>
              </a:spcBef>
            </a:pPr>
            <a:endParaRPr lang="en-US" altLang="en-US" sz="1400" dirty="0"/>
          </a:p>
          <a:p>
            <a:pPr>
              <a:spcBef>
                <a:spcPct val="0"/>
              </a:spcBef>
            </a:pPr>
            <a:r>
              <a:rPr lang="en-US" altLang="en-US" b="1" dirty="0">
                <a:solidFill>
                  <a:srgbClr val="3366FF"/>
                </a:solidFill>
                <a:latin typeface="Arial" panose="020B0604020202020204" pitchFamily="34" charset="0"/>
              </a:rPr>
              <a:t>Practice Exercise</a:t>
            </a:r>
            <a:endParaRPr lang="en-US" altLang="en-US" dirty="0">
              <a:solidFill>
                <a:schemeClr val="bg1"/>
              </a:solidFill>
              <a:latin typeface="Arial" panose="020B0604020202020204" pitchFamily="34" charset="0"/>
            </a:endParaRPr>
          </a:p>
          <a:p>
            <a:pPr>
              <a:spcBef>
                <a:spcPct val="0"/>
              </a:spcBef>
            </a:pPr>
            <a:r>
              <a:rPr lang="en-US" altLang="en-US" sz="2400" dirty="0"/>
              <a:t>At 500 K the reaction                                             </a:t>
            </a:r>
          </a:p>
          <a:p>
            <a:pPr>
              <a:spcBef>
                <a:spcPct val="0"/>
              </a:spcBef>
            </a:pPr>
            <a:r>
              <a:rPr lang="en-US" altLang="en-US" sz="2400" dirty="0"/>
              <a:t>  has </a:t>
            </a:r>
            <a:r>
              <a:rPr lang="en-US" altLang="en-US" sz="2400" i="1" dirty="0" err="1"/>
              <a:t>K</a:t>
            </a:r>
            <a:r>
              <a:rPr lang="en-US" altLang="en-US" sz="2400" i="1" baseline="-25000" dirty="0" err="1"/>
              <a:t>p</a:t>
            </a:r>
            <a:r>
              <a:rPr lang="en-US" altLang="en-US" sz="2400" dirty="0"/>
              <a:t> = 0.497. In an equilibrium mixture at 500 K, the partial pressure of PCl</a:t>
            </a:r>
            <a:r>
              <a:rPr lang="en-US" altLang="en-US" sz="2400" baseline="-25000" dirty="0"/>
              <a:t>5</a:t>
            </a:r>
            <a:r>
              <a:rPr lang="en-US" altLang="en-US" sz="2400" dirty="0"/>
              <a:t> is 0.860 atm and that of PCl</a:t>
            </a:r>
            <a:r>
              <a:rPr lang="en-US" altLang="en-US" sz="2400" baseline="-25000" dirty="0"/>
              <a:t>3</a:t>
            </a:r>
            <a:r>
              <a:rPr lang="en-US" altLang="en-US" sz="2400" dirty="0"/>
              <a:t> is 0.350 atm. What is the partial pressure of Cl</a:t>
            </a:r>
            <a:r>
              <a:rPr lang="en-US" altLang="en-US" sz="2400" baseline="-25000" dirty="0"/>
              <a:t>2</a:t>
            </a:r>
            <a:r>
              <a:rPr lang="en-US" altLang="en-US" sz="2400" dirty="0"/>
              <a:t> in the equilibrium mixture?</a:t>
            </a:r>
          </a:p>
          <a:p>
            <a:pPr>
              <a:spcBef>
                <a:spcPct val="0"/>
              </a:spcBef>
            </a:pPr>
            <a:endParaRPr lang="en-US" altLang="en-US" sz="2400" dirty="0"/>
          </a:p>
          <a:p>
            <a:pPr>
              <a:spcBef>
                <a:spcPct val="0"/>
              </a:spcBef>
            </a:pPr>
            <a:r>
              <a:rPr lang="en-US" altLang="en-US" sz="1400" b="1" i="1" dirty="0"/>
              <a:t>Answer: </a:t>
            </a:r>
            <a:r>
              <a:rPr lang="en-US" altLang="en-US" sz="1400" dirty="0"/>
              <a:t>1.22 atm</a:t>
            </a:r>
          </a:p>
        </p:txBody>
      </p:sp>
      <p:sp>
        <p:nvSpPr>
          <p:cNvPr id="3" name="Ink 27">
            <a:extLst>
              <a:ext uri="{FF2B5EF4-FFF2-40B4-BE49-F238E27FC236}">
                <a16:creationId xmlns:a16="http://schemas.microsoft.com/office/drawing/2014/main" id="{7E981227-B0D7-4F70-A5F9-C5B98FEFFBB6}"/>
              </a:ext>
            </a:extLst>
          </p:cNvPr>
          <p:cNvSpPr>
            <a:spLocks noRot="1" noChangeAspect="1" noEditPoints="1" noChangeArrowheads="1" noChangeShapeType="1" noTextEdit="1"/>
          </p:cNvSpPr>
          <p:nvPr/>
        </p:nvSpPr>
        <p:spPr bwMode="auto">
          <a:xfrm>
            <a:off x="3101977" y="2751295"/>
            <a:ext cx="19050" cy="19050"/>
          </a:xfrm>
          <a:prstGeom prst="rect">
            <a:avLst/>
          </a:prstGeom>
          <a:noFill/>
          <a:ln w="18000" cap="rnd" algn="ctr">
            <a:solidFill>
              <a:srgbClr val="AB008B"/>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Ink 28">
            <a:extLst>
              <a:ext uri="{FF2B5EF4-FFF2-40B4-BE49-F238E27FC236}">
                <a16:creationId xmlns:a16="http://schemas.microsoft.com/office/drawing/2014/main" id="{DCC845C5-0EB0-4E4D-BB60-695A5504F1C5}"/>
              </a:ext>
            </a:extLst>
          </p:cNvPr>
          <p:cNvSpPr>
            <a:spLocks noRot="1" noChangeAspect="1" noEditPoints="1" noChangeArrowheads="1" noChangeShapeType="1" noTextEdit="1"/>
          </p:cNvSpPr>
          <p:nvPr/>
        </p:nvSpPr>
        <p:spPr bwMode="auto">
          <a:xfrm>
            <a:off x="679451" y="3311682"/>
            <a:ext cx="19050" cy="19050"/>
          </a:xfrm>
          <a:prstGeom prst="rect">
            <a:avLst/>
          </a:prstGeom>
          <a:noFill/>
          <a:ln w="18000" cap="rnd" algn="ctr">
            <a:solidFill>
              <a:srgbClr val="AB008B"/>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Ink 30">
            <a:extLst>
              <a:ext uri="{FF2B5EF4-FFF2-40B4-BE49-F238E27FC236}">
                <a16:creationId xmlns:a16="http://schemas.microsoft.com/office/drawing/2014/main" id="{43E54AC5-B90F-4CDA-A316-0B775EB928BE}"/>
              </a:ext>
            </a:extLst>
          </p:cNvPr>
          <p:cNvSpPr>
            <a:spLocks noRot="1" noChangeAspect="1" noEditPoints="1" noChangeArrowheads="1" noChangeShapeType="1" noTextEdit="1"/>
          </p:cNvSpPr>
          <p:nvPr/>
        </p:nvSpPr>
        <p:spPr bwMode="auto">
          <a:xfrm>
            <a:off x="1377952" y="3283107"/>
            <a:ext cx="19050" cy="19050"/>
          </a:xfrm>
          <a:prstGeom prst="rect">
            <a:avLst/>
          </a:prstGeom>
          <a:noFill/>
          <a:ln w="18000" cap="rnd" algn="ctr">
            <a:solidFill>
              <a:srgbClr val="AB008B"/>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EDFB43EB-D736-489A-9091-F15A8D455FF8}"/>
              </a:ext>
            </a:extLst>
          </p:cNvPr>
          <p:cNvSpPr>
            <a:spLocks noChangeArrowheads="1"/>
          </p:cNvSpPr>
          <p:nvPr/>
        </p:nvSpPr>
        <p:spPr bwMode="auto">
          <a:xfrm>
            <a:off x="877889" y="152098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5">
            <a:extLst>
              <a:ext uri="{FF2B5EF4-FFF2-40B4-BE49-F238E27FC236}">
                <a16:creationId xmlns:a16="http://schemas.microsoft.com/office/drawing/2014/main" id="{69A81B59-D7C3-48AB-A036-76D8D2C205CD}"/>
              </a:ext>
            </a:extLst>
          </p:cNvPr>
          <p:cNvSpPr>
            <a:spLocks noChangeArrowheads="1"/>
          </p:cNvSpPr>
          <p:nvPr/>
        </p:nvSpPr>
        <p:spPr bwMode="auto">
          <a:xfrm>
            <a:off x="3772485" y="3410893"/>
            <a:ext cx="39966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PCl</a:t>
            </a:r>
            <a:r>
              <a:rPr kumimoji="0" lang="en-US" altLang="en-US" sz="24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5(g)</a:t>
            </a: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mbria Math" panose="02040503050406030204" pitchFamily="18" charset="0"/>
              </a:rPr>
              <a:t>⇌</a:t>
            </a: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PCl</a:t>
            </a:r>
            <a:r>
              <a:rPr kumimoji="0" lang="en-US" altLang="en-US" sz="24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3(g)</a:t>
            </a: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  Cl</a:t>
            </a:r>
            <a:r>
              <a:rPr kumimoji="0" lang="en-US" altLang="en-US" sz="24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2(g)</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5700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3C420D-EAEF-4CA9-B8D3-264E18E7E0E4}"/>
              </a:ext>
            </a:extLst>
          </p:cNvPr>
          <p:cNvSpPr txBox="1"/>
          <p:nvPr/>
        </p:nvSpPr>
        <p:spPr>
          <a:xfrm>
            <a:off x="543208" y="1149790"/>
            <a:ext cx="8256760" cy="3046988"/>
          </a:xfrm>
          <a:prstGeom prst="rect">
            <a:avLst/>
          </a:prstGeom>
          <a:noFill/>
        </p:spPr>
        <p:txBody>
          <a:bodyPr wrap="square" rtlCol="0">
            <a:spAutoFit/>
          </a:bodyPr>
          <a:lstStyle/>
          <a:p>
            <a:r>
              <a:rPr lang="en-US" sz="2400" dirty="0">
                <a:solidFill>
                  <a:srgbClr val="FF0000"/>
                </a:solidFill>
                <a:latin typeface="Rockwell" panose="02060603020205020403" pitchFamily="18" charset="0"/>
              </a:rPr>
              <a:t>TYPE 3   Finding K, when all the initial concentrations are known, and ONE equilibrium concentration is given.</a:t>
            </a:r>
          </a:p>
          <a:p>
            <a:endParaRPr lang="en-US" sz="2400" dirty="0">
              <a:solidFill>
                <a:srgbClr val="FF0000"/>
              </a:solidFill>
              <a:latin typeface="Rockwell" panose="02060603020205020403" pitchFamily="18" charset="0"/>
            </a:endParaRPr>
          </a:p>
          <a:p>
            <a:r>
              <a:rPr lang="en-US" sz="2400" dirty="0">
                <a:solidFill>
                  <a:srgbClr val="002060"/>
                </a:solidFill>
                <a:latin typeface="Rockwell" panose="02060603020205020403" pitchFamily="18" charset="0"/>
              </a:rPr>
              <a:t>It is necessary to set up a reaction table, sometimes called an “ICE chart” to find ALL the equilibrium concentrations.    THEN, you can put those values into the </a:t>
            </a:r>
            <a:r>
              <a:rPr lang="en-US" sz="2400" dirty="0" err="1">
                <a:solidFill>
                  <a:srgbClr val="002060"/>
                </a:solidFill>
                <a:latin typeface="Rockwell" panose="02060603020205020403" pitchFamily="18" charset="0"/>
              </a:rPr>
              <a:t>equilibrim</a:t>
            </a:r>
            <a:r>
              <a:rPr lang="en-US" sz="2400" dirty="0">
                <a:solidFill>
                  <a:srgbClr val="002060"/>
                </a:solidFill>
                <a:latin typeface="Rockwell" panose="02060603020205020403" pitchFamily="18" charset="0"/>
              </a:rPr>
              <a:t> equation to find K.      (See also, problem 13.7 in text)</a:t>
            </a:r>
          </a:p>
        </p:txBody>
      </p:sp>
    </p:spTree>
    <p:extLst>
      <p:ext uri="{BB962C8B-B14F-4D97-AF65-F5344CB8AC3E}">
        <p14:creationId xmlns:p14="http://schemas.microsoft.com/office/powerpoint/2010/main" val="18687742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CCBC1570-EEE5-4EC6-9ABA-ED2A8B50298F}"/>
              </a:ext>
            </a:extLst>
          </p:cNvPr>
          <p:cNvSpPr>
            <a:spLocks noGrp="1" noChangeArrowheads="1"/>
          </p:cNvSpPr>
          <p:nvPr>
            <p:ph type="title"/>
          </p:nvPr>
        </p:nvSpPr>
        <p:spPr/>
        <p:txBody>
          <a:bodyPr/>
          <a:lstStyle/>
          <a:p>
            <a:pPr eaLnBrk="1" hangingPunct="1"/>
            <a:r>
              <a:rPr lang="en-US" altLang="en-US"/>
              <a:t>An Equilibrium Problem</a:t>
            </a:r>
          </a:p>
        </p:txBody>
      </p:sp>
      <p:sp>
        <p:nvSpPr>
          <p:cNvPr id="72707" name="Rectangle 3">
            <a:extLst>
              <a:ext uri="{FF2B5EF4-FFF2-40B4-BE49-F238E27FC236}">
                <a16:creationId xmlns:a16="http://schemas.microsoft.com/office/drawing/2014/main" id="{57396A79-61D0-4D31-ACE3-1E65741C78EC}"/>
              </a:ext>
            </a:extLst>
          </p:cNvPr>
          <p:cNvSpPr>
            <a:spLocks noGrp="1" noChangeArrowheads="1"/>
          </p:cNvSpPr>
          <p:nvPr>
            <p:ph type="body" idx="1"/>
          </p:nvPr>
        </p:nvSpPr>
        <p:spPr>
          <a:xfrm>
            <a:off x="685800" y="1295400"/>
            <a:ext cx="7924800" cy="3733800"/>
          </a:xfrm>
        </p:spPr>
        <p:txBody>
          <a:bodyPr/>
          <a:lstStyle/>
          <a:p>
            <a:pPr eaLnBrk="1" hangingPunct="1">
              <a:lnSpc>
                <a:spcPct val="90000"/>
              </a:lnSpc>
              <a:buFontTx/>
              <a:buNone/>
            </a:pPr>
            <a:r>
              <a:rPr lang="en-US" altLang="en-US" dirty="0"/>
              <a:t>	A closed system initially containing </a:t>
            </a:r>
            <a:br>
              <a:rPr lang="en-US" altLang="en-US" dirty="0"/>
            </a:br>
            <a:r>
              <a:rPr lang="en-US" altLang="en-US" dirty="0"/>
              <a:t>1.000 x 10</a:t>
            </a:r>
            <a:r>
              <a:rPr lang="en-US" altLang="en-US" baseline="30000" dirty="0">
                <a:cs typeface="Arial" panose="020B0604020202020204" pitchFamily="34" charset="0"/>
                <a:sym typeface="Symbol" panose="05050102010706020507" pitchFamily="18" charset="2"/>
              </a:rPr>
              <a:t></a:t>
            </a:r>
            <a:r>
              <a:rPr lang="en-US" altLang="en-US" baseline="30000" dirty="0"/>
              <a:t>3</a:t>
            </a:r>
            <a:r>
              <a:rPr lang="en-US" altLang="en-US" dirty="0"/>
              <a:t> </a:t>
            </a:r>
            <a:r>
              <a:rPr lang="en-US" altLang="en-US" i="1" dirty="0"/>
              <a:t>M</a:t>
            </a:r>
            <a:r>
              <a:rPr lang="en-US" altLang="en-US" dirty="0"/>
              <a:t> H</a:t>
            </a:r>
            <a:r>
              <a:rPr lang="en-US" altLang="en-US" baseline="-25000" dirty="0"/>
              <a:t>2</a:t>
            </a:r>
            <a:r>
              <a:rPr lang="en-US" altLang="en-US" dirty="0"/>
              <a:t> and 2.000 x 10</a:t>
            </a:r>
            <a:r>
              <a:rPr lang="en-US" altLang="en-US" baseline="30000" dirty="0">
                <a:cs typeface="Arial" panose="020B0604020202020204" pitchFamily="34" charset="0"/>
                <a:sym typeface="Symbol" panose="05050102010706020507" pitchFamily="18" charset="2"/>
              </a:rPr>
              <a:t></a:t>
            </a:r>
            <a:r>
              <a:rPr lang="en-US" altLang="en-US" baseline="30000" dirty="0"/>
              <a:t>3</a:t>
            </a:r>
            <a:r>
              <a:rPr lang="en-US" altLang="en-US" dirty="0"/>
              <a:t> </a:t>
            </a:r>
            <a:r>
              <a:rPr lang="en-US" altLang="en-US" i="1" dirty="0"/>
              <a:t>M</a:t>
            </a:r>
            <a:r>
              <a:rPr lang="en-US" altLang="en-US" dirty="0"/>
              <a:t> </a:t>
            </a:r>
            <a:br>
              <a:rPr lang="en-US" altLang="en-US" dirty="0"/>
            </a:br>
            <a:r>
              <a:rPr lang="en-US" altLang="en-US" dirty="0"/>
              <a:t>I</a:t>
            </a:r>
            <a:r>
              <a:rPr lang="en-US" altLang="en-US" baseline="-25000" dirty="0"/>
              <a:t>2</a:t>
            </a:r>
            <a:r>
              <a:rPr lang="en-US" altLang="en-US" dirty="0"/>
              <a:t> at 448 </a:t>
            </a:r>
            <a:r>
              <a:rPr lang="en-US" altLang="en-US" dirty="0">
                <a:sym typeface="Symbol" panose="05050102010706020507" pitchFamily="18" charset="2"/>
              </a:rPr>
              <a:t>C is allowed to reach equilibrium.  Analysis of the equilibrium mixture shows that the concentration of HI is 1.87 x 10</a:t>
            </a:r>
            <a:r>
              <a:rPr lang="en-US" altLang="en-US" baseline="30000" dirty="0">
                <a:cs typeface="Arial" panose="020B0604020202020204" pitchFamily="34" charset="0"/>
                <a:sym typeface="Symbol" panose="05050102010706020507" pitchFamily="18" charset="2"/>
              </a:rPr>
              <a:t></a:t>
            </a:r>
            <a:r>
              <a:rPr lang="en-US" altLang="en-US" baseline="30000" dirty="0">
                <a:sym typeface="Symbol" panose="05050102010706020507" pitchFamily="18" charset="2"/>
              </a:rPr>
              <a:t>3</a:t>
            </a:r>
            <a:r>
              <a:rPr lang="en-US" altLang="en-US" dirty="0">
                <a:sym typeface="Symbol" panose="05050102010706020507" pitchFamily="18" charset="2"/>
              </a:rPr>
              <a:t> </a:t>
            </a:r>
            <a:r>
              <a:rPr lang="en-US" altLang="en-US" i="1" dirty="0">
                <a:sym typeface="Symbol" panose="05050102010706020507" pitchFamily="18" charset="2"/>
              </a:rPr>
              <a:t>M</a:t>
            </a:r>
            <a:r>
              <a:rPr lang="en-US" altLang="en-US" dirty="0">
                <a:sym typeface="Symbol" panose="05050102010706020507" pitchFamily="18" charset="2"/>
              </a:rPr>
              <a:t>.  Calculate </a:t>
            </a:r>
            <a:r>
              <a:rPr lang="en-US" altLang="en-US" i="1" dirty="0">
                <a:sym typeface="Symbol" panose="05050102010706020507" pitchFamily="18" charset="2"/>
              </a:rPr>
              <a:t>K</a:t>
            </a:r>
            <a:r>
              <a:rPr lang="en-US" altLang="en-US" i="1" baseline="-25000" dirty="0">
                <a:sym typeface="Symbol" panose="05050102010706020507" pitchFamily="18" charset="2"/>
              </a:rPr>
              <a:t>c</a:t>
            </a:r>
            <a:r>
              <a:rPr lang="en-US" altLang="en-US" i="1" dirty="0">
                <a:sym typeface="Symbol" panose="05050102010706020507" pitchFamily="18" charset="2"/>
              </a:rPr>
              <a:t> </a:t>
            </a:r>
            <a:r>
              <a:rPr lang="en-US" altLang="en-US" dirty="0">
                <a:sym typeface="Symbol" panose="05050102010706020507" pitchFamily="18" charset="2"/>
              </a:rPr>
              <a:t>at </a:t>
            </a:r>
            <a:br>
              <a:rPr lang="en-US" altLang="en-US" dirty="0">
                <a:sym typeface="Symbol" panose="05050102010706020507" pitchFamily="18" charset="2"/>
              </a:rPr>
            </a:br>
            <a:r>
              <a:rPr lang="en-US" altLang="en-US" dirty="0">
                <a:sym typeface="Symbol" panose="05050102010706020507" pitchFamily="18" charset="2"/>
              </a:rPr>
              <a:t>448 C for the reaction taking place, which is</a:t>
            </a:r>
            <a:endParaRPr lang="en-US" altLang="en-US" dirty="0"/>
          </a:p>
        </p:txBody>
      </p:sp>
      <p:grpSp>
        <p:nvGrpSpPr>
          <p:cNvPr id="72708" name="Group 13">
            <a:extLst>
              <a:ext uri="{FF2B5EF4-FFF2-40B4-BE49-F238E27FC236}">
                <a16:creationId xmlns:a16="http://schemas.microsoft.com/office/drawing/2014/main" id="{400942D7-C0E8-4D0B-8B11-138C43FA5EBA}"/>
              </a:ext>
            </a:extLst>
          </p:cNvPr>
          <p:cNvGrpSpPr>
            <a:grpSpLocks/>
          </p:cNvGrpSpPr>
          <p:nvPr/>
        </p:nvGrpSpPr>
        <p:grpSpPr bwMode="auto">
          <a:xfrm>
            <a:off x="979488" y="3217379"/>
            <a:ext cx="6178550" cy="646113"/>
            <a:chOff x="924" y="3120"/>
            <a:chExt cx="3892" cy="407"/>
          </a:xfrm>
        </p:grpSpPr>
        <p:sp>
          <p:nvSpPr>
            <p:cNvPr id="72710" name="Rectangle 7">
              <a:extLst>
                <a:ext uri="{FF2B5EF4-FFF2-40B4-BE49-F238E27FC236}">
                  <a16:creationId xmlns:a16="http://schemas.microsoft.com/office/drawing/2014/main" id="{D71643AE-AE0B-4678-B247-F9829B87D2AF}"/>
                </a:ext>
              </a:extLst>
            </p:cNvPr>
            <p:cNvSpPr>
              <a:spLocks noChangeArrowheads="1"/>
            </p:cNvSpPr>
            <p:nvPr/>
          </p:nvSpPr>
          <p:spPr bwMode="auto">
            <a:xfrm>
              <a:off x="924" y="3120"/>
              <a:ext cx="1665"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3600" dirty="0"/>
                <a:t>H</a:t>
              </a:r>
              <a:r>
                <a:rPr lang="en-US" altLang="en-US" sz="3600" baseline="-25000" dirty="0"/>
                <a:t>2</a:t>
              </a:r>
              <a:r>
                <a:rPr lang="en-US" altLang="en-US" sz="3600" dirty="0"/>
                <a:t>(</a:t>
              </a:r>
              <a:r>
                <a:rPr lang="en-US" altLang="en-US" sz="3600" i="1" dirty="0"/>
                <a:t>g</a:t>
              </a:r>
              <a:r>
                <a:rPr lang="en-US" altLang="en-US" sz="3600" dirty="0"/>
                <a:t>) + I</a:t>
              </a:r>
              <a:r>
                <a:rPr lang="en-US" altLang="en-US" sz="3600" baseline="-25000" dirty="0"/>
                <a:t>2</a:t>
              </a:r>
              <a:r>
                <a:rPr lang="en-US" altLang="en-US" sz="3600" dirty="0"/>
                <a:t>(</a:t>
              </a:r>
              <a:r>
                <a:rPr lang="en-US" altLang="en-US" sz="3600" i="1" dirty="0"/>
                <a:t>g</a:t>
              </a:r>
              <a:r>
                <a:rPr lang="en-US" altLang="en-US" sz="3600" dirty="0"/>
                <a:t>)</a:t>
              </a:r>
            </a:p>
          </p:txBody>
        </p:sp>
        <p:sp>
          <p:nvSpPr>
            <p:cNvPr id="72711" name="Rectangle 9">
              <a:extLst>
                <a:ext uri="{FF2B5EF4-FFF2-40B4-BE49-F238E27FC236}">
                  <a16:creationId xmlns:a16="http://schemas.microsoft.com/office/drawing/2014/main" id="{8C7BBFAF-E758-48A3-9DEE-23BA25CB040B}"/>
                </a:ext>
              </a:extLst>
            </p:cNvPr>
            <p:cNvSpPr>
              <a:spLocks noChangeArrowheads="1"/>
            </p:cNvSpPr>
            <p:nvPr/>
          </p:nvSpPr>
          <p:spPr bwMode="auto">
            <a:xfrm>
              <a:off x="3900" y="3120"/>
              <a:ext cx="91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3600"/>
                <a:t>2HI(</a:t>
              </a:r>
              <a:r>
                <a:rPr lang="en-US" altLang="en-US" sz="3600" i="1"/>
                <a:t>g</a:t>
              </a:r>
              <a:r>
                <a:rPr lang="en-US" altLang="en-US" sz="3600"/>
                <a:t>)</a:t>
              </a:r>
            </a:p>
          </p:txBody>
        </p:sp>
        <p:pic>
          <p:nvPicPr>
            <p:cNvPr id="72712" name="Picture 12" descr="Equilibrium Arrow">
              <a:extLst>
                <a:ext uri="{FF2B5EF4-FFF2-40B4-BE49-F238E27FC236}">
                  <a16:creationId xmlns:a16="http://schemas.microsoft.com/office/drawing/2014/main" id="{3FF3A662-97AC-462C-A7BF-F1620EBFC099}"/>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63" y="3264"/>
              <a:ext cx="1181"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2709" name="Footer Placeholder 6">
            <a:extLst>
              <a:ext uri="{FF2B5EF4-FFF2-40B4-BE49-F238E27FC236}">
                <a16:creationId xmlns:a16="http://schemas.microsoft.com/office/drawing/2014/main" id="{5ED92D29-0906-4243-8A6C-57964F08AC91}"/>
              </a:ext>
            </a:extLst>
          </p:cNvPr>
          <p:cNvSpPr txBox="1">
            <a:spLocks/>
          </p:cNvSpPr>
          <p:nvPr/>
        </p:nvSpPr>
        <p:spPr bwMode="auto">
          <a:xfrm>
            <a:off x="2209800" y="6248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solidFill>
                  <a:srgbClr val="808080"/>
                </a:solidFill>
                <a:latin typeface="Times New Roman" panose="02020603050405020304" pitchFamily="18" charset="0"/>
                <a:cs typeface="Arial" panose="020B0604020202020204" pitchFamily="34" charset="0"/>
              </a:rPr>
              <a:t>© 2012 Pearson Education, Inc.</a:t>
            </a: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CE1B45A-6F89-474B-A4B4-74F45AE20F2E}"/>
              </a:ext>
            </a:extLst>
          </p:cNvPr>
          <p:cNvGraphicFramePr>
            <a:graphicFrameLocks noGrp="1"/>
          </p:cNvGraphicFramePr>
          <p:nvPr>
            <p:extLst>
              <p:ext uri="{D42A27DB-BD31-4B8C-83A1-F6EECF244321}">
                <p14:modId xmlns:p14="http://schemas.microsoft.com/office/powerpoint/2010/main" val="2919695499"/>
              </p:ext>
            </p:extLst>
          </p:nvPr>
        </p:nvGraphicFramePr>
        <p:xfrm>
          <a:off x="304800" y="2077016"/>
          <a:ext cx="8534400" cy="2971800"/>
        </p:xfrm>
        <a:graphic>
          <a:graphicData uri="http://schemas.openxmlformats.org/drawingml/2006/table">
            <a:tbl>
              <a:tblPr/>
              <a:tblGrid>
                <a:gridCol w="2174875">
                  <a:extLst>
                    <a:ext uri="{9D8B030D-6E8A-4147-A177-3AD203B41FA5}">
                      <a16:colId xmlns:a16="http://schemas.microsoft.com/office/drawing/2014/main" val="147064591"/>
                    </a:ext>
                  </a:extLst>
                </a:gridCol>
                <a:gridCol w="2092325">
                  <a:extLst>
                    <a:ext uri="{9D8B030D-6E8A-4147-A177-3AD203B41FA5}">
                      <a16:colId xmlns:a16="http://schemas.microsoft.com/office/drawing/2014/main" val="1886973564"/>
                    </a:ext>
                  </a:extLst>
                </a:gridCol>
                <a:gridCol w="2133600">
                  <a:extLst>
                    <a:ext uri="{9D8B030D-6E8A-4147-A177-3AD203B41FA5}">
                      <a16:colId xmlns:a16="http://schemas.microsoft.com/office/drawing/2014/main" val="2479982976"/>
                    </a:ext>
                  </a:extLst>
                </a:gridCol>
                <a:gridCol w="2133600">
                  <a:extLst>
                    <a:ext uri="{9D8B030D-6E8A-4147-A177-3AD203B41FA5}">
                      <a16:colId xmlns:a16="http://schemas.microsoft.com/office/drawing/2014/main" val="1488220421"/>
                    </a:ext>
                  </a:extLst>
                </a:gridCol>
              </a:tblGrid>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[H</a:t>
                      </a:r>
                      <a:r>
                        <a:rPr kumimoji="0" lang="en-US" altLang="en-US" sz="2800" b="0" i="0" u="none" strike="noStrike" cap="none" normalizeH="0" baseline="-25000" dirty="0">
                          <a:ln>
                            <a:noFill/>
                          </a:ln>
                          <a:solidFill>
                            <a:schemeClr val="tx1"/>
                          </a:solidFill>
                          <a:effectLst/>
                          <a:latin typeface="Arial" panose="020B0604020202020204" pitchFamily="34" charset="0"/>
                          <a:ea typeface="ＭＳ Ｐゴシック" panose="020B0600070205080204" pitchFamily="34" charset="-128"/>
                        </a:rPr>
                        <a:t>2</a:t>
                      </a:r>
                      <a:r>
                        <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 </a:t>
                      </a:r>
                      <a:r>
                        <a:rPr kumimoji="0" lang="en-US" altLang="en-US" sz="2800" b="0"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M</a:t>
                      </a:r>
                      <a:endPar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[I</a:t>
                      </a:r>
                      <a:r>
                        <a:rPr kumimoji="0" lang="en-US" altLang="en-US" sz="2800" b="0" i="0" u="none" strike="noStrike" cap="none" normalizeH="0" baseline="-25000" dirty="0">
                          <a:ln>
                            <a:noFill/>
                          </a:ln>
                          <a:solidFill>
                            <a:schemeClr val="tx1"/>
                          </a:solidFill>
                          <a:effectLst/>
                          <a:latin typeface="Arial" panose="020B0604020202020204" pitchFamily="34" charset="0"/>
                          <a:ea typeface="ＭＳ Ｐゴシック" panose="020B0600070205080204" pitchFamily="34" charset="-128"/>
                        </a:rPr>
                        <a:t>2</a:t>
                      </a:r>
                      <a:r>
                        <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 </a:t>
                      </a:r>
                      <a:r>
                        <a:rPr kumimoji="0" lang="en-US" altLang="en-US" sz="2800" b="0"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M</a:t>
                      </a:r>
                      <a:endPar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2 [HI], </a:t>
                      </a:r>
                      <a:r>
                        <a:rPr kumimoji="0" lang="en-US" altLang="en-US" sz="2800" b="0"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M</a:t>
                      </a:r>
                      <a:endPar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27204363"/>
                  </a:ext>
                </a:extLst>
              </a:tr>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Initially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1.000 x 10</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2.000 x 10</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7855897"/>
                  </a:ext>
                </a:extLst>
              </a:tr>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5434922"/>
                  </a:ext>
                </a:extLst>
              </a:tr>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equilibrium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1.87 x 10</a:t>
                      </a:r>
                      <a:r>
                        <a:rPr kumimoji="0" lang="en-US" altLang="en-US" sz="2400" b="0" i="0" u="none" strike="noStrike" cap="none" normalizeH="0" baseline="30000" dirty="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dirty="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0635779"/>
                  </a:ext>
                </a:extLst>
              </a:tr>
            </a:tbl>
          </a:graphicData>
        </a:graphic>
      </p:graphicFrame>
      <p:sp>
        <p:nvSpPr>
          <p:cNvPr id="3" name="TextBox 2">
            <a:extLst>
              <a:ext uri="{FF2B5EF4-FFF2-40B4-BE49-F238E27FC236}">
                <a16:creationId xmlns:a16="http://schemas.microsoft.com/office/drawing/2014/main" id="{DADF7044-893B-44E8-AA1B-B60B80801208}"/>
              </a:ext>
            </a:extLst>
          </p:cNvPr>
          <p:cNvSpPr txBox="1"/>
          <p:nvPr/>
        </p:nvSpPr>
        <p:spPr>
          <a:xfrm>
            <a:off x="398352" y="1176950"/>
            <a:ext cx="8166226" cy="369332"/>
          </a:xfrm>
          <a:prstGeom prst="rect">
            <a:avLst/>
          </a:prstGeom>
          <a:noFill/>
        </p:spPr>
        <p:txBody>
          <a:bodyPr wrap="square" rtlCol="0">
            <a:spAutoFit/>
          </a:bodyPr>
          <a:lstStyle/>
          <a:p>
            <a:r>
              <a:rPr lang="en-US" dirty="0"/>
              <a:t>Below is an ICE chart for this reaction.  I normally include the coefficients. </a:t>
            </a:r>
          </a:p>
        </p:txBody>
      </p:sp>
    </p:spTree>
    <p:extLst>
      <p:ext uri="{BB962C8B-B14F-4D97-AF65-F5344CB8AC3E}">
        <p14:creationId xmlns:p14="http://schemas.microsoft.com/office/powerpoint/2010/main" val="6856164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923EA0A5-2D74-4051-A776-95C8CC9F1A01}"/>
              </a:ext>
            </a:extLst>
          </p:cNvPr>
          <p:cNvSpPr>
            <a:spLocks noGrp="1" noChangeArrowheads="1"/>
          </p:cNvSpPr>
          <p:nvPr>
            <p:ph type="title"/>
          </p:nvPr>
        </p:nvSpPr>
        <p:spPr/>
        <p:txBody>
          <a:bodyPr/>
          <a:lstStyle/>
          <a:p>
            <a:pPr eaLnBrk="1" hangingPunct="1"/>
            <a:r>
              <a:rPr lang="en-US" altLang="en-US" sz="3600"/>
              <a:t>[HI] Increases by 1.87 x 10</a:t>
            </a:r>
            <a:r>
              <a:rPr lang="en-US" altLang="en-US" sz="3600" baseline="30000">
                <a:cs typeface="Arial" panose="020B0604020202020204" pitchFamily="34" charset="0"/>
              </a:rPr>
              <a:t>−</a:t>
            </a:r>
            <a:r>
              <a:rPr lang="en-US" altLang="en-US" sz="3600" baseline="30000"/>
              <a:t>3</a:t>
            </a:r>
            <a:r>
              <a:rPr lang="en-US" altLang="en-US" sz="3600"/>
              <a:t> </a:t>
            </a:r>
            <a:r>
              <a:rPr lang="en-US" altLang="en-US" sz="3600" i="1"/>
              <a:t>M</a:t>
            </a:r>
            <a:endParaRPr lang="en-US" altLang="en-US" sz="3600"/>
          </a:p>
        </p:txBody>
      </p:sp>
      <p:graphicFrame>
        <p:nvGraphicFramePr>
          <p:cNvPr id="76831" name="Group 31">
            <a:extLst>
              <a:ext uri="{FF2B5EF4-FFF2-40B4-BE49-F238E27FC236}">
                <a16:creationId xmlns:a16="http://schemas.microsoft.com/office/drawing/2014/main" id="{FAE8CB82-959F-484D-B883-5C67507E1E27}"/>
              </a:ext>
            </a:extLst>
          </p:cNvPr>
          <p:cNvGraphicFramePr>
            <a:graphicFrameLocks noGrp="1"/>
          </p:cNvGraphicFramePr>
          <p:nvPr>
            <p:extLst>
              <p:ext uri="{D42A27DB-BD31-4B8C-83A1-F6EECF244321}">
                <p14:modId xmlns:p14="http://schemas.microsoft.com/office/powerpoint/2010/main" val="2888486283"/>
              </p:ext>
            </p:extLst>
          </p:nvPr>
        </p:nvGraphicFramePr>
        <p:xfrm>
          <a:off x="304800" y="1981200"/>
          <a:ext cx="8534400" cy="2971800"/>
        </p:xfrm>
        <a:graphic>
          <a:graphicData uri="http://schemas.openxmlformats.org/drawingml/2006/table">
            <a:tbl>
              <a:tblPr/>
              <a:tblGrid>
                <a:gridCol w="2174875">
                  <a:extLst>
                    <a:ext uri="{9D8B030D-6E8A-4147-A177-3AD203B41FA5}">
                      <a16:colId xmlns:a16="http://schemas.microsoft.com/office/drawing/2014/main" val="4006638140"/>
                    </a:ext>
                  </a:extLst>
                </a:gridCol>
                <a:gridCol w="2092325">
                  <a:extLst>
                    <a:ext uri="{9D8B030D-6E8A-4147-A177-3AD203B41FA5}">
                      <a16:colId xmlns:a16="http://schemas.microsoft.com/office/drawing/2014/main" val="3399954426"/>
                    </a:ext>
                  </a:extLst>
                </a:gridCol>
                <a:gridCol w="2133600">
                  <a:extLst>
                    <a:ext uri="{9D8B030D-6E8A-4147-A177-3AD203B41FA5}">
                      <a16:colId xmlns:a16="http://schemas.microsoft.com/office/drawing/2014/main" val="1824883046"/>
                    </a:ext>
                  </a:extLst>
                </a:gridCol>
                <a:gridCol w="2133600">
                  <a:extLst>
                    <a:ext uri="{9D8B030D-6E8A-4147-A177-3AD203B41FA5}">
                      <a16:colId xmlns:a16="http://schemas.microsoft.com/office/drawing/2014/main" val="3587980964"/>
                    </a:ext>
                  </a:extLst>
                </a:gridCol>
              </a:tblGrid>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[H</a:t>
                      </a:r>
                      <a:r>
                        <a:rPr kumimoji="0" lang="en-US" altLang="en-US" sz="2800" b="0" i="0" u="none" strike="noStrike" cap="none" normalizeH="0" baseline="-25000">
                          <a:ln>
                            <a:noFill/>
                          </a:ln>
                          <a:solidFill>
                            <a:schemeClr val="tx1"/>
                          </a:solidFill>
                          <a:effectLst/>
                          <a:latin typeface="Arial" panose="020B0604020202020204" pitchFamily="34" charset="0"/>
                          <a:ea typeface="ＭＳ Ｐゴシック" panose="020B0600070205080204" pitchFamily="34" charset="-128"/>
                        </a:rPr>
                        <a:t>2</a:t>
                      </a:r>
                      <a:r>
                        <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 </a:t>
                      </a:r>
                      <a:r>
                        <a:rPr kumimoji="0" lang="en-US" altLang="en-US" sz="2800" b="0" i="1"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M</a:t>
                      </a:r>
                      <a:endPar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[I</a:t>
                      </a:r>
                      <a:r>
                        <a:rPr kumimoji="0" lang="en-US" altLang="en-US" sz="2800" b="0" i="0" u="none" strike="noStrike" cap="none" normalizeH="0" baseline="-25000" dirty="0">
                          <a:ln>
                            <a:noFill/>
                          </a:ln>
                          <a:solidFill>
                            <a:schemeClr val="tx1"/>
                          </a:solidFill>
                          <a:effectLst/>
                          <a:latin typeface="Arial" panose="020B0604020202020204" pitchFamily="34" charset="0"/>
                          <a:ea typeface="ＭＳ Ｐゴシック" panose="020B0600070205080204" pitchFamily="34" charset="-128"/>
                        </a:rPr>
                        <a:t>2</a:t>
                      </a:r>
                      <a:r>
                        <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 </a:t>
                      </a:r>
                      <a:r>
                        <a:rPr kumimoji="0" lang="en-US" altLang="en-US" sz="2800" b="0"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M</a:t>
                      </a:r>
                      <a:endPar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2 [HI], </a:t>
                      </a:r>
                      <a:r>
                        <a:rPr kumimoji="0" lang="en-US" altLang="en-US" sz="2800" b="0"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M</a:t>
                      </a:r>
                      <a:endPar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67552124"/>
                  </a:ext>
                </a:extLst>
              </a:tr>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Initially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1.000 x 10</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2.000 x 10</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5378238"/>
                  </a:ext>
                </a:extLst>
              </a:tr>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30000" dirty="0">
                        <a:ln>
                          <a:noFill/>
                        </a:ln>
                        <a:solidFill>
                          <a:srgbClr val="FF0000"/>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+1.87 x 10</a:t>
                      </a:r>
                      <a:r>
                        <a:rPr kumimoji="0" lang="en-US" altLang="en-US" sz="2400" b="1" i="0" u="none" strike="noStrike" cap="none" normalizeH="0" baseline="30000" dirty="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r>
                        <a:rPr kumimoji="0" lang="en-US" altLang="en-US" sz="2400" b="1" i="0" u="none" strike="noStrike" cap="none" normalizeH="0" baseline="30000" dirty="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1"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35345255"/>
                  </a:ext>
                </a:extLst>
              </a:tr>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equilibrium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1.87 x 10</a:t>
                      </a:r>
                      <a:r>
                        <a:rPr kumimoji="0" lang="en-US" altLang="en-US" sz="2400" b="0" i="0" u="none" strike="noStrike" cap="none" normalizeH="0" baseline="30000" dirty="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dirty="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9528588"/>
                  </a:ext>
                </a:extLst>
              </a:tr>
            </a:tbl>
          </a:graphicData>
        </a:graphic>
      </p:graphicFrame>
      <p:sp>
        <p:nvSpPr>
          <p:cNvPr id="76830" name="Footer Placeholder 6">
            <a:extLst>
              <a:ext uri="{FF2B5EF4-FFF2-40B4-BE49-F238E27FC236}">
                <a16:creationId xmlns:a16="http://schemas.microsoft.com/office/drawing/2014/main" id="{E6F1FC36-0AD2-4C82-8A7C-701E9CE50B97}"/>
              </a:ext>
            </a:extLst>
          </p:cNvPr>
          <p:cNvSpPr txBox="1">
            <a:spLocks/>
          </p:cNvSpPr>
          <p:nvPr/>
        </p:nvSpPr>
        <p:spPr bwMode="auto">
          <a:xfrm>
            <a:off x="2209800" y="6248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solidFill>
                  <a:srgbClr val="808080"/>
                </a:solidFill>
                <a:latin typeface="Times New Roman" panose="02020603050405020304" pitchFamily="18" charset="0"/>
                <a:cs typeface="Arial" panose="020B0604020202020204" pitchFamily="34" charset="0"/>
              </a:rPr>
              <a:t>© 2012 Pearson Education, Inc.</a:t>
            </a:r>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B556CA80-B02C-46D9-91AD-62A9445DFE28}"/>
              </a:ext>
            </a:extLst>
          </p:cNvPr>
          <p:cNvSpPr>
            <a:spLocks noGrp="1" noChangeArrowheads="1"/>
          </p:cNvSpPr>
          <p:nvPr>
            <p:ph type="title"/>
          </p:nvPr>
        </p:nvSpPr>
        <p:spPr/>
        <p:txBody>
          <a:bodyPr/>
          <a:lstStyle/>
          <a:p>
            <a:pPr eaLnBrk="1" hangingPunct="1"/>
            <a:r>
              <a:rPr lang="en-US" altLang="en-US" sz="3600"/>
              <a:t>We can now calculate the equilibrium concentrations of all three compounds</a:t>
            </a:r>
            <a:endParaRPr lang="en-US" altLang="en-US"/>
          </a:p>
        </p:txBody>
      </p:sp>
      <p:graphicFrame>
        <p:nvGraphicFramePr>
          <p:cNvPr id="121886" name="Group 30">
            <a:extLst>
              <a:ext uri="{FF2B5EF4-FFF2-40B4-BE49-F238E27FC236}">
                <a16:creationId xmlns:a16="http://schemas.microsoft.com/office/drawing/2014/main" id="{F066F7E5-340C-4E07-A3B3-4BE07E9ECB9C}"/>
              </a:ext>
            </a:extLst>
          </p:cNvPr>
          <p:cNvGraphicFramePr>
            <a:graphicFrameLocks noGrp="1"/>
          </p:cNvGraphicFramePr>
          <p:nvPr>
            <p:extLst>
              <p:ext uri="{D42A27DB-BD31-4B8C-83A1-F6EECF244321}">
                <p14:modId xmlns:p14="http://schemas.microsoft.com/office/powerpoint/2010/main" val="4292965596"/>
              </p:ext>
            </p:extLst>
          </p:nvPr>
        </p:nvGraphicFramePr>
        <p:xfrm>
          <a:off x="304800" y="1981200"/>
          <a:ext cx="8534400" cy="2971800"/>
        </p:xfrm>
        <a:graphic>
          <a:graphicData uri="http://schemas.openxmlformats.org/drawingml/2006/table">
            <a:tbl>
              <a:tblPr/>
              <a:tblGrid>
                <a:gridCol w="2174875">
                  <a:extLst>
                    <a:ext uri="{9D8B030D-6E8A-4147-A177-3AD203B41FA5}">
                      <a16:colId xmlns:a16="http://schemas.microsoft.com/office/drawing/2014/main" val="22146775"/>
                    </a:ext>
                  </a:extLst>
                </a:gridCol>
                <a:gridCol w="2092325">
                  <a:extLst>
                    <a:ext uri="{9D8B030D-6E8A-4147-A177-3AD203B41FA5}">
                      <a16:colId xmlns:a16="http://schemas.microsoft.com/office/drawing/2014/main" val="4150164939"/>
                    </a:ext>
                  </a:extLst>
                </a:gridCol>
                <a:gridCol w="2133600">
                  <a:extLst>
                    <a:ext uri="{9D8B030D-6E8A-4147-A177-3AD203B41FA5}">
                      <a16:colId xmlns:a16="http://schemas.microsoft.com/office/drawing/2014/main" val="2815247064"/>
                    </a:ext>
                  </a:extLst>
                </a:gridCol>
                <a:gridCol w="2133600">
                  <a:extLst>
                    <a:ext uri="{9D8B030D-6E8A-4147-A177-3AD203B41FA5}">
                      <a16:colId xmlns:a16="http://schemas.microsoft.com/office/drawing/2014/main" val="1138905043"/>
                    </a:ext>
                  </a:extLst>
                </a:gridCol>
              </a:tblGrid>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[H</a:t>
                      </a:r>
                      <a:r>
                        <a:rPr kumimoji="0" lang="en-US" altLang="en-US" sz="2800" b="0" i="0" u="none" strike="noStrike" cap="none" normalizeH="0" baseline="-25000">
                          <a:ln>
                            <a:noFill/>
                          </a:ln>
                          <a:solidFill>
                            <a:schemeClr val="tx1"/>
                          </a:solidFill>
                          <a:effectLst/>
                          <a:latin typeface="Arial" panose="020B0604020202020204" pitchFamily="34" charset="0"/>
                          <a:ea typeface="ＭＳ Ｐゴシック" panose="020B0600070205080204" pitchFamily="34" charset="-128"/>
                        </a:rPr>
                        <a:t>2</a:t>
                      </a:r>
                      <a:r>
                        <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 </a:t>
                      </a:r>
                      <a:r>
                        <a:rPr kumimoji="0" lang="en-US" altLang="en-US" sz="2800" b="0" i="1"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M</a:t>
                      </a:r>
                      <a:endPar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a:t>
                      </a:r>
                      <a:r>
                        <a:rPr kumimoji="0" lang="en-US" altLang="en-US" sz="2800" b="0" i="0" u="none" strike="noStrike" cap="none" normalizeH="0" baseline="-25000">
                          <a:ln>
                            <a:noFill/>
                          </a:ln>
                          <a:solidFill>
                            <a:schemeClr val="tx1"/>
                          </a:solidFill>
                          <a:effectLst/>
                          <a:latin typeface="Arial" panose="020B0604020202020204" pitchFamily="34" charset="0"/>
                          <a:ea typeface="ＭＳ Ｐゴシック" panose="020B0600070205080204" pitchFamily="34" charset="-128"/>
                        </a:rPr>
                        <a:t>2</a:t>
                      </a:r>
                      <a:r>
                        <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 </a:t>
                      </a:r>
                      <a:r>
                        <a:rPr kumimoji="0" lang="en-US" altLang="en-US" sz="2800" b="0" i="1"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M</a:t>
                      </a:r>
                      <a:endPar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70C0"/>
                          </a:solidFill>
                          <a:effectLst/>
                          <a:latin typeface="Arial" panose="020B0604020202020204" pitchFamily="34" charset="0"/>
                          <a:ea typeface="ＭＳ Ｐゴシック" panose="020B0600070205080204" pitchFamily="34" charset="-128"/>
                        </a:rPr>
                        <a:t>2</a:t>
                      </a:r>
                      <a:r>
                        <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[HI], </a:t>
                      </a:r>
                      <a:r>
                        <a:rPr kumimoji="0" lang="en-US" altLang="en-US" sz="2800" b="0"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M</a:t>
                      </a:r>
                      <a:endParaRPr kumimoji="0" lang="en-US" altLang="en-US"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81412264"/>
                  </a:ext>
                </a:extLst>
              </a:tr>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Initially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1.000 x 10</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2.000 x 10</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1465970"/>
                  </a:ext>
                </a:extLst>
              </a:tr>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9.35 x 10</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rPr>
                        <a:t>4</a:t>
                      </a: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9.35 x 10</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+1.87 x 10</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4412465"/>
                  </a:ext>
                </a:extLst>
              </a:tr>
              <a:tr h="74295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equilibrium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6.5 x 10</a:t>
                      </a:r>
                      <a:r>
                        <a:rPr kumimoji="0" lang="en-US" altLang="en-US" sz="2400" b="1"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r>
                        <a:rPr kumimoji="0" lang="en-US" altLang="en-US" sz="2400" b="1"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rPr>
                        <a:t>5</a:t>
                      </a:r>
                      <a:endParaRPr kumimoji="0" lang="en-US" altLang="en-US" sz="24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1.065 x 10</a:t>
                      </a:r>
                      <a:r>
                        <a:rPr kumimoji="0" lang="en-US" altLang="en-US" sz="2400" b="1"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a:t>
                      </a:r>
                      <a:r>
                        <a:rPr kumimoji="0" lang="en-US" altLang="en-US" sz="2400" b="1" i="0" u="none" strike="noStrike" cap="none" normalizeH="0" baseline="3000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defRPr sz="2400">
                          <a:solidFill>
                            <a:schemeClr val="tx1"/>
                          </a:solidFill>
                          <a:latin typeface="Arial" panose="020B0604020202020204" pitchFamily="34" charset="0"/>
                          <a:ea typeface="ＭＳ Ｐゴシック" panose="020B0600070205080204" pitchFamily="34" charset="-128"/>
                        </a:defRPr>
                      </a:lvl2pPr>
                      <a:lvl3pPr>
                        <a:spcBef>
                          <a:spcPct val="20000"/>
                        </a:spcBef>
                        <a:defRPr sz="2000">
                          <a:solidFill>
                            <a:schemeClr val="tx1"/>
                          </a:solidFill>
                          <a:latin typeface="Arial" panose="020B0604020202020204" pitchFamily="34" charset="0"/>
                          <a:ea typeface="ＭＳ Ｐゴシック" panose="020B0600070205080204" pitchFamily="34" charset="-128"/>
                        </a:defRPr>
                      </a:lvl3pPr>
                      <a:lvl4pPr>
                        <a:spcBef>
                          <a:spcPct val="20000"/>
                        </a:spcBef>
                        <a:defRPr>
                          <a:solidFill>
                            <a:schemeClr val="tx1"/>
                          </a:solidFill>
                          <a:latin typeface="Arial" panose="020B0604020202020204" pitchFamily="34" charset="0"/>
                          <a:ea typeface="ＭＳ Ｐゴシック" panose="020B0600070205080204" pitchFamily="34" charset="-128"/>
                        </a:defRPr>
                      </a:lvl4pPr>
                      <a:lvl5pPr>
                        <a:spcBef>
                          <a:spcPct val="20000"/>
                        </a:spcBef>
                        <a:defRPr>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1.87 x 10</a:t>
                      </a:r>
                      <a:r>
                        <a:rPr kumimoji="0" lang="en-US" altLang="en-US" sz="2400" b="0" i="0" u="none" strike="noStrike" cap="none" normalizeH="0" baseline="30000" dirty="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sym typeface="Symbol" panose="05050102010706020507" pitchFamily="18" charset="2"/>
                        </a:rPr>
                        <a:t></a:t>
                      </a:r>
                      <a:r>
                        <a:rPr kumimoji="0" lang="en-US" altLang="en-US" sz="2400" b="0" i="0" u="none" strike="noStrike" cap="none" normalizeH="0" baseline="30000" dirty="0">
                          <a:ln>
                            <a:noFill/>
                          </a:ln>
                          <a:solidFill>
                            <a:schemeClr val="tx1"/>
                          </a:solidFill>
                          <a:effectLst/>
                          <a:latin typeface="Arial" panose="020B0604020202020204" pitchFamily="34" charset="0"/>
                          <a:ea typeface="ＭＳ Ｐゴシック" panose="020B0600070205080204" pitchFamily="34" charset="-128"/>
                        </a:rPr>
                        <a:t>3</a:t>
                      </a:r>
                      <a:endParaRPr kumimoji="0" lang="en-US" alt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0273337"/>
                  </a:ext>
                </a:extLst>
              </a:tr>
            </a:tbl>
          </a:graphicData>
        </a:graphic>
      </p:graphicFrame>
      <p:sp>
        <p:nvSpPr>
          <p:cNvPr id="80926" name="Footer Placeholder 6">
            <a:extLst>
              <a:ext uri="{FF2B5EF4-FFF2-40B4-BE49-F238E27FC236}">
                <a16:creationId xmlns:a16="http://schemas.microsoft.com/office/drawing/2014/main" id="{94CCF193-13D0-4F8C-8B53-3C08651784C5}"/>
              </a:ext>
            </a:extLst>
          </p:cNvPr>
          <p:cNvSpPr txBox="1">
            <a:spLocks/>
          </p:cNvSpPr>
          <p:nvPr/>
        </p:nvSpPr>
        <p:spPr bwMode="auto">
          <a:xfrm>
            <a:off x="2209800" y="6248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solidFill>
                  <a:srgbClr val="808080"/>
                </a:solidFill>
                <a:latin typeface="Times New Roman" panose="02020603050405020304" pitchFamily="18" charset="0"/>
                <a:cs typeface="Arial" panose="020B0604020202020204" pitchFamily="34" charset="0"/>
              </a:rPr>
              <a:t>© 2012 Pearson Education, Inc.</a:t>
            </a: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8DCA0B48-5605-47B2-AC94-18A74E43C6CB}"/>
              </a:ext>
            </a:extLst>
          </p:cNvPr>
          <p:cNvSpPr>
            <a:spLocks noGrp="1" noChangeArrowheads="1"/>
          </p:cNvSpPr>
          <p:nvPr>
            <p:ph type="title"/>
          </p:nvPr>
        </p:nvSpPr>
        <p:spPr/>
        <p:txBody>
          <a:bodyPr>
            <a:normAutofit fontScale="90000"/>
          </a:bodyPr>
          <a:lstStyle/>
          <a:p>
            <a:pPr eaLnBrk="1" hangingPunct="1"/>
            <a:r>
              <a:rPr lang="en-US" altLang="en-US" sz="4000"/>
              <a:t>and, therefore, the equilibrium constant:</a:t>
            </a:r>
          </a:p>
        </p:txBody>
      </p:sp>
      <p:grpSp>
        <p:nvGrpSpPr>
          <p:cNvPr id="82947" name="Group 23">
            <a:extLst>
              <a:ext uri="{FF2B5EF4-FFF2-40B4-BE49-F238E27FC236}">
                <a16:creationId xmlns:a16="http://schemas.microsoft.com/office/drawing/2014/main" id="{762E8DC0-85E8-4A0D-978B-BCA7455AFD1F}"/>
              </a:ext>
            </a:extLst>
          </p:cNvPr>
          <p:cNvGrpSpPr>
            <a:grpSpLocks/>
          </p:cNvGrpSpPr>
          <p:nvPr/>
        </p:nvGrpSpPr>
        <p:grpSpPr bwMode="auto">
          <a:xfrm>
            <a:off x="1447800" y="1752600"/>
            <a:ext cx="7186613" cy="3902075"/>
            <a:chOff x="912" y="1104"/>
            <a:chExt cx="4527" cy="2458"/>
          </a:xfrm>
        </p:grpSpPr>
        <p:grpSp>
          <p:nvGrpSpPr>
            <p:cNvPr id="82949" name="Group 22">
              <a:extLst>
                <a:ext uri="{FF2B5EF4-FFF2-40B4-BE49-F238E27FC236}">
                  <a16:creationId xmlns:a16="http://schemas.microsoft.com/office/drawing/2014/main" id="{AEB73C3B-D821-4E48-8424-F947EB9E2D7C}"/>
                </a:ext>
              </a:extLst>
            </p:cNvPr>
            <p:cNvGrpSpPr>
              <a:grpSpLocks/>
            </p:cNvGrpSpPr>
            <p:nvPr/>
          </p:nvGrpSpPr>
          <p:grpSpPr bwMode="auto">
            <a:xfrm>
              <a:off x="912" y="1104"/>
              <a:ext cx="1993" cy="826"/>
              <a:chOff x="912" y="1104"/>
              <a:chExt cx="1993" cy="826"/>
            </a:xfrm>
          </p:grpSpPr>
          <p:sp>
            <p:nvSpPr>
              <p:cNvPr id="82955" name="Rectangle 4">
                <a:extLst>
                  <a:ext uri="{FF2B5EF4-FFF2-40B4-BE49-F238E27FC236}">
                    <a16:creationId xmlns:a16="http://schemas.microsoft.com/office/drawing/2014/main" id="{650677EC-B386-40BC-9796-F7D2A71820AA}"/>
                  </a:ext>
                </a:extLst>
              </p:cNvPr>
              <p:cNvSpPr>
                <a:spLocks noChangeArrowheads="1"/>
              </p:cNvSpPr>
              <p:nvPr/>
            </p:nvSpPr>
            <p:spPr bwMode="auto">
              <a:xfrm>
                <a:off x="912" y="1296"/>
                <a:ext cx="71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i="1"/>
                  <a:t>K</a:t>
                </a:r>
                <a:r>
                  <a:rPr lang="en-US" altLang="en-US" sz="4000" i="1" baseline="-25000"/>
                  <a:t>c</a:t>
                </a:r>
                <a:r>
                  <a:rPr lang="en-US" altLang="en-US" sz="4000"/>
                  <a:t> =</a:t>
                </a:r>
              </a:p>
            </p:txBody>
          </p:sp>
          <p:grpSp>
            <p:nvGrpSpPr>
              <p:cNvPr id="82956" name="Group 21">
                <a:extLst>
                  <a:ext uri="{FF2B5EF4-FFF2-40B4-BE49-F238E27FC236}">
                    <a16:creationId xmlns:a16="http://schemas.microsoft.com/office/drawing/2014/main" id="{7862EAC3-23EB-4623-91DA-B29696912420}"/>
                  </a:ext>
                </a:extLst>
              </p:cNvPr>
              <p:cNvGrpSpPr>
                <a:grpSpLocks/>
              </p:cNvGrpSpPr>
              <p:nvPr/>
            </p:nvGrpSpPr>
            <p:grpSpPr bwMode="auto">
              <a:xfrm>
                <a:off x="1705" y="1104"/>
                <a:ext cx="1200" cy="826"/>
                <a:chOff x="1705" y="1104"/>
                <a:chExt cx="1200" cy="826"/>
              </a:xfrm>
            </p:grpSpPr>
            <p:sp>
              <p:nvSpPr>
                <p:cNvPr id="82957" name="Rectangle 5">
                  <a:extLst>
                    <a:ext uri="{FF2B5EF4-FFF2-40B4-BE49-F238E27FC236}">
                      <a16:creationId xmlns:a16="http://schemas.microsoft.com/office/drawing/2014/main" id="{3340783B-6230-4F5A-996E-1E8E1EE663C1}"/>
                    </a:ext>
                  </a:extLst>
                </p:cNvPr>
                <p:cNvSpPr>
                  <a:spLocks noChangeArrowheads="1"/>
                </p:cNvSpPr>
                <p:nvPr/>
              </p:nvSpPr>
              <p:spPr bwMode="auto">
                <a:xfrm>
                  <a:off x="1753" y="1104"/>
                  <a:ext cx="1121"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00"/>
                    <a:t>[HI]</a:t>
                  </a:r>
                  <a:r>
                    <a:rPr lang="en-US" altLang="en-US" sz="4000" baseline="30000"/>
                    <a:t>2</a:t>
                  </a:r>
                  <a:endParaRPr lang="en-US" altLang="en-US" sz="4000"/>
                </a:p>
                <a:p>
                  <a:pPr algn="ctr"/>
                  <a:r>
                    <a:rPr lang="en-US" altLang="en-US" sz="4000"/>
                    <a:t>[H</a:t>
                  </a:r>
                  <a:r>
                    <a:rPr lang="en-US" altLang="en-US" sz="4000" baseline="-25000"/>
                    <a:t>2</a:t>
                  </a:r>
                  <a:r>
                    <a:rPr lang="en-US" altLang="en-US" sz="4000"/>
                    <a:t>] [I</a:t>
                  </a:r>
                  <a:r>
                    <a:rPr lang="en-US" altLang="en-US" sz="4000" baseline="-25000"/>
                    <a:t>2</a:t>
                  </a:r>
                  <a:r>
                    <a:rPr lang="en-US" altLang="en-US" sz="4000"/>
                    <a:t>]</a:t>
                  </a:r>
                </a:p>
              </p:txBody>
            </p:sp>
            <p:sp>
              <p:nvSpPr>
                <p:cNvPr id="82958" name="Line 6">
                  <a:extLst>
                    <a:ext uri="{FF2B5EF4-FFF2-40B4-BE49-F238E27FC236}">
                      <a16:creationId xmlns:a16="http://schemas.microsoft.com/office/drawing/2014/main" id="{A092AF19-ACD1-4948-AD4B-D92E5CFCF04E}"/>
                    </a:ext>
                  </a:extLst>
                </p:cNvPr>
                <p:cNvSpPr>
                  <a:spLocks noChangeShapeType="1"/>
                </p:cNvSpPr>
                <p:nvPr/>
              </p:nvSpPr>
              <p:spPr bwMode="auto">
                <a:xfrm>
                  <a:off x="1705" y="1554"/>
                  <a:ext cx="1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82950" name="Rectangle 10">
              <a:extLst>
                <a:ext uri="{FF2B5EF4-FFF2-40B4-BE49-F238E27FC236}">
                  <a16:creationId xmlns:a16="http://schemas.microsoft.com/office/drawing/2014/main" id="{B95A2467-147B-4C92-AA73-97D069973F87}"/>
                </a:ext>
              </a:extLst>
            </p:cNvPr>
            <p:cNvSpPr>
              <a:spLocks noChangeArrowheads="1"/>
            </p:cNvSpPr>
            <p:nvPr/>
          </p:nvSpPr>
          <p:spPr bwMode="auto">
            <a:xfrm>
              <a:off x="1322" y="3120"/>
              <a:ext cx="837"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t>=  51</a:t>
              </a:r>
            </a:p>
          </p:txBody>
        </p:sp>
        <p:grpSp>
          <p:nvGrpSpPr>
            <p:cNvPr id="82951" name="Group 20">
              <a:extLst>
                <a:ext uri="{FF2B5EF4-FFF2-40B4-BE49-F238E27FC236}">
                  <a16:creationId xmlns:a16="http://schemas.microsoft.com/office/drawing/2014/main" id="{34338F9F-A7A7-416E-92ED-0FEB5EA23A9D}"/>
                </a:ext>
              </a:extLst>
            </p:cNvPr>
            <p:cNvGrpSpPr>
              <a:grpSpLocks/>
            </p:cNvGrpSpPr>
            <p:nvPr/>
          </p:nvGrpSpPr>
          <p:grpSpPr bwMode="auto">
            <a:xfrm>
              <a:off x="1322" y="2112"/>
              <a:ext cx="4117" cy="826"/>
              <a:chOff x="1322" y="2112"/>
              <a:chExt cx="4117" cy="826"/>
            </a:xfrm>
          </p:grpSpPr>
          <p:sp>
            <p:nvSpPr>
              <p:cNvPr id="82952" name="Rectangle 9">
                <a:extLst>
                  <a:ext uri="{FF2B5EF4-FFF2-40B4-BE49-F238E27FC236}">
                    <a16:creationId xmlns:a16="http://schemas.microsoft.com/office/drawing/2014/main" id="{9A536DA4-6CEF-4041-B855-79B445ACCB64}"/>
                  </a:ext>
                </a:extLst>
              </p:cNvPr>
              <p:cNvSpPr>
                <a:spLocks noChangeArrowheads="1"/>
              </p:cNvSpPr>
              <p:nvPr/>
            </p:nvSpPr>
            <p:spPr bwMode="auto">
              <a:xfrm>
                <a:off x="1322" y="2304"/>
                <a:ext cx="30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t>=</a:t>
                </a:r>
              </a:p>
            </p:txBody>
          </p:sp>
          <p:sp>
            <p:nvSpPr>
              <p:cNvPr id="82953" name="Rectangle 12">
                <a:extLst>
                  <a:ext uri="{FF2B5EF4-FFF2-40B4-BE49-F238E27FC236}">
                    <a16:creationId xmlns:a16="http://schemas.microsoft.com/office/drawing/2014/main" id="{D47DE050-67B6-4CFE-8D54-557B84F9C1EF}"/>
                  </a:ext>
                </a:extLst>
              </p:cNvPr>
              <p:cNvSpPr>
                <a:spLocks noChangeArrowheads="1"/>
              </p:cNvSpPr>
              <p:nvPr/>
            </p:nvSpPr>
            <p:spPr bwMode="auto">
              <a:xfrm>
                <a:off x="1783" y="2112"/>
                <a:ext cx="3656"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00"/>
                  <a:t>(1.87 x 10</a:t>
                </a:r>
                <a:r>
                  <a:rPr lang="en-US" altLang="en-US" sz="4000" baseline="30000">
                    <a:cs typeface="Arial" panose="020B0604020202020204" pitchFamily="34" charset="0"/>
                    <a:sym typeface="Symbol" panose="05050102010706020507" pitchFamily="18" charset="2"/>
                  </a:rPr>
                  <a:t></a:t>
                </a:r>
                <a:r>
                  <a:rPr lang="en-US" altLang="en-US" sz="4000" baseline="30000"/>
                  <a:t>3</a:t>
                </a:r>
                <a:r>
                  <a:rPr lang="en-US" altLang="en-US" sz="4000"/>
                  <a:t>)</a:t>
                </a:r>
                <a:r>
                  <a:rPr lang="en-US" altLang="en-US" sz="4000" baseline="30000"/>
                  <a:t>2</a:t>
                </a:r>
                <a:endParaRPr lang="en-US" altLang="en-US" sz="4000"/>
              </a:p>
              <a:p>
                <a:pPr algn="ctr"/>
                <a:r>
                  <a:rPr lang="en-US" altLang="en-US" sz="4000"/>
                  <a:t>(6.5 x 10</a:t>
                </a:r>
                <a:r>
                  <a:rPr lang="en-US" altLang="en-US" sz="4000" baseline="30000">
                    <a:cs typeface="Arial" panose="020B0604020202020204" pitchFamily="34" charset="0"/>
                    <a:sym typeface="Symbol" panose="05050102010706020507" pitchFamily="18" charset="2"/>
                  </a:rPr>
                  <a:t></a:t>
                </a:r>
                <a:r>
                  <a:rPr lang="en-US" altLang="en-US" sz="4000" baseline="30000"/>
                  <a:t>5</a:t>
                </a:r>
                <a:r>
                  <a:rPr lang="en-US" altLang="en-US" sz="4000"/>
                  <a:t>)(1.065 x 10</a:t>
                </a:r>
                <a:r>
                  <a:rPr lang="en-US" altLang="en-US" sz="4000" baseline="30000">
                    <a:cs typeface="Arial" panose="020B0604020202020204" pitchFamily="34" charset="0"/>
                    <a:sym typeface="Symbol" panose="05050102010706020507" pitchFamily="18" charset="2"/>
                  </a:rPr>
                  <a:t></a:t>
                </a:r>
                <a:r>
                  <a:rPr lang="en-US" altLang="en-US" sz="4000" baseline="30000"/>
                  <a:t>3</a:t>
                </a:r>
                <a:r>
                  <a:rPr lang="en-US" altLang="en-US" sz="4000"/>
                  <a:t>)</a:t>
                </a:r>
              </a:p>
            </p:txBody>
          </p:sp>
          <p:sp>
            <p:nvSpPr>
              <p:cNvPr id="82954" name="Line 13">
                <a:extLst>
                  <a:ext uri="{FF2B5EF4-FFF2-40B4-BE49-F238E27FC236}">
                    <a16:creationId xmlns:a16="http://schemas.microsoft.com/office/drawing/2014/main" id="{6D062C65-4FEF-4F8A-9C10-B81BE4D16C24}"/>
                  </a:ext>
                </a:extLst>
              </p:cNvPr>
              <p:cNvSpPr>
                <a:spLocks noChangeShapeType="1"/>
              </p:cNvSpPr>
              <p:nvPr/>
            </p:nvSpPr>
            <p:spPr bwMode="auto">
              <a:xfrm>
                <a:off x="1831" y="2544"/>
                <a:ext cx="36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82948" name="Footer Placeholder 6">
            <a:extLst>
              <a:ext uri="{FF2B5EF4-FFF2-40B4-BE49-F238E27FC236}">
                <a16:creationId xmlns:a16="http://schemas.microsoft.com/office/drawing/2014/main" id="{7E046F03-6B40-4A2A-8720-6F5CBE02C891}"/>
              </a:ext>
            </a:extLst>
          </p:cNvPr>
          <p:cNvSpPr txBox="1">
            <a:spLocks/>
          </p:cNvSpPr>
          <p:nvPr/>
        </p:nvSpPr>
        <p:spPr bwMode="auto">
          <a:xfrm>
            <a:off x="2209800" y="62484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solidFill>
                  <a:srgbClr val="808080"/>
                </a:solidFill>
                <a:latin typeface="Times New Roman" panose="02020603050405020304" pitchFamily="18" charset="0"/>
                <a:cs typeface="Arial" panose="020B0604020202020204" pitchFamily="34" charset="0"/>
              </a:rPr>
              <a:t>© 2012 Pearson Education, Inc.</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Chemical Equilibria</a:t>
            </a:r>
          </a:p>
        </p:txBody>
      </p:sp>
      <p:sp>
        <p:nvSpPr>
          <p:cNvPr id="4" name="Text Placeholder 3"/>
          <p:cNvSpPr>
            <a:spLocks noGrp="1"/>
          </p:cNvSpPr>
          <p:nvPr>
            <p:ph idx="1"/>
          </p:nvPr>
        </p:nvSpPr>
        <p:spPr>
          <a:xfrm>
            <a:off x="457200" y="1291771"/>
            <a:ext cx="8062912" cy="5036458"/>
          </a:xfrm>
        </p:spPr>
        <p:txBody>
          <a:bodyPr>
            <a:normAutofit/>
          </a:bodyPr>
          <a:lstStyle/>
          <a:p>
            <a:pPr marL="0" indent="0">
              <a:buNone/>
            </a:pPr>
            <a:endParaRPr lang="en-US" dirty="0"/>
          </a:p>
          <a:p>
            <a:pPr marL="0" indent="0">
              <a:buClr>
                <a:srgbClr val="6CB255"/>
              </a:buClr>
              <a:buNone/>
            </a:pPr>
            <a:r>
              <a:rPr lang="en-US" dirty="0"/>
              <a:t>	    N</a:t>
            </a:r>
            <a:r>
              <a:rPr lang="en-US" baseline="-25000" dirty="0"/>
              <a:t>2</a:t>
            </a:r>
            <a:r>
              <a:rPr lang="en-US" dirty="0"/>
              <a:t>O</a:t>
            </a:r>
            <a:r>
              <a:rPr lang="en-US" baseline="-25000" dirty="0"/>
              <a:t>4</a:t>
            </a:r>
            <a:r>
              <a:rPr lang="en-US" dirty="0"/>
              <a:t> is colorless. 				NO</a:t>
            </a:r>
            <a:r>
              <a:rPr lang="en-US" baseline="-25000" dirty="0"/>
              <a:t>2</a:t>
            </a:r>
            <a:r>
              <a:rPr lang="en-US" dirty="0"/>
              <a:t> is brown.</a:t>
            </a:r>
          </a:p>
          <a:p>
            <a:endParaRPr lang="en-US" dirty="0"/>
          </a:p>
          <a:p>
            <a:pPr marL="342900" indent="-342900">
              <a:buClr>
                <a:schemeClr val="accent3"/>
              </a:buClr>
              <a:buFont typeface="Arial" panose="020B0604020202020204" pitchFamily="34" charset="0"/>
              <a:buChar char="•"/>
            </a:pPr>
            <a:r>
              <a:rPr lang="en-US" dirty="0"/>
              <a:t>When N</a:t>
            </a:r>
            <a:r>
              <a:rPr lang="en-US" baseline="-25000" dirty="0"/>
              <a:t>2</a:t>
            </a:r>
            <a:r>
              <a:rPr lang="en-US" dirty="0"/>
              <a:t>O</a:t>
            </a:r>
            <a:r>
              <a:rPr lang="en-US" baseline="-25000" dirty="0"/>
              <a:t>4</a:t>
            </a:r>
            <a:r>
              <a:rPr lang="en-US" dirty="0"/>
              <a:t> is placed in a closed container at 100 °C, a reddish-brown color develops due to the formation of NO</a:t>
            </a:r>
            <a:r>
              <a:rPr lang="en-US" baseline="-25000" dirty="0"/>
              <a:t>2</a:t>
            </a:r>
            <a:r>
              <a:rPr lang="en-US" dirty="0"/>
              <a:t>.</a:t>
            </a:r>
          </a:p>
          <a:p>
            <a:pPr marL="1074420" lvl="1" indent="-342900">
              <a:buClr>
                <a:schemeClr val="accent3"/>
              </a:buClr>
              <a:buFont typeface="Arial" panose="020B0604020202020204" pitchFamily="34" charset="0"/>
              <a:buChar char="•"/>
            </a:pPr>
            <a:r>
              <a:rPr lang="en-US" dirty="0"/>
              <a:t>The forward reaction occurs. </a:t>
            </a:r>
          </a:p>
          <a:p>
            <a:pPr>
              <a:buClr>
                <a:schemeClr val="accent3"/>
              </a:buClr>
            </a:pPr>
            <a:endParaRPr lang="en-US" dirty="0"/>
          </a:p>
          <a:p>
            <a:pPr marL="342900" indent="-342900">
              <a:buClr>
                <a:schemeClr val="accent3"/>
              </a:buClr>
              <a:buFont typeface="Arial" panose="020B0604020202020204" pitchFamily="34" charset="0"/>
              <a:buChar char="•"/>
            </a:pPr>
            <a:r>
              <a:rPr lang="en-US" dirty="0"/>
              <a:t>As NO</a:t>
            </a:r>
            <a:r>
              <a:rPr lang="en-US" baseline="-25000" dirty="0"/>
              <a:t>2</a:t>
            </a:r>
            <a:r>
              <a:rPr lang="en-US" dirty="0"/>
              <a:t> builds up, it can react to form N</a:t>
            </a:r>
            <a:r>
              <a:rPr lang="en-US" baseline="-25000" dirty="0"/>
              <a:t>2</a:t>
            </a:r>
            <a:r>
              <a:rPr lang="en-US" dirty="0"/>
              <a:t>O</a:t>
            </a:r>
            <a:r>
              <a:rPr lang="en-US" baseline="-25000" dirty="0"/>
              <a:t>4</a:t>
            </a:r>
            <a:endParaRPr lang="en-US" dirty="0"/>
          </a:p>
          <a:p>
            <a:pPr marL="1074420" lvl="1" indent="-342900">
              <a:buClr>
                <a:schemeClr val="accent3"/>
              </a:buClr>
              <a:buFont typeface="Arial" panose="020B0604020202020204" pitchFamily="34" charset="0"/>
              <a:buChar char="•"/>
            </a:pPr>
            <a:r>
              <a:rPr lang="en-US" dirty="0"/>
              <a:t>The reverse reaction occurs. </a:t>
            </a:r>
          </a:p>
          <a:p>
            <a:pPr>
              <a:buClr>
                <a:schemeClr val="accent3"/>
              </a:buClr>
            </a:pPr>
            <a:endParaRPr lang="en-US" dirty="0"/>
          </a:p>
          <a:p>
            <a:pPr marL="342900" indent="-342900">
              <a:buClr>
                <a:schemeClr val="accent3"/>
              </a:buClr>
              <a:buFont typeface="Arial" panose="020B0604020202020204" pitchFamily="34" charset="0"/>
              <a:buChar char="•"/>
            </a:pPr>
            <a:r>
              <a:rPr lang="en-US" dirty="0"/>
              <a:t>At equilibrium, the amounts of reactants and products stop changing. </a:t>
            </a:r>
          </a:p>
          <a:p>
            <a:pPr>
              <a:buClr>
                <a:schemeClr val="accent3"/>
              </a:buClr>
            </a:pPr>
            <a:endParaRPr lang="en-US"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60DD02B-66EF-4852-A3B2-B31E19BC0D10}"/>
                  </a:ext>
                </a:extLst>
              </p:cNvPr>
              <p:cNvSpPr txBox="1"/>
              <p:nvPr/>
            </p:nvSpPr>
            <p:spPr>
              <a:xfrm>
                <a:off x="1329654" y="1104892"/>
                <a:ext cx="5020811" cy="405047"/>
              </a:xfrm>
              <a:prstGeom prst="rect">
                <a:avLst/>
              </a:prstGeom>
              <a:noFill/>
            </p:spPr>
            <p:txBody>
              <a:bodyPr wrap="square">
                <a:spAutoFit/>
              </a:bodyPr>
              <a:lstStyle/>
              <a:p>
                <a:pPr marL="0" marR="0">
                  <a:lnSpc>
                    <a:spcPct val="107000"/>
                  </a:lnSpc>
                  <a:spcBef>
                    <a:spcPts val="0"/>
                  </a:spcBef>
                  <a:spcAft>
                    <a:spcPts val="800"/>
                  </a:spcAft>
                </a:pPr>
                <a14:m>
                  <m:oMath xmlns:m="http://schemas.openxmlformats.org/officeDocument/2006/math">
                    <m:sSub>
                      <m:sSubPr>
                        <m:ctrlPr>
                          <a:rPr lang="en-US" sz="20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𝑁</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i="1">
                            <a:effectLst/>
                            <a:latin typeface="Cambria Math" panose="02040503050406030204" pitchFamily="18" charset="0"/>
                            <a:ea typeface="Calibri" panose="020F0502020204030204" pitchFamily="34" charset="0"/>
                            <a:cs typeface="Times New Roman" panose="02020603050405020304" pitchFamily="18" charset="0"/>
                          </a:rPr>
                          <m:t>𝑂</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4</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𝑔</m:t>
                    </m:r>
                    <m:r>
                      <a:rPr lang="en-US" sz="20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en-US" sz="2000" dirty="0">
                    <a:effectLst/>
                    <a:latin typeface="Cambria Math" panose="02040503050406030204" pitchFamily="18" charset="0"/>
                    <a:ea typeface="Times New Roman" panose="02020603050405020304" pitchFamily="18" charset="0"/>
                    <a:cs typeface="Cambria Math" panose="02040503050406030204" pitchFamily="18" charset="0"/>
                  </a:rPr>
                  <a:t>⇌</a:t>
                </a:r>
                <a14:m>
                  <m:oMath xmlns:m="http://schemas.openxmlformats.org/officeDocument/2006/math">
                    <m:r>
                      <m:rPr>
                        <m:nor/>
                      </m:rPr>
                      <a:rPr lang="en-US" sz="2000">
                        <a:effectLst/>
                        <a:latin typeface="Cambria Math" panose="02040503050406030204" pitchFamily="18" charset="0"/>
                        <a:ea typeface="Calibri" panose="020F0502020204030204" pitchFamily="34" charset="0"/>
                        <a:cs typeface="Times New Roman" panose="02020603050405020304" pitchFamily="18" charset="0"/>
                      </a:rPr>
                      <m:t> 2</m:t>
                    </m:r>
                    <m:r>
                      <m:rPr>
                        <m:nor/>
                      </m:rPr>
                      <a:rPr lang="en-US" sz="2000">
                        <a:effectLst/>
                        <a:latin typeface="Cambria Math" panose="02040503050406030204" pitchFamily="18" charset="0"/>
                        <a:ea typeface="Calibri" panose="020F0502020204030204" pitchFamily="34" charset="0"/>
                        <a:cs typeface="Times New Roman" panose="02020603050405020304" pitchFamily="18" charset="0"/>
                      </a:rPr>
                      <m:t>N</m:t>
                    </m:r>
                    <m:sSub>
                      <m:sSubPr>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sSubPr>
                      <m:e>
                        <m:r>
                          <m:rPr>
                            <m:nor/>
                          </m:rPr>
                          <a:rPr lang="en-US" sz="2000">
                            <a:effectLst/>
                            <a:latin typeface="Cambria Math" panose="02040503050406030204" pitchFamily="18" charset="0"/>
                            <a:ea typeface="Calibri" panose="020F0502020204030204" pitchFamily="34" charset="0"/>
                            <a:cs typeface="Times New Roman" panose="02020603050405020304" pitchFamily="18" charset="0"/>
                          </a:rPr>
                          <m:t>O</m:t>
                        </m:r>
                      </m:e>
                      <m:sub>
                        <m:r>
                          <a:rPr lang="en-US" sz="20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en-US" sz="2000" i="1">
                        <a:effectLst/>
                        <a:latin typeface="Cambria Math" panose="02040503050406030204" pitchFamily="18" charset="0"/>
                        <a:ea typeface="Calibri" panose="020F0502020204030204" pitchFamily="34" charset="0"/>
                        <a:cs typeface="Times New Roman" panose="02020603050405020304" pitchFamily="18" charset="0"/>
                      </a:rPr>
                      <m:t>𝑔</m:t>
                    </m:r>
                    <m:r>
                      <a:rPr lang="en-US" sz="2000" i="1">
                        <a:effectLst/>
                        <a:latin typeface="Cambria Math" panose="02040503050406030204" pitchFamily="18" charset="0"/>
                        <a:ea typeface="Calibri" panose="020F0502020204030204" pitchFamily="34" charset="0"/>
                        <a:cs typeface="Times New Roman" panose="02020603050405020304" pitchFamily="18" charset="0"/>
                      </a:rPr>
                      <m:t>)</m:t>
                    </m:r>
                  </m:oMath>
                </a14:m>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TextBox 5">
                <a:extLst>
                  <a:ext uri="{FF2B5EF4-FFF2-40B4-BE49-F238E27FC236}">
                    <a16:creationId xmlns:a16="http://schemas.microsoft.com/office/drawing/2014/main" id="{560DD02B-66EF-4852-A3B2-B31E19BC0D10}"/>
                  </a:ext>
                </a:extLst>
              </p:cNvPr>
              <p:cNvSpPr txBox="1">
                <a:spLocks noRot="1" noChangeAspect="1" noMove="1" noResize="1" noEditPoints="1" noAdjustHandles="1" noChangeArrowheads="1" noChangeShapeType="1" noTextEdit="1"/>
              </p:cNvSpPr>
              <p:nvPr/>
            </p:nvSpPr>
            <p:spPr>
              <a:xfrm>
                <a:off x="1329654" y="1104892"/>
                <a:ext cx="5020811" cy="405047"/>
              </a:xfrm>
              <a:prstGeom prst="rect">
                <a:avLst/>
              </a:prstGeom>
              <a:blipFill>
                <a:blip r:embed="rId2"/>
                <a:stretch>
                  <a:fillRect t="-8955" b="-22388"/>
                </a:stretch>
              </a:blipFill>
            </p:spPr>
            <p:txBody>
              <a:bodyPr/>
              <a:lstStyle/>
              <a:p>
                <a:r>
                  <a:rPr lang="en-US">
                    <a:noFill/>
                  </a:rPr>
                  <a:t> </a:t>
                </a:r>
              </a:p>
            </p:txBody>
          </p:sp>
        </mc:Fallback>
      </mc:AlternateContent>
    </p:spTree>
    <p:extLst>
      <p:ext uri="{BB962C8B-B14F-4D97-AF65-F5344CB8AC3E}">
        <p14:creationId xmlns:p14="http://schemas.microsoft.com/office/powerpoint/2010/main" val="23526118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9B86EE-B141-4EDB-AC6A-870D275E79A5}"/>
              </a:ext>
            </a:extLst>
          </p:cNvPr>
          <p:cNvSpPr txBox="1"/>
          <p:nvPr/>
        </p:nvSpPr>
        <p:spPr>
          <a:xfrm>
            <a:off x="561315" y="660903"/>
            <a:ext cx="8247707" cy="830997"/>
          </a:xfrm>
          <a:prstGeom prst="rect">
            <a:avLst/>
          </a:prstGeom>
          <a:noFill/>
        </p:spPr>
        <p:txBody>
          <a:bodyPr wrap="square" rtlCol="0">
            <a:spAutoFit/>
          </a:bodyPr>
          <a:lstStyle/>
          <a:p>
            <a:r>
              <a:rPr lang="en-US" sz="2400" b="1" dirty="0">
                <a:latin typeface="Ravie" panose="04040805050809020602" pitchFamily="82" charset="0"/>
              </a:rPr>
              <a:t>TYPE FOUR.  </a:t>
            </a:r>
            <a:r>
              <a:rPr lang="en-US" sz="2400" b="1" dirty="0">
                <a:latin typeface="Rockwell" panose="02060603020205020403" pitchFamily="18" charset="0"/>
              </a:rPr>
              <a:t> K is known, initial conc. are known, find one or more FINAL concentration.</a:t>
            </a:r>
            <a:endParaRPr lang="en-US" sz="2400" b="1" dirty="0">
              <a:latin typeface="Ravie" panose="04040805050809020602" pitchFamily="82" charset="0"/>
            </a:endParaRPr>
          </a:p>
        </p:txBody>
      </p:sp>
      <p:sp>
        <p:nvSpPr>
          <p:cNvPr id="4" name="TextBox 3">
            <a:extLst>
              <a:ext uri="{FF2B5EF4-FFF2-40B4-BE49-F238E27FC236}">
                <a16:creationId xmlns:a16="http://schemas.microsoft.com/office/drawing/2014/main" id="{D1F01400-4809-4018-AF72-96E1AEE790E3}"/>
              </a:ext>
            </a:extLst>
          </p:cNvPr>
          <p:cNvSpPr txBox="1"/>
          <p:nvPr/>
        </p:nvSpPr>
        <p:spPr>
          <a:xfrm>
            <a:off x="733330" y="1828799"/>
            <a:ext cx="7324253" cy="3323987"/>
          </a:xfrm>
          <a:prstGeom prst="rect">
            <a:avLst/>
          </a:prstGeom>
          <a:noFill/>
        </p:spPr>
        <p:txBody>
          <a:bodyPr wrap="square" rtlCol="0">
            <a:spAutoFit/>
          </a:bodyPr>
          <a:lstStyle/>
          <a:p>
            <a:r>
              <a:rPr lang="en-US" dirty="0"/>
              <a:t>Example 13.9 in text, with a different given value of K.</a:t>
            </a:r>
          </a:p>
          <a:p>
            <a:endParaRPr lang="en-US" dirty="0"/>
          </a:p>
          <a:p>
            <a:endParaRPr lang="en-US" dirty="0"/>
          </a:p>
          <a:p>
            <a:endParaRPr lang="en-US" dirty="0"/>
          </a:p>
          <a:p>
            <a:endParaRPr lang="en-US" dirty="0"/>
          </a:p>
          <a:p>
            <a:r>
              <a:rPr lang="en-US" sz="2400" dirty="0"/>
              <a:t>At a certain temperature, Kc is 2.1 x 10</a:t>
            </a:r>
            <a:r>
              <a:rPr lang="en-US" sz="2400" baseline="30000" dirty="0"/>
              <a:t>-4</a:t>
            </a:r>
            <a:r>
              <a:rPr lang="en-US" sz="2400" dirty="0"/>
              <a:t> for this reaction.</a:t>
            </a:r>
          </a:p>
          <a:p>
            <a:endParaRPr lang="en-US" sz="2400" dirty="0"/>
          </a:p>
          <a:p>
            <a:r>
              <a:rPr lang="en-US" sz="2400" dirty="0"/>
              <a:t>If the initial [</a:t>
            </a: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PCl</a:t>
            </a:r>
            <a:r>
              <a:rPr kumimoji="0" lang="en-US" altLang="en-US" sz="24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5(g)</a:t>
            </a:r>
            <a:r>
              <a:rPr kumimoji="0" lang="en-US" altLang="en-US" sz="2400" b="0" i="0" u="none" strike="noStrike" cap="none" normalizeH="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is 1.00 molar, with no products present, what are the </a:t>
            </a:r>
            <a:r>
              <a:rPr lang="en-US" altLang="en-US" sz="2400" b="1" dirty="0">
                <a:latin typeface="Rockwell" panose="02060603020205020403" pitchFamily="18" charset="0"/>
                <a:ea typeface="Times New Roman" panose="02020603050405020304" pitchFamily="18" charset="0"/>
                <a:cs typeface="Times New Roman" panose="02020603050405020304" pitchFamily="18" charset="0"/>
              </a:rPr>
              <a:t>equilibrium concentrations</a:t>
            </a:r>
            <a:r>
              <a:rPr lang="en-US" altLang="en-US" sz="2400" dirty="0">
                <a:latin typeface="Rockwell" panose="02060603020205020403" pitchFamily="18" charset="0"/>
                <a:ea typeface="Times New Roman" panose="02020603050405020304" pitchFamily="18" charset="0"/>
                <a:cs typeface="Times New Roman" panose="02020603050405020304" pitchFamily="18" charset="0"/>
              </a:rPr>
              <a:t> of the three components?</a:t>
            </a:r>
            <a:endParaRPr lang="en-US" sz="2400" dirty="0"/>
          </a:p>
        </p:txBody>
      </p:sp>
      <p:sp>
        <p:nvSpPr>
          <p:cNvPr id="5" name="Rectangle 5">
            <a:extLst>
              <a:ext uri="{FF2B5EF4-FFF2-40B4-BE49-F238E27FC236}">
                <a16:creationId xmlns:a16="http://schemas.microsoft.com/office/drawing/2014/main" id="{E5C1E50C-B665-481F-8930-AA3922DC670D}"/>
              </a:ext>
            </a:extLst>
          </p:cNvPr>
          <p:cNvSpPr>
            <a:spLocks noChangeArrowheads="1"/>
          </p:cNvSpPr>
          <p:nvPr/>
        </p:nvSpPr>
        <p:spPr bwMode="auto">
          <a:xfrm>
            <a:off x="839162" y="2324414"/>
            <a:ext cx="39966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PCl</a:t>
            </a:r>
            <a:r>
              <a:rPr kumimoji="0" lang="en-US" altLang="en-US" sz="24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5(g)</a:t>
            </a: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mbria Math" panose="02040503050406030204" pitchFamily="18" charset="0"/>
              </a:rPr>
              <a:t>⇌</a:t>
            </a: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PCl</a:t>
            </a:r>
            <a:r>
              <a:rPr kumimoji="0" lang="en-US" altLang="en-US" sz="24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3(g)</a:t>
            </a:r>
            <a:r>
              <a:rPr kumimoji="0" lang="en-US" altLang="en-US" sz="24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  Cl</a:t>
            </a:r>
            <a:r>
              <a:rPr kumimoji="0" lang="en-US" altLang="en-US" sz="24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2(g)</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00278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k 27">
            <a:extLst>
              <a:ext uri="{FF2B5EF4-FFF2-40B4-BE49-F238E27FC236}">
                <a16:creationId xmlns:a16="http://schemas.microsoft.com/office/drawing/2014/main" id="{7E2D864A-5D40-47B2-ADB7-F89FFD6280D5}"/>
              </a:ext>
            </a:extLst>
          </p:cNvPr>
          <p:cNvSpPr>
            <a:spLocks noRot="1" noChangeAspect="1" noEditPoints="1" noChangeArrowheads="1" noChangeShapeType="1" noTextEdit="1"/>
          </p:cNvSpPr>
          <p:nvPr/>
        </p:nvSpPr>
        <p:spPr bwMode="auto">
          <a:xfrm>
            <a:off x="2224088" y="1230313"/>
            <a:ext cx="19050" cy="19050"/>
          </a:xfrm>
          <a:prstGeom prst="rect">
            <a:avLst/>
          </a:prstGeom>
          <a:noFill/>
          <a:ln w="18000" cap="rnd" algn="ctr">
            <a:solidFill>
              <a:srgbClr val="AB008B"/>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Ink 28">
            <a:extLst>
              <a:ext uri="{FF2B5EF4-FFF2-40B4-BE49-F238E27FC236}">
                <a16:creationId xmlns:a16="http://schemas.microsoft.com/office/drawing/2014/main" id="{BF754608-BA7F-4045-8B73-082B41A345FD}"/>
              </a:ext>
            </a:extLst>
          </p:cNvPr>
          <p:cNvSpPr>
            <a:spLocks noRot="1" noChangeAspect="1" noEditPoints="1" noChangeArrowheads="1" noChangeShapeType="1" noTextEdit="1"/>
          </p:cNvSpPr>
          <p:nvPr/>
        </p:nvSpPr>
        <p:spPr bwMode="auto">
          <a:xfrm>
            <a:off x="-198438" y="1790700"/>
            <a:ext cx="19050" cy="19050"/>
          </a:xfrm>
          <a:prstGeom prst="rect">
            <a:avLst/>
          </a:prstGeom>
          <a:noFill/>
          <a:ln w="18000" cap="rnd" algn="ctr">
            <a:solidFill>
              <a:srgbClr val="AB008B"/>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Ink 30">
            <a:extLst>
              <a:ext uri="{FF2B5EF4-FFF2-40B4-BE49-F238E27FC236}">
                <a16:creationId xmlns:a16="http://schemas.microsoft.com/office/drawing/2014/main" id="{A1D31BA2-A8E6-43F8-BF23-5A8A590090BA}"/>
              </a:ext>
            </a:extLst>
          </p:cNvPr>
          <p:cNvSpPr>
            <a:spLocks noRot="1" noChangeAspect="1" noEditPoints="1" noChangeArrowheads="1" noChangeShapeType="1" noTextEdit="1"/>
          </p:cNvSpPr>
          <p:nvPr/>
        </p:nvSpPr>
        <p:spPr bwMode="auto">
          <a:xfrm>
            <a:off x="500063" y="1762125"/>
            <a:ext cx="19050" cy="19050"/>
          </a:xfrm>
          <a:prstGeom prst="rect">
            <a:avLst/>
          </a:prstGeom>
          <a:noFill/>
          <a:ln w="18000" cap="rnd" algn="ctr">
            <a:solidFill>
              <a:srgbClr val="AB008B"/>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a:extLst>
              <a:ext uri="{FF2B5EF4-FFF2-40B4-BE49-F238E27FC236}">
                <a16:creationId xmlns:a16="http://schemas.microsoft.com/office/drawing/2014/main" id="{6918B1AC-3329-432B-AD60-58B7C32D5634}"/>
              </a:ext>
            </a:extLst>
          </p:cNvPr>
          <p:cNvSpPr>
            <a:spLocks noChangeArrowheads="1"/>
          </p:cNvSpPr>
          <p:nvPr/>
        </p:nvSpPr>
        <p:spPr bwMode="auto">
          <a:xfrm>
            <a:off x="500063" y="32922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x</a:t>
            </a:r>
            <a:endParaRPr kumimoji="0" lang="en-US" altLang="en-US" sz="4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Page 746 in text, example 13.9</a:t>
            </a:r>
            <a:endParaRPr kumimoji="0" lang="en-US" altLang="en-US" sz="4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ABDC3E8A-F19D-47C0-8743-309FAA2F5D80}"/>
              </a:ext>
            </a:extLst>
          </p:cNvPr>
          <p:cNvSpPr>
            <a:spLocks noChangeArrowheads="1"/>
          </p:cNvSpPr>
          <p:nvPr/>
        </p:nvSpPr>
        <p:spPr bwMode="auto">
          <a:xfrm>
            <a:off x="457200" y="-4621098"/>
            <a:ext cx="8541184" cy="10156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100"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100"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100"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100"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100"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100"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100"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100"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100"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100"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lang="en-US" altLang="en-US" dirty="0">
                <a:latin typeface="Rockwell" panose="02060603020205020403" pitchFamily="18" charset="0"/>
                <a:ea typeface="Times New Roman" panose="02020603050405020304" pitchFamily="18" charset="0"/>
                <a:cs typeface="Times New Roman" panose="02020603050405020304"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PCl</a:t>
            </a:r>
            <a:r>
              <a:rPr kumimoji="0" lang="en-US" altLang="en-US"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5(g)</a:t>
            </a:r>
            <a:r>
              <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mbria Math" panose="02040503050406030204" pitchFamily="18" charset="0"/>
              </a:rPr>
              <a:t>⇌</a:t>
            </a:r>
            <a:r>
              <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PCl</a:t>
            </a:r>
            <a:r>
              <a:rPr kumimoji="0" lang="en-US" altLang="en-US"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3(g)</a:t>
            </a:r>
            <a:r>
              <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  Cl</a:t>
            </a:r>
            <a:r>
              <a:rPr kumimoji="0" lang="en-US" altLang="en-US"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2(g)</a:t>
            </a:r>
            <a:r>
              <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Let x = change in PCl</a:t>
            </a:r>
            <a:r>
              <a:rPr kumimoji="0" lang="en-US" altLang="en-US"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5</a:t>
            </a:r>
            <a:endParaRPr kumimoji="0" lang="en-US" altLang="en-US"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Initial</a:t>
            </a:r>
            <a:r>
              <a:rPr kumimoji="0" lang="en-US" altLang="en-US"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1.00         </a:t>
            </a:r>
            <a:r>
              <a:rPr lang="en-US" altLang="en-US" dirty="0">
                <a:latin typeface="Rockwell" panose="02060603020205020403"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0               0</a:t>
            </a:r>
            <a:endParaRPr kumimoji="0" lang="en-US" altLang="en-US"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lang="en-US" altLang="en-US" baseline="30000" dirty="0">
                <a:latin typeface="Rockwell" panose="02060603020205020403"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Change </a:t>
            </a:r>
            <a:r>
              <a:rPr kumimoji="0" lang="en-US" altLang="en-US"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a:t>
            </a:r>
            <a:r>
              <a:rPr kumimoji="0" lang="en-US" altLang="en-US" sz="1800" b="0" i="0" u="none" strike="noStrike" cap="none" normalizeH="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-x              </a:t>
            </a:r>
            <a:r>
              <a:rPr kumimoji="0" lang="en-US" altLang="en-US" sz="1600" b="0" i="0" u="none" strike="noStrike" cap="none" normalizeH="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+x                 +x</a:t>
            </a:r>
            <a:endParaRPr kumimoji="0" lang="en-US" altLang="en-US" sz="1600" b="0" i="0" u="none" strike="noStrike" cap="none" normalizeH="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Equilibrium   </a:t>
            </a:r>
            <a:r>
              <a:rPr kumimoji="0" lang="en-US" altLang="en-US" sz="1600" b="0" i="0" u="none" strike="noStrike" cap="none" normalizeH="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1.00-x              x                   </a:t>
            </a:r>
            <a:r>
              <a:rPr kumimoji="0" lang="en-US" altLang="en-US" sz="1600" b="0" i="0" u="none" strike="noStrike" cap="none" normalizeH="0" dirty="0" err="1">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x</a:t>
            </a:r>
            <a:endParaRPr kumimoji="0" lang="en-US" altLang="en-US" sz="400" b="0" i="0" u="none" strike="noStrike" cap="none" normalizeH="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600" dirty="0">
              <a:latin typeface="Rockwell" panose="02060603020205020403" pitchFamily="18" charset="0"/>
              <a:ea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Plugging into the expression for K gives us</a:t>
            </a:r>
            <a:endParaRPr kumimoji="0" lang="en-US" altLang="en-US" sz="4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x</a:t>
            </a:r>
            <a:r>
              <a:rPr kumimoji="0" lang="en-US" altLang="en-US" sz="1600" b="1"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2</a:t>
            </a: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/(1-x)   =  2.1 x 10</a:t>
            </a:r>
            <a:r>
              <a:rPr kumimoji="0" lang="en-US" altLang="en-US" sz="1600" b="0" i="0" u="none" strike="noStrike" cap="none" normalizeH="0" baseline="3000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-4</a:t>
            </a: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Quadratic.  BUT</a:t>
            </a:r>
            <a:r>
              <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a:t>
            </a:r>
            <a:endParaRPr kumimoji="0" lang="en-US" altLang="en-US" sz="4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Since K is small, very little product is formed.  Let</a:t>
            </a:r>
            <a:r>
              <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s assume that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x is very small compared to 1.00.  We are saying  1-x </a:t>
            </a:r>
            <a:r>
              <a:rPr kumimoji="0" lang="en-US" altLang="en-US" sz="1600" b="0" i="0" u="none" strike="noStrike" cap="none" normalizeH="0" baseline="0" dirty="0">
                <a:ln>
                  <a:noFill/>
                </a:ln>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1.  </a:t>
            </a:r>
            <a:endParaRPr kumimoji="0" lang="en-US" altLang="en-US" sz="4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X = 0.014   So at equilibrium, the concentrations are</a:t>
            </a:r>
            <a:endParaRPr kumimoji="0" lang="en-US" altLang="en-US" sz="4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0.99,   0.014, and 0.014.    Were we right to say that 1-x = 1?  </a:t>
            </a:r>
            <a:endParaRPr kumimoji="0" lang="en-US" altLang="en-US" sz="4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The usual guideline is that </a:t>
            </a:r>
            <a:r>
              <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x</a:t>
            </a:r>
            <a:r>
              <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should not change the . of reactant by more than 5 %.  </a:t>
            </a:r>
            <a:endParaRPr kumimoji="0" lang="en-US" altLang="en-US" sz="4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If you look at the problem in the text, the K was much higher, so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this </a:t>
            </a:r>
            <a:r>
              <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simplifying assumption</a:t>
            </a:r>
            <a:r>
              <a:rPr kumimoji="0" lang="en-US"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rPr>
              <a:t> produces a small error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8144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13.2</a:t>
            </a:r>
          </a:p>
        </p:txBody>
      </p:sp>
      <p:sp>
        <p:nvSpPr>
          <p:cNvPr id="4" name="Content Placeholder 3"/>
          <p:cNvSpPr>
            <a:spLocks noGrp="1"/>
          </p:cNvSpPr>
          <p:nvPr>
            <p:ph idx="13"/>
          </p:nvPr>
        </p:nvSpPr>
        <p:spPr>
          <a:xfrm>
            <a:off x="5350598" y="1086417"/>
            <a:ext cx="3164752" cy="5103680"/>
          </a:xfrm>
        </p:spPr>
        <p:txBody>
          <a:bodyPr>
            <a:normAutofit/>
          </a:bodyPr>
          <a:lstStyle/>
          <a:p>
            <a:r>
              <a:rPr lang="en-US" sz="1600" dirty="0"/>
              <a:t>(a) A sealed tube containing colorless N2O4 darkens as it decomposes to yield brown NO2. (b) Changes in concentration over time as the decomposition reaction achieves equilibrium. (c) At equilibrium, the forward and reverse reaction rates are equal.</a:t>
            </a:r>
          </a:p>
        </p:txBody>
      </p:sp>
      <p:pic>
        <p:nvPicPr>
          <p:cNvPr id="18434" name="Picture 2" descr="A three-part diagram is shown and labeled, “a,” “b,” and “c.” In part a, at the top of the diagram, three beakers are shown, and each one contains a sealed tube. The tube in the left beaker is labeled “t equals 0.” It is full of a colorless gas which is connected to a zoom-in view of the particles in the tube by a downward-facing arrow. This particle view shows seven particles, each composed of two connected blue spheres. Each blue sphere is connected to two red spheres. This type of particle is labeled “N subscript 2 O subscript 4.” The tube in the middle beaker is labeled “pre-equilibrium.” It is full of a light brown gas which is connected to a zoom-in view of the particles in the tube by a downward-facing arrow. This particle view shows nine particles, five of which are composed of two connected blue spheres. Each blue sphere is connected to two red spheres. This type of particle is labeled “N subscript 2 O subscript 4.” The remaining four are composed of two red spheres connected to a blue sphere. This type of particle is labeled “N O subscript 2.”  The tube in the right beaker is labeled “at equilibrium.” It is full of a brown gas which is connected to a zoom-in view of the particles in the tube by a downward-facing arrow. This particle view shows eleven particles, three of which are composed of two connected blue spheres. Each blue sphere is connected to two red spheres. The remaining eight are composed of two red spheres connected to a blue sphere. In part b, in the middle of the image, is one graph. This graph has a y-axis labeled, “Concentration,” and an x-axis labeled, “Time.” A red line labeled, “N O subscript 2,” begins in the bottom left corner of the graph at a point labeled, “0,” and rises near the highest point on the y-axis before it levels off and becomes horizontal. A blue line labeled, “N subscript 2 O subscript 4,” begins near the highest point on the y-axis and drops below the midpoint of the y-axis before leveling off. In part c, at the bottom of the image is another graph. This graph has a y-axis labeled, “Rate,” and an x-axis labeled, “Time.” A red line labeled, “k subscript f, [ N subscript 2 O subscript 4 ],” begins in the bottom left corner of the graph at a point labeled, “0,” and rises near the middle of the y-axis before it levels off and becomes horizontal. A blue line labeled, “k subscript f, [ N O subscript 2 ] superscript 2,” begins near the highest point on the y-axis and drops to the same point on the y-axis as the red line before leveling off. The point where both lines become horizontal is labeled, “Equilibrium achieve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53030" y="968720"/>
            <a:ext cx="2721854" cy="5381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08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Establishment of Equilibrium</a:t>
            </a:r>
          </a:p>
        </p:txBody>
      </p:sp>
      <p:sp>
        <p:nvSpPr>
          <p:cNvPr id="4" name="Text Placeholder 3"/>
          <p:cNvSpPr>
            <a:spLocks noGrp="1"/>
          </p:cNvSpPr>
          <p:nvPr>
            <p:ph idx="1"/>
          </p:nvPr>
        </p:nvSpPr>
        <p:spPr>
          <a:xfrm>
            <a:off x="457200" y="1320800"/>
            <a:ext cx="8062912" cy="4689564"/>
          </a:xfrm>
        </p:spPr>
        <p:txBody>
          <a:bodyPr/>
          <a:lstStyle/>
          <a:p>
            <a:pPr marL="342900" indent="-342900">
              <a:buFont typeface="Arial" panose="020B0604020202020204" pitchFamily="34" charset="0"/>
              <a:buChar char="•"/>
            </a:pPr>
            <a:endParaRPr lang="en-US" dirty="0"/>
          </a:p>
          <a:p>
            <a:pPr marL="342900" indent="-342900">
              <a:buClr>
                <a:schemeClr val="accent3"/>
              </a:buClr>
              <a:buFont typeface="Arial" panose="020B0604020202020204" pitchFamily="34" charset="0"/>
              <a:buChar char="•"/>
            </a:pPr>
            <a:r>
              <a:rPr lang="en-US" dirty="0"/>
              <a:t>The rate of the forward reaction starts out fast, but slows down as the concentration of N</a:t>
            </a:r>
            <a:r>
              <a:rPr lang="en-US" baseline="-25000" dirty="0"/>
              <a:t>2</a:t>
            </a:r>
            <a:r>
              <a:rPr lang="en-US" dirty="0"/>
              <a:t>O</a:t>
            </a:r>
            <a:r>
              <a:rPr lang="en-US" baseline="-25000" dirty="0"/>
              <a:t>4</a:t>
            </a:r>
            <a:r>
              <a:rPr lang="en-US" dirty="0"/>
              <a:t> decreases. </a:t>
            </a:r>
          </a:p>
          <a:p>
            <a:pPr>
              <a:buClr>
                <a:schemeClr val="accent3"/>
              </a:buClr>
            </a:pPr>
            <a:endParaRPr lang="en-US" dirty="0"/>
          </a:p>
          <a:p>
            <a:pPr marL="342900" indent="-342900">
              <a:buClr>
                <a:schemeClr val="accent3"/>
              </a:buClr>
              <a:buFont typeface="Arial" panose="020B0604020202020204" pitchFamily="34" charset="0"/>
              <a:buChar char="•"/>
            </a:pPr>
            <a:r>
              <a:rPr lang="en-US" dirty="0"/>
              <a:t>The rate of the reverse reaction starts out slow, but speeds up as the concentration of NO</a:t>
            </a:r>
            <a:r>
              <a:rPr lang="en-US" baseline="-25000" dirty="0"/>
              <a:t>2</a:t>
            </a:r>
            <a:r>
              <a:rPr lang="en-US" dirty="0"/>
              <a:t> increases. </a:t>
            </a:r>
          </a:p>
          <a:p>
            <a:pPr>
              <a:buClr>
                <a:schemeClr val="accent3"/>
              </a:buClr>
            </a:pPr>
            <a:endParaRPr lang="en-US" dirty="0"/>
          </a:p>
          <a:p>
            <a:pPr marL="342900" indent="-342900">
              <a:buClr>
                <a:schemeClr val="accent3"/>
              </a:buClr>
              <a:buFont typeface="Arial" panose="020B0604020202020204" pitchFamily="34" charset="0"/>
              <a:buChar char="•"/>
            </a:pPr>
            <a:r>
              <a:rPr lang="en-US" dirty="0">
                <a:solidFill>
                  <a:schemeClr val="tx1"/>
                </a:solidFill>
              </a:rPr>
              <a:t>Once the rates of both reactions are equal, equilibrium is established. </a:t>
            </a:r>
          </a:p>
          <a:p>
            <a:pPr marL="1074420" lvl="1" indent="-342900">
              <a:buClr>
                <a:schemeClr val="accent3"/>
              </a:buClr>
              <a:buFont typeface="Arial" panose="020B0604020202020204" pitchFamily="34" charset="0"/>
              <a:buChar char="•"/>
            </a:pPr>
            <a:r>
              <a:rPr lang="en-US" dirty="0"/>
              <a:t>No further changes in concentration of either gas occurs unless the temperature or the volume of the container is changed. </a:t>
            </a:r>
          </a:p>
          <a:p>
            <a:endParaRPr lang="en-US" dirty="0"/>
          </a:p>
        </p:txBody>
      </p:sp>
      <mc:AlternateContent xmlns:mc="http://schemas.openxmlformats.org/markup-compatibility/2006" xmlns:a14="http://schemas.microsoft.com/office/drawing/2010/main">
        <mc:Choice Requires="a14">
          <p:sp>
            <p:nvSpPr>
              <p:cNvPr id="5" name="Object 4"/>
              <p:cNvSpPr txBox="1"/>
              <p:nvPr/>
            </p:nvSpPr>
            <p:spPr bwMode="auto">
              <a:xfrm>
                <a:off x="2559050" y="993775"/>
                <a:ext cx="4113213" cy="6477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N</m:t>
                          </m:r>
                        </m:e>
                        <m:sub>
                          <m:r>
                            <a:rPr lang="en-US" sz="2400" i="0">
                              <a:solidFill>
                                <a:srgbClr val="000000"/>
                              </a:solidFill>
                              <a:latin typeface="Cambria Math" panose="02040503050406030204" pitchFamily="18" charset="0"/>
                            </a:rPr>
                            <m:t>2</m:t>
                          </m:r>
                        </m:sub>
                      </m:sSub>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O</m:t>
                          </m:r>
                        </m:e>
                        <m:sub>
                          <m:r>
                            <a:rPr lang="en-US" sz="2400" i="0">
                              <a:solidFill>
                                <a:srgbClr val="000000"/>
                              </a:solidFill>
                              <a:latin typeface="Cambria Math" panose="02040503050406030204" pitchFamily="18" charset="0"/>
                            </a:rPr>
                            <m:t>4</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𝑔</m:t>
                      </m:r>
                      <m:r>
                        <a:rPr lang="en-US" sz="2400" i="1">
                          <a:solidFill>
                            <a:srgbClr val="000000"/>
                          </a:solidFill>
                          <a:latin typeface="Cambria Math" panose="02040503050406030204" pitchFamily="18" charset="0"/>
                        </a:rPr>
                        <m:t>)</m:t>
                      </m:r>
                      <m:r>
                        <m:rPr>
                          <m:nor/>
                        </m:rPr>
                        <a:rPr lang="en-US" sz="2400" dirty="0">
                          <a:latin typeface="Cambria Math" panose="02040503050406030204" pitchFamily="18" charset="0"/>
                          <a:ea typeface="Times New Roman" panose="02020603050405020304" pitchFamily="18" charset="0"/>
                          <a:cs typeface="Cambria Math" panose="02040503050406030204" pitchFamily="18" charset="0"/>
                        </a:rPr>
                        <m:t>⇌</m:t>
                      </m:r>
                      <m:r>
                        <m:rPr>
                          <m:nor/>
                        </m:rPr>
                        <a:rPr lang="en-US" sz="2400" i="0">
                          <a:solidFill>
                            <a:srgbClr val="000000"/>
                          </a:solidFill>
                          <a:latin typeface="Cambria Math" panose="02040503050406030204" pitchFamily="18" charset="0"/>
                        </a:rPr>
                        <m:t>2</m:t>
                      </m:r>
                      <m:r>
                        <m:rPr>
                          <m:nor/>
                        </m:rPr>
                        <a:rPr lang="en-US" sz="2400" i="0">
                          <a:solidFill>
                            <a:srgbClr val="000000"/>
                          </a:solidFill>
                          <a:latin typeface="Cambria Math" panose="02040503050406030204" pitchFamily="18" charset="0"/>
                        </a:rPr>
                        <m:t>N</m:t>
                      </m:r>
                      <m:sSub>
                        <m:sSubPr>
                          <m:ctrlPr>
                            <a:rPr lang="en-US" sz="2400" i="1">
                              <a:solidFill>
                                <a:srgbClr val="000000"/>
                              </a:solidFill>
                              <a:latin typeface="Cambria Math" panose="02040503050406030204" pitchFamily="18" charset="0"/>
                            </a:rPr>
                          </m:ctrlPr>
                        </m:sSubPr>
                        <m:e>
                          <m:r>
                            <m:rPr>
                              <m:nor/>
                            </m:rPr>
                            <a:rPr lang="en-US" sz="2400" i="0">
                              <a:solidFill>
                                <a:srgbClr val="000000"/>
                              </a:solidFill>
                              <a:latin typeface="Cambria Math" panose="02040503050406030204" pitchFamily="18" charset="0"/>
                            </a:rPr>
                            <m:t>O</m:t>
                          </m:r>
                        </m:e>
                        <m:sub>
                          <m:r>
                            <a:rPr lang="en-US" sz="2400" i="0">
                              <a:solidFill>
                                <a:srgbClr val="000000"/>
                              </a:solidFill>
                              <a:latin typeface="Cambria Math" panose="02040503050406030204" pitchFamily="18" charset="0"/>
                            </a:rPr>
                            <m:t>2</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𝑔</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5" name="Object 4"/>
              <p:cNvSpPr txBox="1">
                <a:spLocks noRot="1" noChangeAspect="1" noMove="1" noResize="1" noEditPoints="1" noAdjustHandles="1" noChangeArrowheads="1" noChangeShapeType="1" noTextEdit="1"/>
              </p:cNvSpPr>
              <p:nvPr/>
            </p:nvSpPr>
            <p:spPr bwMode="auto">
              <a:xfrm>
                <a:off x="2559050" y="993775"/>
                <a:ext cx="4113213" cy="647700"/>
              </a:xfrm>
              <a:prstGeom prst="rect">
                <a:avLst/>
              </a:prstGeom>
              <a:blipFill>
                <a:blip r:embed="rId2"/>
                <a:stretch>
                  <a:fillRect l="-444"/>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126297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058150" cy="424583"/>
          </a:xfrm>
        </p:spPr>
        <p:txBody>
          <a:bodyPr/>
          <a:lstStyle/>
          <a:p>
            <a:r>
              <a:rPr lang="en-US" dirty="0"/>
              <a:t>Common Equilibrium Misconceptions</a:t>
            </a:r>
          </a:p>
        </p:txBody>
      </p:sp>
      <p:sp>
        <p:nvSpPr>
          <p:cNvPr id="4" name="Text Placeholder 3"/>
          <p:cNvSpPr>
            <a:spLocks noGrp="1"/>
          </p:cNvSpPr>
          <p:nvPr>
            <p:ph idx="1"/>
          </p:nvPr>
        </p:nvSpPr>
        <p:spPr>
          <a:xfrm>
            <a:off x="457200" y="1262743"/>
            <a:ext cx="8062912" cy="4747621"/>
          </a:xfrm>
        </p:spPr>
        <p:txBody>
          <a:bodyPr/>
          <a:lstStyle/>
          <a:p>
            <a:pPr marL="457200" indent="-457200">
              <a:buClr>
                <a:schemeClr val="accent3"/>
              </a:buClr>
              <a:buFont typeface="+mj-lt"/>
              <a:buAutoNum type="arabicParenR"/>
            </a:pPr>
            <a:r>
              <a:rPr lang="en-US" dirty="0"/>
              <a:t>The amount of reactants and products are ordinarily not equal to each other at equilibrium.</a:t>
            </a:r>
          </a:p>
          <a:p>
            <a:pPr marL="457200" indent="-457200">
              <a:buClr>
                <a:schemeClr val="accent3"/>
              </a:buClr>
              <a:buFont typeface="+mj-lt"/>
              <a:buAutoNum type="arabicParenR"/>
            </a:pPr>
            <a:endParaRPr lang="en-US" dirty="0"/>
          </a:p>
          <a:p>
            <a:pPr marL="457200" indent="-457200">
              <a:buClr>
                <a:schemeClr val="accent3"/>
              </a:buClr>
              <a:buFont typeface="+mj-lt"/>
              <a:buAutoNum type="arabicParenR"/>
            </a:pPr>
            <a:r>
              <a:rPr lang="en-US" dirty="0"/>
              <a:t>Although the amount of reactants and products remains constant at equilibrium, the system is not static at equilibrium. </a:t>
            </a:r>
          </a:p>
          <a:p>
            <a:endParaRPr lang="en-US" dirty="0"/>
          </a:p>
          <a:p>
            <a:pPr marL="0" indent="0">
              <a:buNone/>
            </a:pPr>
            <a:r>
              <a:rPr lang="en-US" i="1" dirty="0"/>
              <a:t>Chemical equilibrium is a dynamic process.</a:t>
            </a:r>
          </a:p>
          <a:p>
            <a:endParaRPr lang="en-US" dirty="0"/>
          </a:p>
        </p:txBody>
      </p:sp>
    </p:spTree>
    <p:extLst>
      <p:ext uri="{BB962C8B-B14F-4D97-AF65-F5344CB8AC3E}">
        <p14:creationId xmlns:p14="http://schemas.microsoft.com/office/powerpoint/2010/main" val="1806201929"/>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1645</TotalTime>
  <Words>4280</Words>
  <Application>Microsoft Office PowerPoint</Application>
  <PresentationFormat>On-screen Show (4:3)</PresentationFormat>
  <Paragraphs>561</Paragraphs>
  <Slides>61</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61</vt:i4>
      </vt:variant>
    </vt:vector>
  </HeadingPairs>
  <TitlesOfParts>
    <vt:vector size="73" baseType="lpstr">
      <vt:lpstr>Aharoni</vt:lpstr>
      <vt:lpstr>Arial</vt:lpstr>
      <vt:lpstr>Calibri</vt:lpstr>
      <vt:lpstr>Calibri Light</vt:lpstr>
      <vt:lpstr>Cambria Math</vt:lpstr>
      <vt:lpstr>HelveticaNeue-Bold</vt:lpstr>
      <vt:lpstr>HelveticaNeue-BoldItalic</vt:lpstr>
      <vt:lpstr>Ravie</vt:lpstr>
      <vt:lpstr>Rockwell</vt:lpstr>
      <vt:lpstr>Symbol</vt:lpstr>
      <vt:lpstr>Times New Roman</vt:lpstr>
      <vt:lpstr>Office Theme</vt:lpstr>
      <vt:lpstr>PowerPoint Presentation</vt:lpstr>
      <vt:lpstr>Chapter 13 Outline</vt:lpstr>
      <vt:lpstr>Figure 13.1</vt:lpstr>
      <vt:lpstr>Learning Objectives</vt:lpstr>
      <vt:lpstr>Chemical Equilibria </vt:lpstr>
      <vt:lpstr>Chemical Equilibria</vt:lpstr>
      <vt:lpstr>Figure 13.2</vt:lpstr>
      <vt:lpstr>Establishment of Equilibrium</vt:lpstr>
      <vt:lpstr>Common Equilibrium Misconceptions</vt:lpstr>
      <vt:lpstr>Figure 13.4</vt:lpstr>
      <vt:lpstr>Learning Objectives</vt:lpstr>
      <vt:lpstr>Equilibrium Constants</vt:lpstr>
      <vt:lpstr>The Reaction Quotient, Q</vt:lpstr>
      <vt:lpstr>The Concentration Reaction Quotient, Qc</vt:lpstr>
      <vt:lpstr>PowerPoint Presentation</vt:lpstr>
      <vt:lpstr>The Value of the Reaction Quotient, Q</vt:lpstr>
      <vt:lpstr>Figure 13.5</vt:lpstr>
      <vt:lpstr>The Equilibrium Constant, K</vt:lpstr>
      <vt:lpstr>Q and K</vt:lpstr>
      <vt:lpstr>The Equilibrium Constant, K</vt:lpstr>
      <vt:lpstr>The Magnitude of the Equilibrium Constant</vt:lpstr>
      <vt:lpstr>Q, K, and the Direction of Reaction</vt:lpstr>
      <vt:lpstr>Q, K, and the Direction of Reaction</vt:lpstr>
      <vt:lpstr>Changes in Reactant and Product Concentrations</vt:lpstr>
      <vt:lpstr>Homogenous Equilibrium </vt:lpstr>
      <vt:lpstr>Homogenous Equilibria</vt:lpstr>
      <vt:lpstr>Kc and Kp</vt:lpstr>
      <vt:lpstr>Kc and Kp</vt:lpstr>
      <vt:lpstr>PowerPoint Presentation</vt:lpstr>
      <vt:lpstr>Heterogeneous Equilibrium</vt:lpstr>
      <vt:lpstr>Learning Objectives</vt:lpstr>
      <vt:lpstr>Shifting Equilibria: Le Châtelier’s Principle</vt:lpstr>
      <vt:lpstr>Adding or Removing a Reactant or Product</vt:lpstr>
      <vt:lpstr>Adding or Removing a Pure Liquid or Solid</vt:lpstr>
      <vt:lpstr>Temperature and the Equilibrium Constant</vt:lpstr>
      <vt:lpstr>PowerPoint Presentation</vt:lpstr>
      <vt:lpstr>PowerPoint Presentation</vt:lpstr>
      <vt:lpstr>PowerPoint Presentation</vt:lpstr>
      <vt:lpstr>Catalysts do not Affect Equilibrium</vt:lpstr>
      <vt:lpstr>Learning Objectives</vt:lpstr>
      <vt:lpstr>Equilibrium Calculations</vt:lpstr>
      <vt:lpstr>Manipulating Equilibrium Constants</vt:lpstr>
      <vt:lpstr>Manipulating Equilibrium Constants</vt:lpstr>
      <vt:lpstr>Manipulating Equilibrium Constants</vt:lpstr>
      <vt:lpstr>PowerPoint Presentation</vt:lpstr>
      <vt:lpstr>PowerPoint Presentation</vt:lpstr>
      <vt:lpstr>PowerPoint Presentation</vt:lpstr>
      <vt:lpstr>PowerPoint Presentation</vt:lpstr>
      <vt:lpstr>Solving Equilibrium Problems.</vt:lpstr>
      <vt:lpstr>PowerPoint Presentation</vt:lpstr>
      <vt:lpstr>PowerPoint Presentation</vt:lpstr>
      <vt:lpstr>PowerPoint Presentation</vt:lpstr>
      <vt:lpstr>PowerPoint Presentation</vt:lpstr>
      <vt:lpstr>PowerPoint Presentation</vt:lpstr>
      <vt:lpstr>An Equilibrium Problem</vt:lpstr>
      <vt:lpstr>PowerPoint Presentation</vt:lpstr>
      <vt:lpstr>[HI] Increases by 1.87 x 10−3 M</vt:lpstr>
      <vt:lpstr>We can now calculate the equilibrium concentrations of all three compounds</vt:lpstr>
      <vt:lpstr>and, therefore, the equilibrium constant:</vt:lpstr>
      <vt:lpstr>PowerPoint Presentation</vt:lpstr>
      <vt:lpstr>PowerPoint Presentation</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13 - Fundamental Equilibrium Concepts</dc:title>
  <dc:creator>Spuddy McSpare</dc:creator>
  <cp:lastModifiedBy>paul cohen</cp:lastModifiedBy>
  <cp:revision>177</cp:revision>
  <dcterms:created xsi:type="dcterms:W3CDTF">2012-06-04T02:13:36Z</dcterms:created>
  <dcterms:modified xsi:type="dcterms:W3CDTF">2022-02-15T21:14:44Z</dcterms:modified>
</cp:coreProperties>
</file>