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67"/>
  </p:notesMasterIdLst>
  <p:handoutMasterIdLst>
    <p:handoutMasterId r:id="rId68"/>
  </p:handoutMasterIdLst>
  <p:sldIdLst>
    <p:sldId id="256" r:id="rId2"/>
    <p:sldId id="306" r:id="rId3"/>
    <p:sldId id="280" r:id="rId4"/>
    <p:sldId id="307" r:id="rId5"/>
    <p:sldId id="308" r:id="rId6"/>
    <p:sldId id="309" r:id="rId7"/>
    <p:sldId id="310" r:id="rId8"/>
    <p:sldId id="311" r:id="rId9"/>
    <p:sldId id="312" r:id="rId10"/>
    <p:sldId id="313" r:id="rId11"/>
    <p:sldId id="300" r:id="rId12"/>
    <p:sldId id="314" r:id="rId13"/>
    <p:sldId id="315" r:id="rId14"/>
    <p:sldId id="295" r:id="rId15"/>
    <p:sldId id="316" r:id="rId16"/>
    <p:sldId id="317" r:id="rId17"/>
    <p:sldId id="262" r:id="rId18"/>
    <p:sldId id="263" r:id="rId19"/>
    <p:sldId id="318" r:id="rId20"/>
    <p:sldId id="291" r:id="rId21"/>
    <p:sldId id="321" r:id="rId22"/>
    <p:sldId id="322" r:id="rId23"/>
    <p:sldId id="323" r:id="rId24"/>
    <p:sldId id="324" r:id="rId25"/>
    <p:sldId id="325" r:id="rId26"/>
    <p:sldId id="287" r:id="rId27"/>
    <p:sldId id="326" r:id="rId28"/>
    <p:sldId id="285" r:id="rId29"/>
    <p:sldId id="327" r:id="rId30"/>
    <p:sldId id="328" r:id="rId31"/>
    <p:sldId id="329" r:id="rId32"/>
    <p:sldId id="330" r:id="rId33"/>
    <p:sldId id="334" r:id="rId34"/>
    <p:sldId id="331" r:id="rId35"/>
    <p:sldId id="332" r:id="rId36"/>
    <p:sldId id="333" r:id="rId37"/>
    <p:sldId id="335" r:id="rId38"/>
    <p:sldId id="354" r:id="rId39"/>
    <p:sldId id="336" r:id="rId40"/>
    <p:sldId id="337" r:id="rId41"/>
    <p:sldId id="338" r:id="rId42"/>
    <p:sldId id="339" r:id="rId43"/>
    <p:sldId id="340" r:id="rId44"/>
    <p:sldId id="341" r:id="rId45"/>
    <p:sldId id="342" r:id="rId46"/>
    <p:sldId id="343" r:id="rId47"/>
    <p:sldId id="284" r:id="rId48"/>
    <p:sldId id="292" r:id="rId49"/>
    <p:sldId id="344" r:id="rId50"/>
    <p:sldId id="345" r:id="rId51"/>
    <p:sldId id="355" r:id="rId52"/>
    <p:sldId id="358" r:id="rId53"/>
    <p:sldId id="346" r:id="rId54"/>
    <p:sldId id="347" r:id="rId55"/>
    <p:sldId id="348" r:id="rId56"/>
    <p:sldId id="349" r:id="rId57"/>
    <p:sldId id="356" r:id="rId58"/>
    <p:sldId id="350" r:id="rId59"/>
    <p:sldId id="351" r:id="rId60"/>
    <p:sldId id="357" r:id="rId61"/>
    <p:sldId id="352" r:id="rId62"/>
    <p:sldId id="353" r:id="rId63"/>
    <p:sldId id="302" r:id="rId64"/>
    <p:sldId id="304" r:id="rId65"/>
    <p:sldId id="305"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1" autoAdjust="0"/>
    <p:restoredTop sz="94574" autoAdjust="0"/>
  </p:normalViewPr>
  <p:slideViewPr>
    <p:cSldViewPr snapToGrid="0" snapToObjects="1">
      <p:cViewPr>
        <p:scale>
          <a:sx n="57" d="100"/>
          <a:sy n="57" d="100"/>
        </p:scale>
        <p:origin x="1224" y="2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3/18/2022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C80CE-F63C-1248-B788-C39A81E6C77E}" type="datetimeFigureOut">
              <a:rPr lang="en-US" smtClean="0"/>
              <a:t>3/18/2022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FA8F7-CA97-BD4F-9273-68E6158B84AB}" type="slidenum">
              <a:rPr lang="en-US" smtClean="0"/>
              <a:t>‹#›</a:t>
            </a:fld>
            <a:endParaRPr lang="en-US"/>
          </a:p>
        </p:txBody>
      </p:sp>
    </p:spTree>
    <p:extLst>
      <p:ext uri="{BB962C8B-B14F-4D97-AF65-F5344CB8AC3E}">
        <p14:creationId xmlns:p14="http://schemas.microsoft.com/office/powerpoint/2010/main" val="581138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1</a:t>
            </a:fld>
            <a:endParaRPr lang="en-US"/>
          </a:p>
        </p:txBody>
      </p:sp>
    </p:spTree>
    <p:extLst>
      <p:ext uri="{BB962C8B-B14F-4D97-AF65-F5344CB8AC3E}">
        <p14:creationId xmlns:p14="http://schemas.microsoft.com/office/powerpoint/2010/main" val="163124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3</a:t>
            </a:fld>
            <a:endParaRPr lang="en-US"/>
          </a:p>
        </p:txBody>
      </p:sp>
    </p:spTree>
    <p:extLst>
      <p:ext uri="{BB962C8B-B14F-4D97-AF65-F5344CB8AC3E}">
        <p14:creationId xmlns:p14="http://schemas.microsoft.com/office/powerpoint/2010/main" val="180043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7C0DC4-8F94-49A5-91F2-60750FA40607}"/>
              </a:ext>
            </a:extLst>
          </p:cNvPr>
          <p:cNvSpPr>
            <a:spLocks noGrp="1" noChangeArrowheads="1"/>
          </p:cNvSpPr>
          <p:nvPr>
            <p:ph type="sldNum" sz="quarter" idx="5"/>
          </p:nvPr>
        </p:nvSpPr>
        <p:spPr>
          <a:ln/>
        </p:spPr>
        <p:txBody>
          <a:bodyPr/>
          <a:lstStyle/>
          <a:p>
            <a:fld id="{713D2032-3E77-492F-98CD-6D310C02D197}" type="slidenum">
              <a:rPr lang="en-US" altLang="en-US"/>
              <a:pPr/>
              <a:t>17</a:t>
            </a:fld>
            <a:endParaRPr lang="en-US" altLang="en-US"/>
          </a:p>
        </p:txBody>
      </p:sp>
      <p:sp>
        <p:nvSpPr>
          <p:cNvPr id="56322" name="Rectangle 2">
            <a:extLst>
              <a:ext uri="{FF2B5EF4-FFF2-40B4-BE49-F238E27FC236}">
                <a16:creationId xmlns:a16="http://schemas.microsoft.com/office/drawing/2014/main" id="{7EF46B38-B44D-44C5-B564-896758556B9A}"/>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65EEA903-5EB6-4032-AB89-AEFE0F1003C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277F61A-9C34-44BE-8077-D2EC1940B3B5}"/>
              </a:ext>
            </a:extLst>
          </p:cNvPr>
          <p:cNvSpPr>
            <a:spLocks noGrp="1" noChangeArrowheads="1"/>
          </p:cNvSpPr>
          <p:nvPr>
            <p:ph type="sldNum" sz="quarter" idx="5"/>
          </p:nvPr>
        </p:nvSpPr>
        <p:spPr>
          <a:ln/>
        </p:spPr>
        <p:txBody>
          <a:bodyPr/>
          <a:lstStyle/>
          <a:p>
            <a:fld id="{ED7D2069-B71D-41AB-B575-39972C4F42CD}" type="slidenum">
              <a:rPr lang="en-US" altLang="en-US"/>
              <a:pPr/>
              <a:t>18</a:t>
            </a:fld>
            <a:endParaRPr lang="en-US" altLang="en-US"/>
          </a:p>
        </p:txBody>
      </p:sp>
      <p:sp>
        <p:nvSpPr>
          <p:cNvPr id="57346" name="Rectangle 2">
            <a:extLst>
              <a:ext uri="{FF2B5EF4-FFF2-40B4-BE49-F238E27FC236}">
                <a16:creationId xmlns:a16="http://schemas.microsoft.com/office/drawing/2014/main" id="{95C6623A-1E16-490D-936C-FE2AD35FBC16}"/>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F2099EB9-4926-4E82-A1AC-C92CE2C85BB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353D16D-EE00-4CDA-A384-F5A1A46CF650}"/>
              </a:ext>
            </a:extLst>
          </p:cNvPr>
          <p:cNvSpPr>
            <a:spLocks noGrp="1" noChangeArrowheads="1"/>
          </p:cNvSpPr>
          <p:nvPr>
            <p:ph type="sldNum" sz="quarter" idx="5"/>
          </p:nvPr>
        </p:nvSpPr>
        <p:spPr>
          <a:ln/>
        </p:spPr>
        <p:txBody>
          <a:bodyPr/>
          <a:lstStyle/>
          <a:p>
            <a:fld id="{4D6B17CB-1363-4A52-AFBC-BB31D5B43EBB}" type="slidenum">
              <a:rPr lang="en-US" altLang="en-US"/>
              <a:pPr/>
              <a:t>48</a:t>
            </a:fld>
            <a:endParaRPr lang="en-US" altLang="en-US"/>
          </a:p>
        </p:txBody>
      </p:sp>
      <p:sp>
        <p:nvSpPr>
          <p:cNvPr id="83970" name="Rectangle 2">
            <a:extLst>
              <a:ext uri="{FF2B5EF4-FFF2-40B4-BE49-F238E27FC236}">
                <a16:creationId xmlns:a16="http://schemas.microsoft.com/office/drawing/2014/main" id="{825B5A30-BB1F-476A-A448-721D813024FF}"/>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5FF1B781-1A64-4F67-9610-C9E68BBA3CE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a:extLst>
              <a:ext uri="{FF2B5EF4-FFF2-40B4-BE49-F238E27FC236}">
                <a16:creationId xmlns:a16="http://schemas.microsoft.com/office/drawing/2014/main" id="{51B02D8A-F492-4169-883D-82E7DF121175}"/>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8E308F62-22A6-4D33-81E1-7ED61B3CA531}" type="slidenum">
              <a:rPr lang="en-US" altLang="en-US" sz="1200">
                <a:latin typeface="Arial" panose="020B0604020202020204" pitchFamily="34" charset="0"/>
              </a:rPr>
              <a:pPr algn="r">
                <a:spcBef>
                  <a:spcPct val="0"/>
                </a:spcBef>
              </a:pPr>
              <a:t>51</a:t>
            </a:fld>
            <a:endParaRPr lang="en-US" altLang="en-US" sz="1200">
              <a:latin typeface="Arial" panose="020B0604020202020204" pitchFamily="34" charset="0"/>
            </a:endParaRPr>
          </a:p>
        </p:txBody>
      </p:sp>
      <p:sp>
        <p:nvSpPr>
          <p:cNvPr id="153603" name="Rectangle 2">
            <a:extLst>
              <a:ext uri="{FF2B5EF4-FFF2-40B4-BE49-F238E27FC236}">
                <a16:creationId xmlns:a16="http://schemas.microsoft.com/office/drawing/2014/main" id="{ACAEC01A-D47B-43E2-8488-F5810E750479}"/>
              </a:ext>
            </a:extLst>
          </p:cNvPr>
          <p:cNvSpPr>
            <a:spLocks noGrp="1" noRot="1" noChangeAspect="1" noChangeArrowheads="1" noTextEdit="1"/>
          </p:cNvSpPr>
          <p:nvPr>
            <p:ph type="sldImg"/>
          </p:nvPr>
        </p:nvSpPr>
        <p:spPr>
          <a:ln/>
        </p:spPr>
      </p:sp>
      <p:sp>
        <p:nvSpPr>
          <p:cNvPr id="153604" name="Rectangle 3">
            <a:extLst>
              <a:ext uri="{FF2B5EF4-FFF2-40B4-BE49-F238E27FC236}">
                <a16:creationId xmlns:a16="http://schemas.microsoft.com/office/drawing/2014/main" id="{A31D2948-0AAF-4AEB-A1A8-CCB3C84EF3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a:extLst>
              <a:ext uri="{FF2B5EF4-FFF2-40B4-BE49-F238E27FC236}">
                <a16:creationId xmlns:a16="http://schemas.microsoft.com/office/drawing/2014/main" id="{F88C9918-255F-43EA-ACDA-871EB33AB61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2BDD7C91-4D54-41C0-9BCA-EFC6F341CD17}" type="slidenum">
              <a:rPr lang="en-US" altLang="en-US" sz="1200">
                <a:latin typeface="Arial" panose="020B0604020202020204" pitchFamily="34" charset="0"/>
              </a:rPr>
              <a:pPr algn="r">
                <a:spcBef>
                  <a:spcPct val="0"/>
                </a:spcBef>
              </a:pPr>
              <a:t>57</a:t>
            </a:fld>
            <a:endParaRPr lang="en-US" altLang="en-US" sz="1200">
              <a:latin typeface="Arial" panose="020B0604020202020204" pitchFamily="34" charset="0"/>
            </a:endParaRPr>
          </a:p>
        </p:txBody>
      </p:sp>
      <p:sp>
        <p:nvSpPr>
          <p:cNvPr id="207875" name="Rectangle 2">
            <a:extLst>
              <a:ext uri="{FF2B5EF4-FFF2-40B4-BE49-F238E27FC236}">
                <a16:creationId xmlns:a16="http://schemas.microsoft.com/office/drawing/2014/main" id="{15945D7B-D31B-4CE1-BCD6-409BC42DE4A2}"/>
              </a:ext>
            </a:extLst>
          </p:cNvPr>
          <p:cNvSpPr>
            <a:spLocks noGrp="1" noRot="1" noChangeAspect="1" noChangeArrowheads="1" noTextEdit="1"/>
          </p:cNvSpPr>
          <p:nvPr>
            <p:ph type="sldImg"/>
          </p:nvPr>
        </p:nvSpPr>
        <p:spPr>
          <a:ln/>
        </p:spPr>
      </p:sp>
      <p:sp>
        <p:nvSpPr>
          <p:cNvPr id="207876" name="Rectangle 3">
            <a:extLst>
              <a:ext uri="{FF2B5EF4-FFF2-40B4-BE49-F238E27FC236}">
                <a16:creationId xmlns:a16="http://schemas.microsoft.com/office/drawing/2014/main" id="{D9863D28-71E9-494B-A6C8-E700469154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3120250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73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394677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206795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234710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29DC5410-2FCF-4D97-A474-E4186917CE03}" type="datetime4">
              <a:rPr lang="en-US" smtClean="0"/>
              <a:t>March 18, 2022</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A72694FE-BA05-44A7-B904-2AF5B0B1C5E1}"/>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13123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E5316D66-6D33-4363-85D5-F1077FD411B1}" type="datetime4">
              <a:rPr lang="en-US" smtClean="0"/>
              <a:t>March 18, 2022</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76C12BA8-DA13-4E34-9485-40B894F612C1}"/>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B68CEDA2-20A9-4D5A-A0FE-10467D510200}" type="datetime4">
              <a:rPr lang="en-US" smtClean="0"/>
              <a:t>March 18, 2022</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3A9EFA43-8F18-422D-8FFA-BDCDC251494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B2F61AF2-601F-4C2C-A956-40B11BC719B1}" type="datetime4">
              <a:rPr lang="en-US" smtClean="0"/>
              <a:t>March 18, 2022</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A1C39683-8C0C-428F-A1C4-147C2A527A0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45455-492E-4C34-A79F-236B742A3D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433E6B-87ED-42B7-8FE3-441D95CFED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F98394-D318-49E5-85C6-290F820BA470}"/>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6D8CF60-CCD1-4DC6-BF65-67A4DE78ED0A}"/>
              </a:ext>
            </a:extLst>
          </p:cNvPr>
          <p:cNvSpPr>
            <a:spLocks noGrp="1"/>
          </p:cNvSpPr>
          <p:nvPr>
            <p:ph type="sldNum" sz="quarter" idx="11"/>
          </p:nvPr>
        </p:nvSpPr>
        <p:spPr/>
        <p:txBody>
          <a:bodyPr/>
          <a:lstStyle>
            <a:lvl1pPr>
              <a:defRPr/>
            </a:lvl1pPr>
          </a:lstStyle>
          <a:p>
            <a:fld id="{4C1F1E91-5AE2-42D2-8ED4-CCCA2D916E90}" type="slidenum">
              <a:rPr lang="en-US" altLang="en-US"/>
              <a:pPr/>
              <a:t>‹#›</a:t>
            </a:fld>
            <a:endParaRPr lang="en-US" altLang="en-US"/>
          </a:p>
        </p:txBody>
      </p:sp>
    </p:spTree>
    <p:extLst>
      <p:ext uri="{BB962C8B-B14F-4D97-AF65-F5344CB8AC3E}">
        <p14:creationId xmlns:p14="http://schemas.microsoft.com/office/powerpoint/2010/main" val="202815495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3A39D3C5-7B42-4D08-996F-1C06EF8DFE8D}"/>
              </a:ext>
            </a:extLst>
          </p:cNvPr>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1405393203"/>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 id="2147483927" r:id="rId9"/>
    <p:sldLayoutId id="2147483928" r:id="rId10"/>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3.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5.bin"/><Relationship Id="rId4" Type="http://schemas.openxmlformats.org/officeDocument/2006/relationships/image" Target="../media/image1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0.wmf"/></Relationships>
</file>

<file path=ppt/slides/_rels/slide5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23.jpeg"/><Relationship Id="rId4" Type="http://schemas.openxmlformats.org/officeDocument/2006/relationships/image" Target="../media/image22.jpe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5.emf"/><Relationship Id="rId5" Type="http://schemas.openxmlformats.org/officeDocument/2006/relationships/oleObject" Target="../embeddings/oleObject9.bin"/><Relationship Id="rId4" Type="http://schemas.openxmlformats.org/officeDocument/2006/relationships/image" Target="../media/image2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6.e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7.e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36427"/>
            <a:ext cx="9144000" cy="1081677"/>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16 </a:t>
            </a:r>
            <a:r>
              <a:rPr lang="en-US" sz="2000" b="1" dirty="0">
                <a:solidFill>
                  <a:srgbClr val="212F62"/>
                </a:solidFill>
                <a:latin typeface="+mn-lt"/>
              </a:rPr>
              <a:t>Thermodynamics</a:t>
            </a:r>
          </a:p>
          <a:p>
            <a:pPr algn="ctr"/>
            <a:r>
              <a:rPr lang="en-US" sz="1600" cap="none" dirty="0">
                <a:solidFill>
                  <a:schemeClr val="tx1"/>
                </a:solidFill>
                <a:latin typeface="+mn-lt"/>
              </a:rPr>
              <a:t>PowerPoint Image Slideshow</a:t>
            </a:r>
          </a:p>
        </p:txBody>
      </p:sp>
      <p:pic>
        <p:nvPicPr>
          <p:cNvPr id="7" name="Picture 6">
            <a:extLst>
              <a:ext uri="{FF2B5EF4-FFF2-40B4-BE49-F238E27FC236}">
                <a16:creationId xmlns:a16="http://schemas.microsoft.com/office/drawing/2014/main" id="{D68CEBDB-5A62-4E59-9AD8-3FCEF544DFB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
        <p:nvSpPr>
          <p:cNvPr id="8"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br>
              <a:rPr lang="en-US" sz="3600"/>
            </a:br>
            <a:r>
              <a:rPr lang="en-US" sz="3600"/>
              <a:t>CHEMISTRY 2e</a:t>
            </a:r>
            <a:endParaRPr lang="en-US" sz="3600" dirty="0"/>
          </a:p>
        </p:txBody>
      </p:sp>
      <p:pic>
        <p:nvPicPr>
          <p:cNvPr id="9" name="Picture 3"/>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3407965" y="2504061"/>
            <a:ext cx="2320268" cy="3002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p:txBody>
          <a:bodyPr/>
          <a:lstStyle/>
          <a:p>
            <a:r>
              <a:rPr lang="en-US" dirty="0"/>
              <a:t>Which is spontaneous at room temperature and a pressure of 1 </a:t>
            </a:r>
            <a:r>
              <a:rPr lang="en-US" dirty="0" err="1"/>
              <a:t>atm</a:t>
            </a:r>
            <a:r>
              <a:rPr lang="en-US" dirty="0"/>
              <a:t>?</a:t>
            </a:r>
          </a:p>
          <a:p>
            <a:endParaRPr lang="en-US" dirty="0"/>
          </a:p>
          <a:p>
            <a:pPr marL="0" indent="-68580">
              <a:buNone/>
            </a:pPr>
            <a:r>
              <a:rPr lang="en-US" sz="2400" dirty="0"/>
              <a:t>	</a:t>
            </a:r>
            <a:r>
              <a:rPr lang="en-US" dirty="0"/>
              <a:t>H</a:t>
            </a:r>
            <a:r>
              <a:rPr lang="en-US" baseline="-25000" dirty="0"/>
              <a:t>2</a:t>
            </a:r>
            <a:r>
              <a:rPr lang="en-US" dirty="0"/>
              <a:t>O(</a:t>
            </a:r>
            <a:r>
              <a:rPr lang="en-US" i="1" dirty="0"/>
              <a:t>s</a:t>
            </a:r>
            <a:r>
              <a:rPr lang="en-US" dirty="0"/>
              <a:t>)  </a:t>
            </a:r>
            <a:r>
              <a:rPr lang="en-US" dirty="0">
                <a:latin typeface="Times New Roman"/>
                <a:cs typeface="Times New Roman"/>
                <a:sym typeface="Wingdings" pitchFamily="2" charset="2"/>
              </a:rPr>
              <a:t>→</a:t>
            </a:r>
            <a:r>
              <a:rPr lang="en-US" dirty="0">
                <a:sym typeface="Wingdings" pitchFamily="2" charset="2"/>
              </a:rPr>
              <a:t>  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a:t>
            </a:r>
            <a:r>
              <a:rPr lang="en-US" dirty="0">
                <a:latin typeface="Symbol"/>
              </a:rPr>
              <a:t>D</a:t>
            </a:r>
            <a:r>
              <a:rPr lang="en-US" dirty="0"/>
              <a:t>H = </a:t>
            </a:r>
            <a:r>
              <a:rPr lang="en-US" dirty="0">
                <a:cs typeface="Arial" charset="0"/>
              </a:rPr>
              <a:t>+6.01 kJ/</a:t>
            </a:r>
            <a:r>
              <a:rPr lang="en-US" dirty="0" err="1">
                <a:cs typeface="Arial" charset="0"/>
              </a:rPr>
              <a:t>mol</a:t>
            </a:r>
            <a:endParaRPr lang="en-US" dirty="0">
              <a:cs typeface="Arial" charset="0"/>
            </a:endParaRPr>
          </a:p>
          <a:p>
            <a:pPr marL="274320" lvl="1" indent="0">
              <a:buNone/>
            </a:pPr>
            <a:endParaRPr lang="en-US" sz="2100" dirty="0">
              <a:solidFill>
                <a:schemeClr val="accent3"/>
              </a:solidFill>
              <a:cs typeface="Arial" charset="0"/>
              <a:sym typeface="Wingdings" pitchFamily="2" charset="2"/>
            </a:endParaRPr>
          </a:p>
          <a:p>
            <a:pPr marL="274320" lvl="1" indent="0">
              <a:buNone/>
            </a:pPr>
            <a:endParaRPr lang="en-US" sz="2100" dirty="0">
              <a:solidFill>
                <a:schemeClr val="accent3"/>
              </a:solidFill>
              <a:cs typeface="Arial" charset="0"/>
              <a:sym typeface="Wingdings" pitchFamily="2" charset="2"/>
            </a:endParaRPr>
          </a:p>
          <a:p>
            <a:pPr marL="0" indent="-68580">
              <a:buNone/>
            </a:pPr>
            <a:r>
              <a:rPr lang="en-US" dirty="0"/>
              <a:t>	H</a:t>
            </a:r>
            <a:r>
              <a:rPr lang="en-US" baseline="-25000" dirty="0"/>
              <a:t>2</a:t>
            </a:r>
            <a:r>
              <a:rPr lang="en-US" dirty="0"/>
              <a:t>O(</a:t>
            </a:r>
            <a:r>
              <a:rPr lang="en-US" i="1" dirty="0"/>
              <a:t>l</a:t>
            </a:r>
            <a:r>
              <a:rPr lang="en-US" dirty="0"/>
              <a:t>)  </a:t>
            </a:r>
            <a:r>
              <a:rPr lang="en-US" dirty="0">
                <a:latin typeface="Times New Roman"/>
                <a:cs typeface="Times New Roman"/>
                <a:sym typeface="Wingdings" pitchFamily="2" charset="2"/>
              </a:rPr>
              <a:t>→</a:t>
            </a:r>
            <a:r>
              <a:rPr lang="en-US" dirty="0">
                <a:sym typeface="Wingdings" pitchFamily="2" charset="2"/>
              </a:rPr>
              <a:t>  H</a:t>
            </a:r>
            <a:r>
              <a:rPr lang="en-US" baseline="-25000" dirty="0">
                <a:sym typeface="Wingdings" pitchFamily="2" charset="2"/>
              </a:rPr>
              <a:t>2</a:t>
            </a:r>
            <a:r>
              <a:rPr lang="en-US" dirty="0">
                <a:sym typeface="Wingdings" pitchFamily="2" charset="2"/>
              </a:rPr>
              <a:t>O(</a:t>
            </a:r>
            <a:r>
              <a:rPr lang="en-US" i="1" dirty="0">
                <a:sym typeface="Wingdings" pitchFamily="2" charset="2"/>
              </a:rPr>
              <a:t>s</a:t>
            </a:r>
            <a:r>
              <a:rPr lang="en-US" dirty="0">
                <a:sym typeface="Wingdings" pitchFamily="2" charset="2"/>
              </a:rPr>
              <a:t>) 		</a:t>
            </a:r>
            <a:r>
              <a:rPr lang="en-US" dirty="0">
                <a:latin typeface="Symbol"/>
              </a:rPr>
              <a:t>D</a:t>
            </a:r>
            <a:r>
              <a:rPr lang="en-US" dirty="0"/>
              <a:t>H = –</a:t>
            </a:r>
            <a:r>
              <a:rPr lang="en-US" dirty="0">
                <a:cs typeface="Arial" charset="0"/>
              </a:rPr>
              <a:t>6.01 kJ/mol</a:t>
            </a:r>
          </a:p>
          <a:p>
            <a:pPr marL="0" indent="-68580">
              <a:buNone/>
            </a:pPr>
            <a:endParaRPr lang="en-US" dirty="0">
              <a:cs typeface="Arial" charset="0"/>
              <a:sym typeface="Wingdings" pitchFamily="2" charset="2"/>
            </a:endParaRPr>
          </a:p>
          <a:p>
            <a:pPr marL="0" indent="-68580">
              <a:buNone/>
            </a:pPr>
            <a:r>
              <a:rPr lang="en-US" dirty="0">
                <a:solidFill>
                  <a:srgbClr val="002060"/>
                </a:solidFill>
                <a:cs typeface="Arial" charset="0"/>
                <a:sym typeface="Wingdings" pitchFamily="2" charset="2"/>
              </a:rPr>
              <a:t>Ice melting is ENDOTHERMIC, but under certain conditions, it IS spontaneous.</a:t>
            </a:r>
            <a:endParaRPr lang="en-US" dirty="0">
              <a:solidFill>
                <a:srgbClr val="002060"/>
              </a:solidFill>
              <a:sym typeface="Wingdings" pitchFamily="2" charset="2"/>
            </a:endParaRPr>
          </a:p>
          <a:p>
            <a:endParaRPr lang="en-US" dirty="0"/>
          </a:p>
        </p:txBody>
      </p:sp>
    </p:spTree>
    <p:extLst>
      <p:ext uri="{BB962C8B-B14F-4D97-AF65-F5344CB8AC3E}">
        <p14:creationId xmlns:p14="http://schemas.microsoft.com/office/powerpoint/2010/main" val="2752558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16.4</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An isolated system consists of an ideal gas in one flask that is connected by a closed valve to a second flask containing a vacuum. Once the valve is opened, the gas spontaneously becomes evenly distributed between the flasks.</a:t>
            </a:r>
          </a:p>
        </p:txBody>
      </p:sp>
      <p:pic>
        <p:nvPicPr>
          <p:cNvPr id="8" name="Figure" descr="A diagram shows two two-sided flasks connected by a right-facing arrow labeled “Spontaneous” and a left-facing arrow labeled “Nonspontaneous.” Each pair of flasks are connected to one another by a tube with a stopcock. In the left pair of flasks, the left flask contains thirty particles evenly dispersed while the right flask contains nothing and the stopcock is closed. The right pair of flasks has an open stopcock and equal numbers of particles in both flasks."/>
          <p:cNvPicPr>
            <a:picLocks noChangeAspect="1"/>
          </p:cNvPicPr>
          <p:nvPr/>
        </p:nvPicPr>
        <p:blipFill>
          <a:blip r:embed="rId2" cstate="email">
            <a:extLst>
              <a:ext uri="{28A0092B-C50C-407E-A947-70E740481C1C}">
                <a14:useLocalDpi xmlns:a14="http://schemas.microsoft.com/office/drawing/2010/main" val="0"/>
              </a:ext>
            </a:extLst>
          </a:blip>
          <a:srcRect t="-58943" b="-58943"/>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115842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Dispersal of Matter</a:t>
            </a:r>
          </a:p>
        </p:txBody>
      </p:sp>
      <p:sp>
        <p:nvSpPr>
          <p:cNvPr id="3" name="Content Placeholder 2"/>
          <p:cNvSpPr>
            <a:spLocks noGrp="1"/>
          </p:cNvSpPr>
          <p:nvPr>
            <p:ph idx="1"/>
          </p:nvPr>
        </p:nvSpPr>
        <p:spPr/>
        <p:txBody>
          <a:bodyPr/>
          <a:lstStyle/>
          <a:p>
            <a:r>
              <a:rPr lang="en-US" dirty="0"/>
              <a:t>When the valve opens, the gas spontaneously expands to fill both containers. </a:t>
            </a:r>
          </a:p>
          <a:p>
            <a:endParaRPr lang="en-US" dirty="0"/>
          </a:p>
          <a:p>
            <a:r>
              <a:rPr lang="en-US" dirty="0"/>
              <a:t>With an ideal gas, this process results in no change in energy.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75304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Dispersal of Energy</a:t>
            </a:r>
          </a:p>
        </p:txBody>
      </p:sp>
      <p:sp>
        <p:nvSpPr>
          <p:cNvPr id="3" name="Content Placeholder 2"/>
          <p:cNvSpPr>
            <a:spLocks noGrp="1"/>
          </p:cNvSpPr>
          <p:nvPr>
            <p:ph idx="1"/>
          </p:nvPr>
        </p:nvSpPr>
        <p:spPr/>
        <p:txBody>
          <a:bodyPr/>
          <a:lstStyle/>
          <a:p>
            <a:r>
              <a:rPr lang="en-US" dirty="0"/>
              <a:t>Two objects at different temperature are placed in contact. </a:t>
            </a:r>
          </a:p>
          <a:p>
            <a:endParaRPr lang="en-US" dirty="0"/>
          </a:p>
          <a:p>
            <a:r>
              <a:rPr lang="en-US" dirty="0"/>
              <a:t>Heat spontaneously flows from the hotter object to the colder object.</a:t>
            </a:r>
          </a:p>
          <a:p>
            <a:endParaRPr lang="en-US" dirty="0"/>
          </a:p>
          <a:p>
            <a:r>
              <a:rPr lang="en-US" dirty="0"/>
              <a:t>But overall, there is no change in energy.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560670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16.5</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When two objects at different temperatures come in contact, heat spontaneously flows from the hotter to the colder object.</a:t>
            </a:r>
          </a:p>
        </p:txBody>
      </p:sp>
      <p:pic>
        <p:nvPicPr>
          <p:cNvPr id="8" name="Figure" descr="Two diagrams are shown. The left diagram is comprised of two separated squares; the left is red and labeled “X” and the right is blue and labeled “Y.” Below this diagram is the label “T subscript X, a greater than sign, T subscript Y.” The right diagram shows the boxes next to one another, shaded red on the left, blue on the right, and blended red and blue together in the middle. The left box is red and labeled “X,” the right is blue and labeled “Y” and a right-facing arrow labeled “Heat” is written above them. Below this diagram is the label “X and Y in contact."/>
          <p:cNvPicPr>
            <a:picLocks noChangeAspect="1"/>
          </p:cNvPicPr>
          <p:nvPr/>
        </p:nvPicPr>
        <p:blipFill>
          <a:blip r:embed="rId2" cstate="email">
            <a:extLst>
              <a:ext uri="{28A0092B-C50C-407E-A947-70E740481C1C}">
                <a14:useLocalDpi xmlns:a14="http://schemas.microsoft.com/office/drawing/2010/main" val="0"/>
              </a:ext>
            </a:extLst>
          </a:blip>
          <a:srcRect t="-62565" b="-62565"/>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479832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Other Factor</a:t>
            </a:r>
          </a:p>
        </p:txBody>
      </p:sp>
      <p:sp>
        <p:nvSpPr>
          <p:cNvPr id="3" name="Content Placeholder 2"/>
          <p:cNvSpPr>
            <a:spLocks noGrp="1"/>
          </p:cNvSpPr>
          <p:nvPr>
            <p:ph idx="1"/>
          </p:nvPr>
        </p:nvSpPr>
        <p:spPr/>
        <p:txBody>
          <a:bodyPr/>
          <a:lstStyle/>
          <a:p>
            <a:r>
              <a:rPr lang="en-US" dirty="0"/>
              <a:t>Some factor other than energy is important to the spontaneity of a process.</a:t>
            </a:r>
          </a:p>
          <a:p>
            <a:endParaRPr lang="en-US" dirty="0"/>
          </a:p>
          <a:p>
            <a:r>
              <a:rPr lang="en-US" dirty="0"/>
              <a:t>It appears that greater, more uniform dispersal of matter and energy can also be the driving force of a spontaneous process. </a:t>
            </a:r>
          </a:p>
          <a:p>
            <a:endParaRPr lang="en-US" dirty="0"/>
          </a:p>
          <a:p>
            <a:r>
              <a:rPr lang="en-US" dirty="0"/>
              <a:t>This other factor is </a:t>
            </a:r>
            <a:r>
              <a:rPr lang="en-US" b="1" dirty="0"/>
              <a:t>entropy</a:t>
            </a:r>
            <a:r>
              <a:rPr lang="en-US" dirty="0"/>
              <a:t>. </a:t>
            </a:r>
          </a:p>
          <a:p>
            <a:endParaRPr lang="en-US" dirty="0"/>
          </a:p>
        </p:txBody>
      </p:sp>
    </p:spTree>
    <p:extLst>
      <p:ext uri="{BB962C8B-B14F-4D97-AF65-F5344CB8AC3E}">
        <p14:creationId xmlns:p14="http://schemas.microsoft.com/office/powerpoint/2010/main" val="2941118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16.2 Entropy</a:t>
            </a:r>
          </a:p>
          <a:p>
            <a:pPr lvl="1"/>
            <a:r>
              <a:rPr lang="en-US" dirty="0"/>
              <a:t>Define entropy</a:t>
            </a:r>
          </a:p>
          <a:p>
            <a:pPr lvl="1"/>
            <a:r>
              <a:rPr lang="en-US" dirty="0"/>
              <a:t>Explain the relationship between entropy and the number of microstates</a:t>
            </a:r>
          </a:p>
          <a:p>
            <a:pPr lvl="1"/>
            <a:r>
              <a:rPr lang="en-US" dirty="0"/>
              <a:t>Predict the sign of the entropy change for chemical and physical processes</a:t>
            </a:r>
          </a:p>
          <a:p>
            <a:endParaRPr lang="en-US" dirty="0"/>
          </a:p>
        </p:txBody>
      </p:sp>
    </p:spTree>
    <p:extLst>
      <p:ext uri="{BB962C8B-B14F-4D97-AF65-F5344CB8AC3E}">
        <p14:creationId xmlns:p14="http://schemas.microsoft.com/office/powerpoint/2010/main" val="3158141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C6F5F86-71C7-4A76-8E34-C37320858431}"/>
              </a:ext>
            </a:extLst>
          </p:cNvPr>
          <p:cNvSpPr>
            <a:spLocks noGrp="1" noChangeArrowheads="1"/>
          </p:cNvSpPr>
          <p:nvPr>
            <p:ph type="title"/>
          </p:nvPr>
        </p:nvSpPr>
        <p:spPr/>
        <p:txBody>
          <a:bodyPr/>
          <a:lstStyle/>
          <a:p>
            <a:r>
              <a:rPr lang="en-US" altLang="en-US"/>
              <a:t>Entropy</a:t>
            </a:r>
          </a:p>
        </p:txBody>
      </p:sp>
      <p:sp>
        <p:nvSpPr>
          <p:cNvPr id="8195" name="Rectangle 3">
            <a:extLst>
              <a:ext uri="{FF2B5EF4-FFF2-40B4-BE49-F238E27FC236}">
                <a16:creationId xmlns:a16="http://schemas.microsoft.com/office/drawing/2014/main" id="{E0434740-4AAC-4F9B-B960-9271F49BECAF}"/>
              </a:ext>
            </a:extLst>
          </p:cNvPr>
          <p:cNvSpPr>
            <a:spLocks noGrp="1" noChangeArrowheads="1"/>
          </p:cNvSpPr>
          <p:nvPr>
            <p:ph type="body" idx="1"/>
          </p:nvPr>
        </p:nvSpPr>
        <p:spPr>
          <a:xfrm>
            <a:off x="685800" y="1981200"/>
            <a:ext cx="7772400" cy="3352800"/>
          </a:xfrm>
        </p:spPr>
        <p:txBody>
          <a:bodyPr/>
          <a:lstStyle/>
          <a:p>
            <a:r>
              <a:rPr lang="en-US" altLang="en-US" i="1" dirty="0"/>
              <a:t>Entropy</a:t>
            </a:r>
            <a:r>
              <a:rPr lang="en-US" altLang="en-US" dirty="0"/>
              <a:t> (</a:t>
            </a:r>
            <a:r>
              <a:rPr lang="en-US" altLang="en-US" i="1" dirty="0"/>
              <a:t>S</a:t>
            </a:r>
            <a:r>
              <a:rPr lang="en-US" altLang="en-US" dirty="0"/>
              <a:t>) is a term coined by Rudolph Clausius in the nineteenth century.</a:t>
            </a:r>
          </a:p>
          <a:p>
            <a:r>
              <a:rPr lang="en-US" altLang="en-US" dirty="0"/>
              <a:t>Clausius was convinced of the significance of the ratio of heat delivered and the temperature at which it is delivered,     .</a:t>
            </a:r>
          </a:p>
        </p:txBody>
      </p:sp>
      <p:grpSp>
        <p:nvGrpSpPr>
          <p:cNvPr id="8199" name="Group 7">
            <a:extLst>
              <a:ext uri="{FF2B5EF4-FFF2-40B4-BE49-F238E27FC236}">
                <a16:creationId xmlns:a16="http://schemas.microsoft.com/office/drawing/2014/main" id="{B0BBE1D6-8A60-439E-B2C9-B483D9B59353}"/>
              </a:ext>
            </a:extLst>
          </p:cNvPr>
          <p:cNvGrpSpPr>
            <a:grpSpLocks/>
          </p:cNvGrpSpPr>
          <p:nvPr/>
        </p:nvGrpSpPr>
        <p:grpSpPr bwMode="auto">
          <a:xfrm>
            <a:off x="3689350" y="4343400"/>
            <a:ext cx="457200" cy="1066800"/>
            <a:chOff x="2324" y="2736"/>
            <a:chExt cx="288" cy="672"/>
          </a:xfrm>
        </p:grpSpPr>
        <p:sp>
          <p:nvSpPr>
            <p:cNvPr id="8196" name="Rectangle 4">
              <a:extLst>
                <a:ext uri="{FF2B5EF4-FFF2-40B4-BE49-F238E27FC236}">
                  <a16:creationId xmlns:a16="http://schemas.microsoft.com/office/drawing/2014/main" id="{E6372222-242D-4AF3-9606-4BD96F81CF48}"/>
                </a:ext>
              </a:extLst>
            </p:cNvPr>
            <p:cNvSpPr>
              <a:spLocks noChangeArrowheads="1"/>
            </p:cNvSpPr>
            <p:nvPr/>
          </p:nvSpPr>
          <p:spPr bwMode="auto">
            <a:xfrm>
              <a:off x="2334" y="2736"/>
              <a:ext cx="272" cy="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eaLnBrk="0" hangingPunct="0"/>
              <a:r>
                <a:rPr lang="en-US" altLang="en-US" sz="3200" i="1"/>
                <a:t>q</a:t>
              </a:r>
            </a:p>
            <a:p>
              <a:pPr algn="ctr" eaLnBrk="0" hangingPunct="0"/>
              <a:r>
                <a:rPr lang="en-US" altLang="en-US" sz="3200" i="1"/>
                <a:t>T</a:t>
              </a:r>
            </a:p>
          </p:txBody>
        </p:sp>
        <p:sp>
          <p:nvSpPr>
            <p:cNvPr id="8197" name="Line 5">
              <a:extLst>
                <a:ext uri="{FF2B5EF4-FFF2-40B4-BE49-F238E27FC236}">
                  <a16:creationId xmlns:a16="http://schemas.microsoft.com/office/drawing/2014/main" id="{A0744934-7837-40F5-AD7D-2B266DE3BDEA}"/>
                </a:ext>
              </a:extLst>
            </p:cNvPr>
            <p:cNvSpPr>
              <a:spLocks noChangeShapeType="1"/>
            </p:cNvSpPr>
            <p:nvPr/>
          </p:nvSpPr>
          <p:spPr bwMode="auto">
            <a:xfrm>
              <a:off x="2324" y="3096"/>
              <a:ext cx="28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00" name="Rectangle 15">
            <a:extLst>
              <a:ext uri="{FF2B5EF4-FFF2-40B4-BE49-F238E27FC236}">
                <a16:creationId xmlns:a16="http://schemas.microsoft.com/office/drawing/2014/main" id="{918F874F-6B6D-4B65-9561-00946232CB2B}"/>
              </a:ext>
            </a:extLst>
          </p:cNvPr>
          <p:cNvSpPr txBox="1">
            <a:spLocks noChangeArrowheads="1"/>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AF4C422-AB26-45BB-9126-DABE96816B7A}"/>
              </a:ext>
            </a:extLst>
          </p:cNvPr>
          <p:cNvSpPr>
            <a:spLocks noGrp="1" noChangeArrowheads="1"/>
          </p:cNvSpPr>
          <p:nvPr>
            <p:ph type="title"/>
          </p:nvPr>
        </p:nvSpPr>
        <p:spPr/>
        <p:txBody>
          <a:bodyPr/>
          <a:lstStyle/>
          <a:p>
            <a:r>
              <a:rPr lang="en-US" altLang="en-US"/>
              <a:t>Entropy</a:t>
            </a:r>
          </a:p>
        </p:txBody>
      </p:sp>
      <p:sp>
        <p:nvSpPr>
          <p:cNvPr id="9219" name="Rectangle 3">
            <a:extLst>
              <a:ext uri="{FF2B5EF4-FFF2-40B4-BE49-F238E27FC236}">
                <a16:creationId xmlns:a16="http://schemas.microsoft.com/office/drawing/2014/main" id="{6D030522-353D-4051-9F94-741D134EEB96}"/>
              </a:ext>
            </a:extLst>
          </p:cNvPr>
          <p:cNvSpPr>
            <a:spLocks noGrp="1" noChangeArrowheads="1"/>
          </p:cNvSpPr>
          <p:nvPr>
            <p:ph type="body" idx="1"/>
          </p:nvPr>
        </p:nvSpPr>
        <p:spPr/>
        <p:txBody>
          <a:bodyPr/>
          <a:lstStyle/>
          <a:p>
            <a:r>
              <a:rPr lang="en-US" altLang="en-US" b="1"/>
              <a:t>Entropy</a:t>
            </a:r>
            <a:r>
              <a:rPr lang="en-US" altLang="en-US"/>
              <a:t> can be thought of as a measure of the randomness of a system.</a:t>
            </a:r>
          </a:p>
          <a:p>
            <a:r>
              <a:rPr lang="en-US" altLang="en-US"/>
              <a:t>It is related to the various modes of motion in molecules.</a:t>
            </a:r>
          </a:p>
        </p:txBody>
      </p:sp>
      <p:sp>
        <p:nvSpPr>
          <p:cNvPr id="9220" name="Rectangle 15">
            <a:extLst>
              <a:ext uri="{FF2B5EF4-FFF2-40B4-BE49-F238E27FC236}">
                <a16:creationId xmlns:a16="http://schemas.microsoft.com/office/drawing/2014/main" id="{8A852DB5-F202-45F0-AFCB-2BEF5D649F48}"/>
              </a:ext>
            </a:extLst>
          </p:cNvPr>
          <p:cNvSpPr txBox="1">
            <a:spLocks noChangeArrowheads="1"/>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a:t>
            </a:r>
          </a:p>
        </p:txBody>
      </p:sp>
      <p:sp>
        <p:nvSpPr>
          <p:cNvPr id="3" name="Content Placeholder 2"/>
          <p:cNvSpPr>
            <a:spLocks noGrp="1"/>
          </p:cNvSpPr>
          <p:nvPr>
            <p:ph idx="1"/>
          </p:nvPr>
        </p:nvSpPr>
        <p:spPr>
          <a:xfrm>
            <a:off x="628650" y="955965"/>
            <a:ext cx="7886700" cy="5198255"/>
          </a:xfrm>
        </p:spPr>
        <p:txBody>
          <a:bodyPr>
            <a:normAutofit/>
          </a:bodyPr>
          <a:lstStyle/>
          <a:p>
            <a:r>
              <a:rPr lang="en-US" dirty="0"/>
              <a:t>Spontaneity is favored by an increase in entropy (S).</a:t>
            </a:r>
          </a:p>
          <a:p>
            <a:endParaRPr lang="en-US" dirty="0"/>
          </a:p>
          <a:p>
            <a:r>
              <a:rPr lang="en-US" sz="2400" dirty="0"/>
              <a:t>One equation for entropy is     </a:t>
            </a:r>
            <a:r>
              <a:rPr lang="en-US" altLang="en-US" sz="2800" i="1" dirty="0">
                <a:solidFill>
                  <a:schemeClr val="tx1"/>
                </a:solidFill>
              </a:rPr>
              <a:t>S</a:t>
            </a:r>
            <a:r>
              <a:rPr lang="en-US" altLang="en-US" sz="2800" dirty="0">
                <a:solidFill>
                  <a:schemeClr val="tx1"/>
                </a:solidFill>
              </a:rPr>
              <a:t> =</a:t>
            </a:r>
            <a:r>
              <a:rPr lang="en-US" altLang="en-US" sz="2800" i="1" dirty="0">
                <a:solidFill>
                  <a:schemeClr val="tx1"/>
                </a:solidFill>
              </a:rPr>
              <a:t> k </a:t>
            </a:r>
            <a:r>
              <a:rPr lang="en-US" altLang="en-US" sz="2800" dirty="0">
                <a:solidFill>
                  <a:schemeClr val="tx1"/>
                </a:solidFill>
              </a:rPr>
              <a:t>ln </a:t>
            </a:r>
            <a:r>
              <a:rPr lang="en-US" altLang="en-US" sz="2800" i="1" dirty="0">
                <a:solidFill>
                  <a:schemeClr val="tx1"/>
                </a:solidFill>
              </a:rPr>
              <a:t>W</a:t>
            </a:r>
          </a:p>
          <a:p>
            <a:pPr marL="0" indent="0">
              <a:buNone/>
            </a:pPr>
            <a:endParaRPr lang="en-US" dirty="0"/>
          </a:p>
          <a:p>
            <a:pPr lvl="1"/>
            <a:r>
              <a:rPr lang="en-US" sz="2600" dirty="0"/>
              <a:t>k is the Boltzmann constant (1.38 × 10</a:t>
            </a:r>
            <a:r>
              <a:rPr lang="en-US" sz="2600" baseline="30000" dirty="0"/>
              <a:t>–23</a:t>
            </a:r>
            <a:r>
              <a:rPr lang="en-US" sz="2600" dirty="0"/>
              <a:t> J/K).</a:t>
            </a:r>
          </a:p>
          <a:p>
            <a:pPr lvl="1"/>
            <a:r>
              <a:rPr lang="en-US" sz="2600" dirty="0"/>
              <a:t>W is the number of microstates possible</a:t>
            </a:r>
          </a:p>
          <a:p>
            <a:pPr lvl="1"/>
            <a:r>
              <a:rPr lang="en-US" sz="2600" dirty="0">
                <a:solidFill>
                  <a:srgbClr val="002060"/>
                </a:solidFill>
                <a:latin typeface="Rockwell" panose="02060603020205020403" pitchFamily="18" charset="0"/>
              </a:rPr>
              <a:t>We will not do problems using this equation.</a:t>
            </a:r>
          </a:p>
          <a:p>
            <a:pPr lvl="1"/>
            <a:endParaRPr lang="en-US" dirty="0"/>
          </a:p>
          <a:p>
            <a:pPr lvl="1"/>
            <a:r>
              <a:rPr lang="en-US" b="1" dirty="0"/>
              <a:t>Microstate: </a:t>
            </a:r>
            <a:r>
              <a:rPr lang="en-US" dirty="0"/>
              <a:t>A specific configuration of the locations and energies of the particles in a system. </a:t>
            </a:r>
          </a:p>
          <a:p>
            <a:pPr lvl="1"/>
            <a:endParaRPr lang="en-US" dirty="0"/>
          </a:p>
          <a:p>
            <a:endParaRPr lang="en-US" dirty="0"/>
          </a:p>
          <a:p>
            <a:pPr marL="0" indent="0" algn="ctr">
              <a:buNone/>
            </a:pPr>
            <a:endParaRPr lang="en-US" altLang="en-US" sz="2000" i="1" dirty="0">
              <a:solidFill>
                <a:schemeClr val="tx1"/>
              </a:solidFill>
            </a:endParaRPr>
          </a:p>
          <a:p>
            <a:endParaRPr lang="en-US" dirty="0"/>
          </a:p>
          <a:p>
            <a:endParaRPr lang="en-US" dirty="0"/>
          </a:p>
        </p:txBody>
      </p:sp>
    </p:spTree>
    <p:extLst>
      <p:ext uri="{BB962C8B-B14F-4D97-AF65-F5344CB8AC3E}">
        <p14:creationId xmlns:p14="http://schemas.microsoft.com/office/powerpoint/2010/main" val="331357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3" name="Content Placeholder 2"/>
          <p:cNvSpPr>
            <a:spLocks noGrp="1"/>
          </p:cNvSpPr>
          <p:nvPr>
            <p:ph idx="1"/>
          </p:nvPr>
        </p:nvSpPr>
        <p:spPr/>
        <p:txBody>
          <a:bodyPr/>
          <a:lstStyle/>
          <a:p>
            <a:r>
              <a:rPr lang="en-US" dirty="0"/>
              <a:t>16.1 Spontaneity</a:t>
            </a:r>
          </a:p>
          <a:p>
            <a:r>
              <a:rPr lang="en-US" dirty="0"/>
              <a:t>16.2 Entropy</a:t>
            </a:r>
          </a:p>
          <a:p>
            <a:r>
              <a:rPr lang="en-US" dirty="0"/>
              <a:t>16.3 The Second and Third Laws of Thermodynamics</a:t>
            </a:r>
          </a:p>
          <a:p>
            <a:r>
              <a:rPr lang="en-US" dirty="0"/>
              <a:t>16.4 Free Energy</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369268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16.8</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The sixteen microstates associated with placing four particles in two boxes are shown. The microstates are collected into five distributions—(a), (b), (c), (d), and (e)—based on the numbers of particles in each box.</a:t>
            </a:r>
          </a:p>
        </p:txBody>
      </p:sp>
      <p:pic>
        <p:nvPicPr>
          <p:cNvPr id="8" name="Figure" descr="Five rows of diagrams that look like dominoes are shown and labeled a, b, c, d, and e. Row a has one “domino” that has four dots on the left side, red, green, blue and yellow in a clockwise pattern from the top left, and no dots on the right. Row b has four “dominos,” each with three dots on the left and one dot on the right. The first shows a “domino” with green, yellow and blue on the left and red on the right. The second “domino” has yellow, blue and red on the left and green on the right. The third “domino” has red, green and yellow on the left and blue on the right while the fourth has red, green and blue on the left and yellow on the right. Row c has six “dominos”, each with two dots on either side. The first has a red and green on the left and a blue and yellow on the right. The second has a red and blue on the left and a green and yellow on the right while the third has a yellow and red on the left and a green and blue on the right. The fourth has a green and blue on the left and a red and yellow on the right. The fifth has a green and yellow on the left and a red and blue on the right. The sixth has a blue and yellow on the left and a green and red on the right. Row d has four “dominos,” each with one dot on the left and three on the right. The first “domino” has red on the left and a blue, green and yellow on the right. The second has a green on the left and a red, yellow and blue on the right. The third has a blue on the left and a red, green and yellow on the right. The fourth has a yellow on the left and a red, green and blue on the right. Row e has 1 “domino” with no dots on the left and four dots on the right that are red, green, blue and yellow."/>
          <p:cNvPicPr>
            <a:picLocks noChangeAspect="1"/>
          </p:cNvPicPr>
          <p:nvPr/>
        </p:nvPicPr>
        <p:blipFill>
          <a:blip r:embed="rId2" cstate="email">
            <a:extLst>
              <a:ext uri="{28A0092B-C50C-407E-A947-70E740481C1C}">
                <a14:useLocalDpi xmlns:a14="http://schemas.microsoft.com/office/drawing/2010/main" val="0"/>
              </a:ext>
            </a:extLst>
          </a:blip>
          <a:srcRect t="1346" b="1346"/>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2592632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a:xfrm>
            <a:off x="628650" y="955965"/>
            <a:ext cx="7886700" cy="5234131"/>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There are five possible distributions for this system.</a:t>
            </a:r>
          </a:p>
          <a:p>
            <a:pPr marL="0" indent="0">
              <a:buNone/>
            </a:pPr>
            <a:endParaRPr lang="en-US" dirty="0"/>
          </a:p>
          <a:p>
            <a:r>
              <a:rPr lang="en-US" dirty="0"/>
              <a:t> Which distribution is most probable?</a:t>
            </a:r>
          </a:p>
          <a:p>
            <a:endParaRPr lang="en-US" dirty="0"/>
          </a:p>
        </p:txBody>
      </p:sp>
      <p:pic>
        <p:nvPicPr>
          <p:cNvPr id="6" name="Figure" descr="Five rows of diagrams that look like dominoes are shown and labeled a, b, c, d, and e. Row a has one “domino” that has four dots on the left side, red, green, blue and yellow in a clockwise pattern from the top left, and no dots on the right. Row b has four “dominos,” each with three dots on the left and one dot on the right. The first shows a “domino” with green, yellow and blue on the left and red on the right. The second “domino” has yellow, blue and red on the left and green on the right. The third “domino” has red, green and yellow on the left and blue on the right while the fourth has red, green and blue on the left and yellow on the right. Row c has six “dominos”, each with two dots on either side. The first has a red and green on the left and a blue and yellow on the right. The second has a red and blue on the left and a green and yellow on the right while the third has a yellow and red on the left and a green and blue on the right. The fourth has a green and blue on the left and a red and yellow on the right. The fifth has a green and yellow on the left and a red and blue on the right. The sixth has a blue and yellow on the left and a green and red on the right. Row d has four “dominos,” each with one dot on the left and three on the right. The first “domino” has red on the left and a blue, green and yellow on the right. The second has a green on the left and a red, yellow and blue on the right. The third has a blue on the left and a red, green and yellow on the right. The fourth has a yellow on the left and a red, green and blue on the right. Row e has 1 “domino” with no dots on the left and four dots on the right that are red, green, blue and yellow."/>
          <p:cNvPicPr>
            <a:picLocks noChangeAspect="1"/>
          </p:cNvPicPr>
          <p:nvPr/>
        </p:nvPicPr>
        <p:blipFill>
          <a:blip r:embed="rId2" cstate="email">
            <a:extLst>
              <a:ext uri="{28A0092B-C50C-407E-A947-70E740481C1C}">
                <a14:useLocalDpi xmlns:a14="http://schemas.microsoft.com/office/drawing/2010/main" val="0"/>
              </a:ext>
            </a:extLst>
          </a:blip>
          <a:srcRect t="1346" b="1346"/>
          <a:stretch>
            <a:fillRect/>
          </a:stretch>
        </p:blipFill>
        <p:spPr>
          <a:xfrm>
            <a:off x="1867142" y="1253916"/>
            <a:ext cx="5584566" cy="2424233"/>
          </a:xfrm>
          <a:prstGeom prst="rect">
            <a:avLst/>
          </a:prstGeom>
        </p:spPr>
      </p:pic>
    </p:spTree>
    <p:extLst>
      <p:ext uri="{BB962C8B-B14F-4D97-AF65-F5344CB8AC3E}">
        <p14:creationId xmlns:p14="http://schemas.microsoft.com/office/powerpoint/2010/main" val="3619478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p:txBody>
          <a:bodyPr>
            <a:normAutofit/>
          </a:bodyPr>
          <a:lstStyle/>
          <a:p>
            <a:r>
              <a:rPr lang="en-US" dirty="0"/>
              <a:t>The most </a:t>
            </a:r>
            <a:r>
              <a:rPr lang="en-US" i="1" dirty="0"/>
              <a:t>probable</a:t>
            </a:r>
            <a:r>
              <a:rPr lang="en-US" dirty="0"/>
              <a:t> distribution has the </a:t>
            </a:r>
            <a:r>
              <a:rPr lang="en-US" i="1" dirty="0"/>
              <a:t>largest </a:t>
            </a:r>
            <a:r>
              <a:rPr lang="en-US" dirty="0"/>
              <a:t>number of microstates. </a:t>
            </a:r>
          </a:p>
          <a:p>
            <a:endParaRPr lang="en-US" dirty="0"/>
          </a:p>
          <a:p>
            <a:r>
              <a:rPr lang="en-US" dirty="0"/>
              <a:t>The most probable distribution, therefore, is the one of greatest entropy. </a:t>
            </a:r>
          </a:p>
          <a:p>
            <a:endParaRPr lang="en-US" dirty="0"/>
          </a:p>
          <a:p>
            <a:pPr marL="0" indent="0" algn="ctr">
              <a:buNone/>
            </a:pPr>
            <a:r>
              <a:rPr lang="en-US" altLang="en-US" i="1" dirty="0">
                <a:solidFill>
                  <a:schemeClr val="tx1"/>
                </a:solidFill>
              </a:rPr>
              <a:t>S</a:t>
            </a:r>
            <a:r>
              <a:rPr lang="en-US" altLang="en-US" dirty="0">
                <a:solidFill>
                  <a:schemeClr val="tx1"/>
                </a:solidFill>
              </a:rPr>
              <a:t> =</a:t>
            </a:r>
            <a:r>
              <a:rPr lang="en-US" altLang="en-US" i="1" dirty="0">
                <a:solidFill>
                  <a:schemeClr val="tx1"/>
                </a:solidFill>
              </a:rPr>
              <a:t> k </a:t>
            </a:r>
            <a:r>
              <a:rPr lang="en-US" altLang="en-US" dirty="0">
                <a:solidFill>
                  <a:schemeClr val="tx1"/>
                </a:solidFill>
              </a:rPr>
              <a:t>ln </a:t>
            </a:r>
            <a:r>
              <a:rPr lang="en-US" altLang="en-US" i="1" dirty="0">
                <a:solidFill>
                  <a:schemeClr val="tx1"/>
                </a:solidFill>
              </a:rPr>
              <a:t>W</a:t>
            </a:r>
          </a:p>
          <a:p>
            <a:endParaRPr lang="en-US" dirty="0"/>
          </a:p>
          <a:p>
            <a:r>
              <a:rPr lang="en-US" dirty="0"/>
              <a:t>States of high entropy are favored because they are the most probable. </a:t>
            </a:r>
          </a:p>
          <a:p>
            <a:endParaRPr lang="en-US" dirty="0"/>
          </a:p>
        </p:txBody>
      </p:sp>
    </p:spTree>
    <p:extLst>
      <p:ext uri="{BB962C8B-B14F-4D97-AF65-F5344CB8AC3E}">
        <p14:creationId xmlns:p14="http://schemas.microsoft.com/office/powerpoint/2010/main" val="1519706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a:xfrm>
            <a:off x="628650" y="955965"/>
            <a:ext cx="7886700" cy="5013320"/>
          </a:xfrm>
        </p:spPr>
        <p:txBody>
          <a:bodyPr/>
          <a:lstStyle/>
          <a:p>
            <a:r>
              <a:rPr lang="en-US" dirty="0"/>
              <a:t>The most </a:t>
            </a:r>
            <a:r>
              <a:rPr lang="en-US" i="1" dirty="0"/>
              <a:t>probable</a:t>
            </a:r>
            <a:r>
              <a:rPr lang="en-US" dirty="0"/>
              <a:t> distribution has the </a:t>
            </a:r>
            <a:r>
              <a:rPr lang="en-US" i="1" dirty="0"/>
              <a:t>largest</a:t>
            </a:r>
            <a:r>
              <a:rPr lang="en-US" dirty="0"/>
              <a:t> number of microstates. </a:t>
            </a:r>
          </a:p>
          <a:p>
            <a:endParaRPr lang="en-US" dirty="0"/>
          </a:p>
          <a:p>
            <a:r>
              <a:rPr lang="en-US" dirty="0"/>
              <a:t>This same principle applies to all systems, including those with larger numbers of particles.</a:t>
            </a:r>
          </a:p>
          <a:p>
            <a:endParaRPr lang="en-US" dirty="0"/>
          </a:p>
          <a:p>
            <a:endParaRPr lang="en-US" dirty="0"/>
          </a:p>
          <a:p>
            <a:endParaRPr lang="en-US" dirty="0"/>
          </a:p>
          <a:p>
            <a:endParaRPr lang="en-US" dirty="0"/>
          </a:p>
          <a:p>
            <a:endParaRPr lang="en-US" dirty="0"/>
          </a:p>
          <a:p>
            <a:endParaRPr lang="en-US" dirty="0"/>
          </a:p>
          <a:p>
            <a:r>
              <a:rPr lang="en-US" dirty="0"/>
              <a:t>The most probable state will be the one in which the particles are divided evenly throughout the container. </a:t>
            </a:r>
          </a:p>
          <a:p>
            <a:endParaRPr lang="en-US" dirty="0"/>
          </a:p>
        </p:txBody>
      </p:sp>
      <p:pic>
        <p:nvPicPr>
          <p:cNvPr id="5" name="Figure" descr="A diagram shows two two-sided flasks connected by a right-facing arrow labeled “Spontaneous” and a left-facing arrow labeled “Nonspontaneous.” Each pair of flasks are connected to one another by a tube with a stopcock. In the left pair of flasks, the left flask contains thirty particles evenly dispersed while the right flask contains nothing and the stopcock is closed. The right pair of flasks has an open stopcock and equal numbers of particles in both flasks."/>
          <p:cNvPicPr>
            <a:picLocks noChangeAspect="1"/>
          </p:cNvPicPr>
          <p:nvPr/>
        </p:nvPicPr>
        <p:blipFill>
          <a:blip r:embed="rId2" cstate="email">
            <a:extLst>
              <a:ext uri="{28A0092B-C50C-407E-A947-70E740481C1C}">
                <a14:useLocalDpi xmlns:a14="http://schemas.microsoft.com/office/drawing/2010/main" val="0"/>
              </a:ext>
            </a:extLst>
          </a:blip>
          <a:srcRect t="-58943" b="-58943"/>
          <a:stretch>
            <a:fillRect/>
          </a:stretch>
        </p:blipFill>
        <p:spPr>
          <a:xfrm>
            <a:off x="1880170" y="2526886"/>
            <a:ext cx="5561155" cy="2414070"/>
          </a:xfrm>
          <a:prstGeom prst="rect">
            <a:avLst/>
          </a:prstGeom>
        </p:spPr>
      </p:pic>
    </p:spTree>
    <p:extLst>
      <p:ext uri="{BB962C8B-B14F-4D97-AF65-F5344CB8AC3E}">
        <p14:creationId xmlns:p14="http://schemas.microsoft.com/office/powerpoint/2010/main" val="839872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Changes</a:t>
            </a:r>
          </a:p>
        </p:txBody>
      </p:sp>
      <p:sp>
        <p:nvSpPr>
          <p:cNvPr id="3" name="Content Placeholder 2"/>
          <p:cNvSpPr>
            <a:spLocks noGrp="1"/>
          </p:cNvSpPr>
          <p:nvPr>
            <p:ph idx="1"/>
          </p:nvPr>
        </p:nvSpPr>
        <p:spPr/>
        <p:txBody>
          <a:bodyPr>
            <a:normAutofit/>
          </a:bodyPr>
          <a:lstStyle/>
          <a:p>
            <a:r>
              <a:rPr lang="en-US" dirty="0"/>
              <a:t>Entropy is another state function.</a:t>
            </a:r>
          </a:p>
          <a:p>
            <a:endParaRPr lang="en-US" dirty="0"/>
          </a:p>
          <a:p>
            <a:r>
              <a:rPr lang="en-US" dirty="0"/>
              <a:t>The change in entropy for a process is the difference in entropy between the final state and the initial state.</a:t>
            </a:r>
          </a:p>
          <a:p>
            <a:endParaRPr lang="en-US" dirty="0"/>
          </a:p>
          <a:p>
            <a:pPr marL="0" indent="0" algn="ctr">
              <a:buNone/>
            </a:pPr>
            <a:r>
              <a:rPr lang="el-GR" altLang="en-US" i="1" dirty="0">
                <a:solidFill>
                  <a:schemeClr val="tx1"/>
                </a:solidFill>
              </a:rPr>
              <a:t>Δ</a:t>
            </a:r>
            <a:r>
              <a:rPr lang="en-US" altLang="en-US" i="1" dirty="0" err="1">
                <a:solidFill>
                  <a:schemeClr val="tx1"/>
                </a:solidFill>
              </a:rPr>
              <a:t>S</a:t>
            </a:r>
            <a:r>
              <a:rPr lang="en-US" altLang="en-US" baseline="-25000" dirty="0" err="1">
                <a:solidFill>
                  <a:schemeClr val="tx1"/>
                </a:solidFill>
              </a:rPr>
              <a:t>sys</a:t>
            </a:r>
            <a:r>
              <a:rPr lang="en-US" altLang="en-US" dirty="0">
                <a:solidFill>
                  <a:schemeClr val="tx1"/>
                </a:solidFill>
              </a:rPr>
              <a:t> =</a:t>
            </a:r>
            <a:r>
              <a:rPr lang="en-US" altLang="en-US" i="1" dirty="0">
                <a:solidFill>
                  <a:schemeClr val="tx1"/>
                </a:solidFill>
              </a:rPr>
              <a:t> </a:t>
            </a:r>
            <a:r>
              <a:rPr lang="en-US" altLang="en-US" i="1" dirty="0" err="1">
                <a:solidFill>
                  <a:schemeClr val="tx1"/>
                </a:solidFill>
              </a:rPr>
              <a:t>S</a:t>
            </a:r>
            <a:r>
              <a:rPr lang="en-US" altLang="en-US" baseline="-25000" dirty="0" err="1">
                <a:solidFill>
                  <a:schemeClr val="tx1"/>
                </a:solidFill>
              </a:rPr>
              <a:t>final</a:t>
            </a:r>
            <a:r>
              <a:rPr lang="en-US" altLang="en-US" i="1" dirty="0">
                <a:solidFill>
                  <a:schemeClr val="tx1"/>
                </a:solidFill>
              </a:rPr>
              <a:t> – </a:t>
            </a:r>
            <a:r>
              <a:rPr lang="en-US" altLang="en-US" i="1" dirty="0" err="1">
                <a:solidFill>
                  <a:schemeClr val="tx1"/>
                </a:solidFill>
              </a:rPr>
              <a:t>S</a:t>
            </a:r>
            <a:r>
              <a:rPr lang="en-US" altLang="en-US" baseline="-25000" dirty="0" err="1">
                <a:solidFill>
                  <a:schemeClr val="tx1"/>
                </a:solidFill>
              </a:rPr>
              <a:t>initial</a:t>
            </a:r>
            <a:endParaRPr lang="en-US" altLang="en-US" i="1" dirty="0">
              <a:solidFill>
                <a:schemeClr val="tx1"/>
              </a:solidFill>
            </a:endParaRPr>
          </a:p>
          <a:p>
            <a:endParaRPr lang="en-US" dirty="0"/>
          </a:p>
          <a:p>
            <a:pPr marL="0" indent="0">
              <a:buNone/>
            </a:pPr>
            <a:endParaRPr lang="en-US" dirty="0"/>
          </a:p>
        </p:txBody>
      </p:sp>
    </p:spTree>
    <p:extLst>
      <p:ext uri="{BB962C8B-B14F-4D97-AF65-F5344CB8AC3E}">
        <p14:creationId xmlns:p14="http://schemas.microsoft.com/office/powerpoint/2010/main" val="4159457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Influence Entropy</a:t>
            </a: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dirty="0"/>
              <a:t>The phase of the substance.  Gases have higher entropy than liquids, and liquids higher than solids (neglecting other variables).</a:t>
            </a:r>
          </a:p>
          <a:p>
            <a:pPr marL="457200" indent="-457200">
              <a:buFont typeface="+mj-lt"/>
              <a:buAutoNum type="arabicParenR"/>
            </a:pPr>
            <a:endParaRPr lang="en-US" dirty="0"/>
          </a:p>
          <a:p>
            <a:pPr marL="457200" indent="-457200">
              <a:buFont typeface="+mj-lt"/>
              <a:buAutoNum type="arabicParenR"/>
            </a:pPr>
            <a:r>
              <a:rPr lang="en-US" dirty="0"/>
              <a:t>The temperature of the substance.  </a:t>
            </a:r>
          </a:p>
          <a:p>
            <a:pPr lvl="1"/>
            <a:r>
              <a:rPr lang="en-US" dirty="0"/>
              <a:t>Temperature is proportional to the average kinetic energy of the particles. </a:t>
            </a:r>
          </a:p>
          <a:p>
            <a:pPr lvl="1"/>
            <a:r>
              <a:rPr lang="en-US" dirty="0"/>
              <a:t>With higher temperature, the particles have greater freedom to move around.</a:t>
            </a:r>
          </a:p>
          <a:p>
            <a:r>
              <a:rPr lang="en-US" dirty="0"/>
              <a:t>    </a:t>
            </a:r>
            <a:r>
              <a:rPr lang="en-US" dirty="0">
                <a:solidFill>
                  <a:srgbClr val="002060"/>
                </a:solidFill>
              </a:rPr>
              <a:t>Entropy increases with increases in temperature.</a:t>
            </a:r>
            <a:endParaRPr lang="en-US" dirty="0"/>
          </a:p>
        </p:txBody>
      </p:sp>
    </p:spTree>
    <p:extLst>
      <p:ext uri="{BB962C8B-B14F-4D97-AF65-F5344CB8AC3E}">
        <p14:creationId xmlns:p14="http://schemas.microsoft.com/office/powerpoint/2010/main" val="751272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62013" y="365127"/>
            <a:ext cx="8053337" cy="424583"/>
          </a:xfrm>
        </p:spPr>
        <p:txBody>
          <a:bodyPr/>
          <a:lstStyle/>
          <a:p>
            <a:r>
              <a:rPr lang="en-US" dirty="0"/>
              <a:t>Figure 16.10</a:t>
            </a:r>
          </a:p>
        </p:txBody>
      </p:sp>
      <p:sp>
        <p:nvSpPr>
          <p:cNvPr id="7" name="Figure Legend"/>
          <p:cNvSpPr>
            <a:spLocks noGrp="1"/>
          </p:cNvSpPr>
          <p:nvPr>
            <p:ph idx="13"/>
          </p:nvPr>
        </p:nvSpPr>
        <p:spPr>
          <a:xfrm>
            <a:off x="462013" y="4918365"/>
            <a:ext cx="8053337" cy="1271731"/>
          </a:xfrm>
        </p:spPr>
        <p:txBody>
          <a:bodyPr>
            <a:normAutofit/>
          </a:bodyPr>
          <a:lstStyle/>
          <a:p>
            <a:r>
              <a:rPr lang="en-US" sz="1600" dirty="0"/>
              <a:t>The entropy of a substance increases (Δ</a:t>
            </a:r>
            <a:r>
              <a:rPr lang="en-US" sz="1600" i="1" dirty="0"/>
              <a:t>S</a:t>
            </a:r>
            <a:r>
              <a:rPr lang="en-US" sz="1600" dirty="0"/>
              <a:t> &gt; 0) as it transforms from a relatively ordered solid, to a less-ordered liquid, and then to a still less-ordered gas. The entropy decreases (Δ</a:t>
            </a:r>
            <a:r>
              <a:rPr lang="en-US" sz="1600" i="1" dirty="0"/>
              <a:t>S</a:t>
            </a:r>
            <a:r>
              <a:rPr lang="en-US" sz="1600" dirty="0"/>
              <a:t> &lt; 0) as the substance transforms from a gas to a liquid and then to a solid.</a:t>
            </a:r>
          </a:p>
        </p:txBody>
      </p:sp>
      <p:pic>
        <p:nvPicPr>
          <p:cNvPr id="8" name="Figure" descr="Three stoppered flasks are shown with right and left-facing arrows in between each; the first is labeled above as, “delta S greater than 0,” and below as, “delta S less than 0,” while the second is labeled above as, “delta S greater than 0,” and below as, “delta S less than 0.” A long, right-facing arrow is drawn above all the flasks and labeled, “Increasing entropy.” The left flask contains twenty-seven particles arranged in a cube in the bottom of the flask and is labeled, “Crystalline solid,” below. The middle flask contains twenty-seven particles dispersed randomly in the bottom of the flask and is labeled, “Liquid,” below. The right flask contains twenty-seven particles dispersed inside of the flask and moving rapidly and is labeled, “Gas,” below."/>
          <p:cNvPicPr>
            <a:picLocks noChangeAspect="1"/>
          </p:cNvPicPr>
          <p:nvPr/>
        </p:nvPicPr>
        <p:blipFill>
          <a:blip r:embed="rId2" cstate="email">
            <a:extLst>
              <a:ext uri="{28A0092B-C50C-407E-A947-70E740481C1C}">
                <a14:useLocalDpi xmlns:a14="http://schemas.microsoft.com/office/drawing/2010/main" val="0"/>
              </a:ext>
            </a:extLst>
          </a:blip>
          <a:srcRect l="-2629" r="-2629"/>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2535655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Entropy vs. Temperature</a:t>
            </a:r>
          </a:p>
        </p:txBody>
      </p:sp>
      <p:sp>
        <p:nvSpPr>
          <p:cNvPr id="3" name="Content Placeholder 2"/>
          <p:cNvSpPr>
            <a:spLocks noGrp="1"/>
          </p:cNvSpPr>
          <p:nvPr>
            <p:ph idx="1"/>
          </p:nvPr>
        </p:nvSpPr>
        <p:spPr/>
        <p:txBody>
          <a:bodyPr/>
          <a:lstStyle/>
          <a:p>
            <a:r>
              <a:rPr lang="en-US" dirty="0"/>
              <a:t>The effect of temperature on entropy is due mostly to phase changes.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068955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16.11</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Entropy increases as the temperature of a substance is raised, which corresponds to the greater spread of kinetic energies. When a substance melts or vaporizes, it experiences a significant increase in entropy.</a:t>
            </a:r>
          </a:p>
        </p:txBody>
      </p:sp>
      <p:pic>
        <p:nvPicPr>
          <p:cNvPr id="12290" name="Picture 2" descr="Two graphs are shown. The y-axis of the left graph is labeled, “Fraction of molecules,” while the x-axis is labeled, “Velocity, v ( m / s ),” and has values of 0 through 1,500 along the axis with increments of 500. Four lines are plotted on this graph. The first, labeled, “100 K,” peaks around 200 m / s while the second, labeled, “200 K,” peaks near 300 m / s and is slightly lower on the y-axis than the first. The third line, labeled, “500 K,” peaks around 550 m / s and is lower than the first two on the y-axis. The fourth line, labeled, “1000 K,” peaks around 750 m / s and is the lowest of the four on the y-axis. Each line get increasingly broad. The second graph has a y-axis labeled, “Entropy, S,” with an upward-facing arrow and an x-axis labeled, “Temperature ( K ),” and a right-facing arrow. The graph has three equally spaced columns in the background, labeled, “Solid,” “Liquid,” and, “Gas,” from left to right. A line extends slightly upward through the first column in a slight upward direction, then goes straight up in the transition between the first two columns. In then progresses in a slight upward direction through the second column, then goes up dramatically between the second and third columns, then continues in a slight upward direction once more. The first vertical region of this line is labeled, “Melting,” and the second is labeled, “Boili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18050" y="1238393"/>
            <a:ext cx="7897300" cy="3128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09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Influence Entropy</a:t>
            </a:r>
          </a:p>
        </p:txBody>
      </p:sp>
      <p:sp>
        <p:nvSpPr>
          <p:cNvPr id="3" name="Content Placeholder 2"/>
          <p:cNvSpPr>
            <a:spLocks noGrp="1"/>
          </p:cNvSpPr>
          <p:nvPr>
            <p:ph idx="1"/>
          </p:nvPr>
        </p:nvSpPr>
        <p:spPr/>
        <p:txBody>
          <a:bodyPr/>
          <a:lstStyle/>
          <a:p>
            <a:pPr marL="457200" indent="-457200">
              <a:buFont typeface="+mj-lt"/>
              <a:buAutoNum type="arabicParenR" startAt="3"/>
            </a:pPr>
            <a:r>
              <a:rPr lang="en-US" dirty="0"/>
              <a:t>The type and number of particles that make up the substance.</a:t>
            </a:r>
          </a:p>
          <a:p>
            <a:pPr marL="0" indent="0">
              <a:buNone/>
            </a:pPr>
            <a:r>
              <a:rPr lang="en-US" dirty="0"/>
              <a:t> Substances containing a larger number of atoms generally have greater entropy than those with fewer atoms.. </a:t>
            </a:r>
          </a:p>
          <a:p>
            <a:pPr marL="342900" lvl="1" indent="0">
              <a:buNone/>
            </a:pPr>
            <a:endParaRPr lang="en-US" dirty="0"/>
          </a:p>
          <a:p>
            <a:pPr marL="342900" lvl="1" indent="0">
              <a:buNone/>
            </a:pPr>
            <a:r>
              <a:rPr lang="en-US" dirty="0"/>
              <a:t>4) Mixtures tend to have greater entropy than pure compounds. </a:t>
            </a:r>
          </a:p>
          <a:p>
            <a:pPr marL="342900" lvl="1" indent="0">
              <a:buNone/>
            </a:pPr>
            <a:r>
              <a:rPr lang="en-US" dirty="0"/>
              <a:t>	Dissolving a solid in a liquid almost always leads to an increase in entropy. </a:t>
            </a:r>
          </a:p>
          <a:p>
            <a:endParaRPr lang="en-US" dirty="0"/>
          </a:p>
        </p:txBody>
      </p:sp>
      <p:sp>
        <p:nvSpPr>
          <p:cNvPr id="5" name="TextBox 4">
            <a:extLst>
              <a:ext uri="{FF2B5EF4-FFF2-40B4-BE49-F238E27FC236}">
                <a16:creationId xmlns:a16="http://schemas.microsoft.com/office/drawing/2014/main" id="{31A0DC13-71F8-43D0-8AB7-94ECB0990B8B}"/>
              </a:ext>
            </a:extLst>
          </p:cNvPr>
          <p:cNvSpPr txBox="1"/>
          <p:nvPr/>
        </p:nvSpPr>
        <p:spPr>
          <a:xfrm>
            <a:off x="964735" y="2973897"/>
            <a:ext cx="5629012" cy="830997"/>
          </a:xfrm>
          <a:prstGeom prst="rect">
            <a:avLst/>
          </a:prstGeom>
          <a:noFill/>
        </p:spPr>
        <p:txBody>
          <a:bodyPr wrap="square" rtlCol="0">
            <a:spAutoFit/>
          </a:bodyPr>
          <a:lstStyle/>
          <a:p>
            <a:r>
              <a:rPr lang="en-US" sz="2400" dirty="0">
                <a:solidFill>
                  <a:srgbClr val="002060"/>
                </a:solidFill>
              </a:rPr>
              <a:t>Be sure to check out example 16.3 in the text, page 870 to 871</a:t>
            </a:r>
          </a:p>
        </p:txBody>
      </p:sp>
    </p:spTree>
    <p:extLst>
      <p:ext uri="{BB962C8B-B14F-4D97-AF65-F5344CB8AC3E}">
        <p14:creationId xmlns:p14="http://schemas.microsoft.com/office/powerpoint/2010/main" val="1493495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16.1</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Geysers are a dramatic display of thermodynamic principles in nature. As water inside the earth heats up, it rises to the surface through small channels. Pressure builds up until the water turns to steam, and steam is expelled forcefully through a hole at the surface. (credit: modification of work by Yellowstone National Park)</a:t>
            </a:r>
          </a:p>
        </p:txBody>
      </p:sp>
      <p:pic>
        <p:nvPicPr>
          <p:cNvPr id="9" name="Figure" descr="A photograph shows an aerial view of buildings, trees and a large area clear of vegetation, above which rises a plume of steam."/>
          <p:cNvPicPr>
            <a:picLocks noChangeAspect="1"/>
          </p:cNvPicPr>
          <p:nvPr/>
        </p:nvPicPr>
        <p:blipFill>
          <a:blip r:embed="rId3" cstate="email">
            <a:extLst>
              <a:ext uri="{28A0092B-C50C-407E-A947-70E740481C1C}">
                <a14:useLocalDpi xmlns:a14="http://schemas.microsoft.com/office/drawing/2010/main" val="0"/>
              </a:ext>
            </a:extLst>
          </a:blip>
          <a:srcRect l="-3161" r="-316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88456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16.3 The Second and Third Laws of Thermodynamics</a:t>
            </a:r>
          </a:p>
          <a:p>
            <a:pPr lvl="1"/>
            <a:r>
              <a:rPr lang="en-US" dirty="0"/>
              <a:t>State and explain the second and third laws of thermodynamics</a:t>
            </a:r>
          </a:p>
          <a:p>
            <a:pPr lvl="1"/>
            <a:r>
              <a:rPr lang="en-US" dirty="0"/>
              <a:t>Calculate entropy changes for phase transitions and chemical reactions under standard conditions</a:t>
            </a:r>
          </a:p>
          <a:p>
            <a:endParaRPr lang="en-US" dirty="0"/>
          </a:p>
          <a:p>
            <a:endParaRPr lang="en-US" dirty="0"/>
          </a:p>
        </p:txBody>
      </p:sp>
    </p:spTree>
    <p:extLst>
      <p:ext uri="{BB962C8B-B14F-4D97-AF65-F5344CB8AC3E}">
        <p14:creationId xmlns:p14="http://schemas.microsoft.com/office/powerpoint/2010/main" val="1788817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and Third Laws of Thermodynamics</a:t>
            </a:r>
          </a:p>
        </p:txBody>
      </p:sp>
      <p:sp>
        <p:nvSpPr>
          <p:cNvPr id="3" name="Content Placeholder 2"/>
          <p:cNvSpPr>
            <a:spLocks noGrp="1"/>
          </p:cNvSpPr>
          <p:nvPr>
            <p:ph idx="1"/>
          </p:nvPr>
        </p:nvSpPr>
        <p:spPr/>
        <p:txBody>
          <a:bodyPr>
            <a:normAutofit/>
          </a:bodyPr>
          <a:lstStyle/>
          <a:p>
            <a:r>
              <a:rPr lang="en-US" dirty="0"/>
              <a:t>The </a:t>
            </a:r>
            <a:r>
              <a:rPr lang="en-US" b="1" dirty="0"/>
              <a:t>system </a:t>
            </a:r>
            <a:r>
              <a:rPr lang="en-US" dirty="0"/>
              <a:t>is the part of the universe that is of specific interest.</a:t>
            </a:r>
          </a:p>
          <a:p>
            <a:endParaRPr lang="en-US" dirty="0"/>
          </a:p>
          <a:p>
            <a:r>
              <a:rPr lang="en-US" dirty="0"/>
              <a:t>The </a:t>
            </a:r>
            <a:r>
              <a:rPr lang="en-US" b="1" dirty="0"/>
              <a:t>surroundings </a:t>
            </a:r>
            <a:r>
              <a:rPr lang="en-US" dirty="0"/>
              <a:t>constitute the rest of the universe outside the system. Generally, chemists just focus on the immediate surroundings.</a:t>
            </a:r>
          </a:p>
          <a:p>
            <a:endParaRPr lang="en-US" dirty="0"/>
          </a:p>
          <a:p>
            <a:r>
              <a:rPr lang="en-US" dirty="0"/>
              <a:t>Correctly predicting the spontaneity of a process requires us to consider entropy changes in both the system and the surroundings.</a:t>
            </a:r>
          </a:p>
          <a:p>
            <a:endParaRPr lang="en-US" dirty="0"/>
          </a:p>
        </p:txBody>
      </p:sp>
    </p:spTree>
    <p:extLst>
      <p:ext uri="{BB962C8B-B14F-4D97-AF65-F5344CB8AC3E}">
        <p14:creationId xmlns:p14="http://schemas.microsoft.com/office/powerpoint/2010/main" val="2684359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in Entropy of the Surroundings, </a:t>
            </a:r>
            <a:r>
              <a:rPr lang="en-US" dirty="0" err="1"/>
              <a:t>ΔS</a:t>
            </a:r>
            <a:r>
              <a:rPr lang="en-US" baseline="-25000" dirty="0" err="1"/>
              <a:t>surr</a:t>
            </a:r>
            <a:endParaRPr lang="en-US" baseline="-25000" dirty="0"/>
          </a:p>
        </p:txBody>
      </p:sp>
      <p:sp>
        <p:nvSpPr>
          <p:cNvPr id="3" name="Content Placeholder 2"/>
          <p:cNvSpPr>
            <a:spLocks noGrp="1"/>
          </p:cNvSpPr>
          <p:nvPr>
            <p:ph idx="1"/>
          </p:nvPr>
        </p:nvSpPr>
        <p:spPr/>
        <p:txBody>
          <a:bodyPr/>
          <a:lstStyle/>
          <a:p>
            <a:r>
              <a:rPr lang="en-US" dirty="0"/>
              <a:t>The change in entropy of the surroundings (</a:t>
            </a:r>
            <a:r>
              <a:rPr lang="en-US" dirty="0" err="1"/>
              <a:t>Δ</a:t>
            </a:r>
            <a:r>
              <a:rPr lang="en-US" i="1" dirty="0" err="1"/>
              <a:t>S</a:t>
            </a:r>
            <a:r>
              <a:rPr lang="en-US" baseline="-25000" dirty="0" err="1"/>
              <a:t>surr</a:t>
            </a:r>
            <a:r>
              <a:rPr lang="en-US" dirty="0"/>
              <a:t>) is directly proportional to the change in enthalpy of the system.</a:t>
            </a:r>
          </a:p>
          <a:p>
            <a:endParaRPr lang="en-US" dirty="0"/>
          </a:p>
          <a:p>
            <a:r>
              <a:rPr lang="en-US" dirty="0" err="1"/>
              <a:t>Δ</a:t>
            </a:r>
            <a:r>
              <a:rPr lang="en-US" i="1" dirty="0" err="1"/>
              <a:t>S</a:t>
            </a:r>
            <a:r>
              <a:rPr lang="en-US" baseline="-25000" dirty="0" err="1"/>
              <a:t>surr</a:t>
            </a:r>
            <a:r>
              <a:rPr lang="en-US" baseline="-25000" dirty="0"/>
              <a:t> </a:t>
            </a:r>
            <a:r>
              <a:rPr lang="en-US" dirty="0"/>
              <a:t>is also inversely proportional to temperature.</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17213238"/>
              </p:ext>
            </p:extLst>
          </p:nvPr>
        </p:nvGraphicFramePr>
        <p:xfrm>
          <a:off x="3719570" y="2938409"/>
          <a:ext cx="1570693" cy="673154"/>
        </p:xfrm>
        <a:graphic>
          <a:graphicData uri="http://schemas.openxmlformats.org/presentationml/2006/ole">
            <mc:AlternateContent xmlns:mc="http://schemas.openxmlformats.org/markup-compatibility/2006">
              <mc:Choice xmlns:v="urn:schemas-microsoft-com:vml" Requires="v">
                <p:oleObj spid="_x0000_s4120" name="Equation" r:id="rId3" imgW="977760" imgH="419040" progId="Equation.DSMT4">
                  <p:embed/>
                </p:oleObj>
              </mc:Choice>
              <mc:Fallback>
                <p:oleObj name="Equation" r:id="rId3" imgW="977760" imgH="419040" progId="Equation.DSMT4">
                  <p:embed/>
                  <p:pic>
                    <p:nvPicPr>
                      <p:cNvPr id="0" name=""/>
                      <p:cNvPicPr/>
                      <p:nvPr/>
                    </p:nvPicPr>
                    <p:blipFill>
                      <a:blip r:embed="rId4"/>
                      <a:stretch>
                        <a:fillRect/>
                      </a:stretch>
                    </p:blipFill>
                    <p:spPr>
                      <a:xfrm>
                        <a:off x="3719570" y="2938409"/>
                        <a:ext cx="1570693" cy="673154"/>
                      </a:xfrm>
                      <a:prstGeom prst="rect">
                        <a:avLst/>
                      </a:prstGeom>
                    </p:spPr>
                  </p:pic>
                </p:oleObj>
              </mc:Fallback>
            </mc:AlternateContent>
          </a:graphicData>
        </a:graphic>
      </p:graphicFrame>
    </p:spTree>
    <p:extLst>
      <p:ext uri="{BB962C8B-B14F-4D97-AF65-F5344CB8AC3E}">
        <p14:creationId xmlns:p14="http://schemas.microsoft.com/office/powerpoint/2010/main" val="1035394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Law of Thermodynamics</a:t>
            </a:r>
          </a:p>
        </p:txBody>
      </p:sp>
      <p:sp>
        <p:nvSpPr>
          <p:cNvPr id="3" name="Content Placeholder 2"/>
          <p:cNvSpPr>
            <a:spLocks noGrp="1"/>
          </p:cNvSpPr>
          <p:nvPr>
            <p:ph idx="1"/>
          </p:nvPr>
        </p:nvSpPr>
        <p:spPr>
          <a:xfrm>
            <a:off x="628650" y="955965"/>
            <a:ext cx="7886700" cy="4735918"/>
          </a:xfrm>
        </p:spPr>
        <p:txBody>
          <a:bodyPr/>
          <a:lstStyle/>
          <a:p>
            <a:r>
              <a:rPr lang="en-US" dirty="0"/>
              <a:t>The entropy change of the universe is the sum of the entropy changes for the system and surroundings. </a:t>
            </a:r>
          </a:p>
          <a:p>
            <a:endParaRPr lang="en-US" dirty="0"/>
          </a:p>
          <a:p>
            <a:endParaRPr lang="en-US" dirty="0"/>
          </a:p>
          <a:p>
            <a:endParaRPr lang="en-US" dirty="0"/>
          </a:p>
          <a:p>
            <a:r>
              <a:rPr lang="en-US" dirty="0"/>
              <a:t>The </a:t>
            </a:r>
            <a:r>
              <a:rPr lang="en-US" b="1" dirty="0"/>
              <a:t>second law of thermodynamics </a:t>
            </a:r>
            <a:r>
              <a:rPr lang="en-US" dirty="0"/>
              <a:t>states that all spontaneous changes cause an increase in the entropy of the universe.</a:t>
            </a:r>
          </a:p>
          <a:p>
            <a:pPr lvl="1"/>
            <a:r>
              <a:rPr lang="en-US" dirty="0"/>
              <a:t>For a spontaneous process, </a:t>
            </a:r>
            <a:r>
              <a:rPr lang="en-US" dirty="0" err="1"/>
              <a:t>Δ</a:t>
            </a:r>
            <a:r>
              <a:rPr lang="en-US" i="1" dirty="0" err="1"/>
              <a:t>S</a:t>
            </a:r>
            <a:r>
              <a:rPr lang="en-US" baseline="-25000" dirty="0" err="1"/>
              <a:t>universe</a:t>
            </a:r>
            <a:r>
              <a:rPr lang="en-US" dirty="0"/>
              <a:t> must be positive.</a:t>
            </a:r>
          </a:p>
          <a:p>
            <a:pPr lvl="1"/>
            <a:r>
              <a:rPr lang="en-US" dirty="0"/>
              <a:t>A process with –</a:t>
            </a:r>
            <a:r>
              <a:rPr lang="en-US" dirty="0" err="1"/>
              <a:t>Δ</a:t>
            </a:r>
            <a:r>
              <a:rPr lang="en-US" i="1" dirty="0" err="1"/>
              <a:t>S</a:t>
            </a:r>
            <a:r>
              <a:rPr lang="en-US" baseline="-25000" dirty="0" err="1"/>
              <a:t>system</a:t>
            </a:r>
            <a:r>
              <a:rPr lang="en-US" dirty="0"/>
              <a:t> can still be spontaneous if …</a:t>
            </a:r>
          </a:p>
          <a:p>
            <a:pPr lvl="1"/>
            <a:endParaRPr lang="en-US" dirty="0"/>
          </a:p>
          <a:p>
            <a:pPr lvl="1"/>
            <a:r>
              <a:rPr lang="en-US" sz="2400" dirty="0">
                <a:sym typeface="Symbol" panose="05050102010706020507" pitchFamily="18" charset="2"/>
              </a:rPr>
              <a:t></a:t>
            </a:r>
            <a:r>
              <a:rPr lang="en-US" sz="2400" dirty="0" err="1">
                <a:sym typeface="Symbol" panose="05050102010706020507" pitchFamily="18" charset="2"/>
              </a:rPr>
              <a:t>S</a:t>
            </a:r>
            <a:r>
              <a:rPr lang="en-US" sz="2400" baseline="-25000" dirty="0" err="1">
                <a:sym typeface="Symbol" panose="05050102010706020507" pitchFamily="18" charset="2"/>
              </a:rPr>
              <a:t>surroundings</a:t>
            </a:r>
            <a:r>
              <a:rPr lang="en-US" sz="2400" baseline="-25000" dirty="0">
                <a:sym typeface="Symbol" panose="05050102010706020507" pitchFamily="18" charset="2"/>
              </a:rPr>
              <a:t>  </a:t>
            </a:r>
            <a:r>
              <a:rPr lang="en-US" sz="2400" dirty="0">
                <a:sym typeface="Symbol" panose="05050102010706020507" pitchFamily="18" charset="2"/>
              </a:rPr>
              <a:t> is + and larger.  It would have to be an exothermic process, which transfers heat to the surroundings.</a:t>
            </a:r>
            <a:endParaRPr lang="en-US" sz="2400" dirty="0"/>
          </a:p>
          <a:p>
            <a:pPr lvl="1"/>
            <a:endParaRPr lang="en-US" dirty="0"/>
          </a:p>
          <a:p>
            <a:pPr lvl="1"/>
            <a:endParaRPr lang="en-US" sz="2400" dirty="0"/>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126617535"/>
              </p:ext>
            </p:extLst>
          </p:nvPr>
        </p:nvGraphicFramePr>
        <p:xfrm>
          <a:off x="2309813" y="1814513"/>
          <a:ext cx="3594100" cy="458787"/>
        </p:xfrm>
        <a:graphic>
          <a:graphicData uri="http://schemas.openxmlformats.org/presentationml/2006/ole">
            <mc:AlternateContent xmlns:mc="http://schemas.openxmlformats.org/markup-compatibility/2006">
              <mc:Choice xmlns:v="urn:schemas-microsoft-com:vml" Requires="v">
                <p:oleObj spid="_x0000_s2074" name="Equation" r:id="rId3" imgW="1892160" imgH="241200" progId="Equation.DSMT4">
                  <p:embed/>
                </p:oleObj>
              </mc:Choice>
              <mc:Fallback>
                <p:oleObj name="Equation" r:id="rId3" imgW="1892160" imgH="241200" progId="Equation.DSMT4">
                  <p:embed/>
                  <p:pic>
                    <p:nvPicPr>
                      <p:cNvPr id="0" name=""/>
                      <p:cNvPicPr/>
                      <p:nvPr/>
                    </p:nvPicPr>
                    <p:blipFill>
                      <a:blip r:embed="rId4"/>
                      <a:stretch>
                        <a:fillRect/>
                      </a:stretch>
                    </p:blipFill>
                    <p:spPr>
                      <a:xfrm>
                        <a:off x="2309813" y="1814513"/>
                        <a:ext cx="3594100" cy="458787"/>
                      </a:xfrm>
                      <a:prstGeom prst="rect">
                        <a:avLst/>
                      </a:prstGeom>
                    </p:spPr>
                  </p:pic>
                </p:oleObj>
              </mc:Fallback>
            </mc:AlternateContent>
          </a:graphicData>
        </a:graphic>
      </p:graphicFrame>
    </p:spTree>
    <p:extLst>
      <p:ext uri="{BB962C8B-B14F-4D97-AF65-F5344CB8AC3E}">
        <p14:creationId xmlns:p14="http://schemas.microsoft.com/office/powerpoint/2010/main" val="2190304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Law of Thermodynamics</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&gt; 0 for a spontaneous process </a:t>
            </a:r>
          </a:p>
          <a:p>
            <a:endParaRPr lang="en-US" dirty="0"/>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&lt; 0 for a nonspontaneous process (spontaneous in the reverse direction). </a:t>
            </a:r>
          </a:p>
          <a:p>
            <a:endParaRPr lang="en-US" altLang="en-US" dirty="0">
              <a:solidFill>
                <a:schemeClr val="tx1"/>
              </a:solidFill>
              <a:latin typeface="Times New Roman" panose="02020603050405020304" pitchFamily="18" charset="0"/>
              <a:cs typeface="Times New Roman" panose="02020603050405020304" pitchFamily="18" charset="0"/>
            </a:endParaRPr>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 0 for a process at equilibrium </a:t>
            </a:r>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0526800"/>
              </p:ext>
            </p:extLst>
          </p:nvPr>
        </p:nvGraphicFramePr>
        <p:xfrm>
          <a:off x="2652713" y="1082318"/>
          <a:ext cx="3595687" cy="458788"/>
        </p:xfrm>
        <a:graphic>
          <a:graphicData uri="http://schemas.openxmlformats.org/presentationml/2006/ole">
            <mc:AlternateContent xmlns:mc="http://schemas.openxmlformats.org/markup-compatibility/2006">
              <mc:Choice xmlns:v="urn:schemas-microsoft-com:vml" Requires="v">
                <p:oleObj spid="_x0000_s3097" name="Equation" r:id="rId3" imgW="1892160" imgH="241200" progId="Equation.DSMT4">
                  <p:embed/>
                </p:oleObj>
              </mc:Choice>
              <mc:Fallback>
                <p:oleObj name="Equation" r:id="rId3" imgW="1892160" imgH="2412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2713" y="1082318"/>
                        <a:ext cx="35956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17078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Third Law of Thermodynamics</a:t>
            </a:r>
          </a:p>
        </p:txBody>
      </p:sp>
      <p:sp>
        <p:nvSpPr>
          <p:cNvPr id="3" name="Content Placeholder 2"/>
          <p:cNvSpPr>
            <a:spLocks noGrp="1"/>
          </p:cNvSpPr>
          <p:nvPr>
            <p:ph idx="1"/>
          </p:nvPr>
        </p:nvSpPr>
        <p:spPr/>
        <p:txBody>
          <a:bodyPr/>
          <a:lstStyle/>
          <a:p>
            <a:r>
              <a:rPr lang="en-US" b="1" dirty="0"/>
              <a:t>Third law of thermodynamics: </a:t>
            </a:r>
            <a:r>
              <a:rPr lang="en-US" dirty="0"/>
              <a:t>The entropy of a pure perfect crystalline substance at zero Kelvin is zero. </a:t>
            </a:r>
          </a:p>
          <a:p>
            <a:pPr lvl="1"/>
            <a:r>
              <a:rPr lang="en-US" sz="2400" dirty="0"/>
              <a:t>Zero Kelvin is called absolute zero. </a:t>
            </a:r>
          </a:p>
          <a:p>
            <a:pPr lvl="1"/>
            <a:r>
              <a:rPr lang="en-US" sz="2400" dirty="0"/>
              <a:t>There is no lower temperature than zero Kelvin.</a:t>
            </a:r>
          </a:p>
          <a:p>
            <a:pPr lvl="1"/>
            <a:r>
              <a:rPr lang="en-US" sz="2400" dirty="0"/>
              <a:t>At zero Kelvin, all molecular movement completely stops. </a:t>
            </a:r>
          </a:p>
          <a:p>
            <a:pPr lvl="1"/>
            <a:r>
              <a:rPr lang="en-US" sz="2400" dirty="0"/>
              <a:t>There is only one possible way to arrange the molecules.</a:t>
            </a:r>
          </a:p>
          <a:p>
            <a:endParaRPr lang="en-US" dirty="0"/>
          </a:p>
        </p:txBody>
      </p:sp>
    </p:spTree>
    <p:extLst>
      <p:ext uri="{BB962C8B-B14F-4D97-AF65-F5344CB8AC3E}">
        <p14:creationId xmlns:p14="http://schemas.microsoft.com/office/powerpoint/2010/main" val="216003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Entropies</a:t>
            </a:r>
          </a:p>
        </p:txBody>
      </p:sp>
      <p:sp>
        <p:nvSpPr>
          <p:cNvPr id="3" name="Content Placeholder 2"/>
          <p:cNvSpPr>
            <a:spLocks noGrp="1"/>
          </p:cNvSpPr>
          <p:nvPr>
            <p:ph idx="1"/>
          </p:nvPr>
        </p:nvSpPr>
        <p:spPr/>
        <p:txBody>
          <a:bodyPr/>
          <a:lstStyle/>
          <a:p>
            <a:r>
              <a:rPr lang="en-US" dirty="0"/>
              <a:t>It is possible to determine the absolute entropy of a substance.</a:t>
            </a:r>
          </a:p>
          <a:p>
            <a:endParaRPr lang="en-US" dirty="0"/>
          </a:p>
          <a:p>
            <a:r>
              <a:rPr lang="en-US" b="1" dirty="0"/>
              <a:t>Standard Entropies, </a:t>
            </a:r>
            <a:r>
              <a:rPr lang="en-US" b="1" i="1" dirty="0"/>
              <a:t>S</a:t>
            </a:r>
            <a:r>
              <a:rPr lang="en-US" b="1" dirty="0"/>
              <a:t>°</a:t>
            </a:r>
          </a:p>
          <a:p>
            <a:pPr lvl="1"/>
            <a:r>
              <a:rPr lang="en-US" dirty="0"/>
              <a:t>These values are for 1 mole of a substance at a pressure of 1 bar and a temperature of 298 K. </a:t>
            </a:r>
          </a:p>
          <a:p>
            <a:pPr lvl="1"/>
            <a:r>
              <a:rPr lang="en-US" dirty="0"/>
              <a:t>Aqueous species at 1 M concentration. </a:t>
            </a:r>
          </a:p>
          <a:p>
            <a:endParaRPr lang="en-US" dirty="0"/>
          </a:p>
          <a:p>
            <a:r>
              <a:rPr lang="en-US" dirty="0"/>
              <a:t>Standard entropy values can be used to calculate the </a:t>
            </a:r>
            <a:r>
              <a:rPr lang="en-US" b="1" dirty="0"/>
              <a:t>standard entropy change (</a:t>
            </a:r>
            <a:r>
              <a:rPr lang="en-US" b="1" dirty="0">
                <a:latin typeface="Symbol"/>
              </a:rPr>
              <a:t>D</a:t>
            </a:r>
            <a:r>
              <a:rPr lang="en-US" b="1" i="1" dirty="0"/>
              <a:t>S</a:t>
            </a:r>
            <a:r>
              <a:rPr lang="en-US" b="1" dirty="0"/>
              <a:t>°) </a:t>
            </a:r>
            <a:r>
              <a:rPr lang="en-US" dirty="0"/>
              <a:t>for a process.</a:t>
            </a:r>
          </a:p>
          <a:p>
            <a:endParaRPr lang="en-US" dirty="0"/>
          </a:p>
        </p:txBody>
      </p:sp>
      <p:sp>
        <p:nvSpPr>
          <p:cNvPr id="4" name="Content Placeholder 3"/>
          <p:cNvSpPr>
            <a:spLocks noGrp="1"/>
          </p:cNvSpPr>
          <p:nvPr>
            <p:ph idx="13"/>
          </p:nvPr>
        </p:nvSpPr>
        <p:spPr/>
        <p:txBody>
          <a:bodyPr/>
          <a:lstStyle/>
          <a:p>
            <a:endParaRPr lang="en-US" dirty="0"/>
          </a:p>
        </p:txBody>
      </p:sp>
    </p:spTree>
    <p:extLst>
      <p:ext uri="{BB962C8B-B14F-4D97-AF65-F5344CB8AC3E}">
        <p14:creationId xmlns:p14="http://schemas.microsoft.com/office/powerpoint/2010/main" val="10887430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16.2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0090029"/>
              </p:ext>
            </p:extLst>
          </p:nvPr>
        </p:nvGraphicFramePr>
        <p:xfrm>
          <a:off x="628650" y="955675"/>
          <a:ext cx="7886700" cy="4079240"/>
        </p:xfrm>
        <a:graphic>
          <a:graphicData uri="http://schemas.openxmlformats.org/drawingml/2006/table">
            <a:tbl>
              <a:tblPr firstRow="1" bandRow="1">
                <a:tableStyleId>{5940675A-B579-460E-94D1-54222C63F5DA}</a:tableStyleId>
              </a:tblPr>
              <a:tblGrid>
                <a:gridCol w="1971675">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370840">
                <a:tc>
                  <a:txBody>
                    <a:bodyPr/>
                    <a:lstStyle/>
                    <a:p>
                      <a:pPr algn="ctr"/>
                      <a:r>
                        <a:rPr lang="en-US" b="1" dirty="0"/>
                        <a:t>Substance</a:t>
                      </a:r>
                    </a:p>
                  </a:txBody>
                  <a:tcPr/>
                </a:tc>
                <a:tc>
                  <a:txBody>
                    <a:bodyPr/>
                    <a:lstStyle/>
                    <a:p>
                      <a:pPr algn="ctr"/>
                      <a:r>
                        <a:rPr lang="en-US" b="1" dirty="0"/>
                        <a:t>S°</a:t>
                      </a:r>
                      <a:r>
                        <a:rPr lang="en-US" b="1" baseline="-25000" dirty="0"/>
                        <a:t>298</a:t>
                      </a:r>
                      <a:r>
                        <a:rPr lang="en-US" b="1" dirty="0"/>
                        <a:t> (J </a:t>
                      </a:r>
                      <a:r>
                        <a:rPr lang="en-US" b="1" dirty="0" err="1"/>
                        <a:t>mol</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 K</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a:t>
                      </a:r>
                      <a:endParaRPr lang="en-US" b="1" dirty="0"/>
                    </a:p>
                  </a:txBody>
                  <a:tcPr/>
                </a:tc>
                <a:tc>
                  <a:txBody>
                    <a:bodyPr/>
                    <a:lstStyle/>
                    <a:p>
                      <a:pPr algn="ctr"/>
                      <a:r>
                        <a:rPr lang="en-US" b="1" dirty="0"/>
                        <a:t>Substance</a:t>
                      </a:r>
                    </a:p>
                  </a:txBody>
                  <a:tcPr/>
                </a:tc>
                <a:tc>
                  <a:txBody>
                    <a:bodyPr/>
                    <a:lstStyle/>
                    <a:p>
                      <a:pPr algn="ctr"/>
                      <a:r>
                        <a:rPr lang="en-US" b="1" dirty="0"/>
                        <a:t>S°</a:t>
                      </a:r>
                      <a:r>
                        <a:rPr lang="en-US" b="1" baseline="-25000" dirty="0"/>
                        <a:t>298</a:t>
                      </a:r>
                      <a:r>
                        <a:rPr lang="en-US" b="1" dirty="0"/>
                        <a:t> (J </a:t>
                      </a:r>
                      <a:r>
                        <a:rPr lang="en-US" b="1" dirty="0" err="1"/>
                        <a:t>mol</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 K</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a:t>
                      </a:r>
                      <a:endParaRPr lang="en-US" b="1" dirty="0"/>
                    </a:p>
                  </a:txBody>
                  <a:tcPr/>
                </a:tc>
                <a:extLst>
                  <a:ext uri="{0D108BD9-81ED-4DB2-BD59-A6C34878D82A}">
                    <a16:rowId xmlns:a16="http://schemas.microsoft.com/office/drawing/2014/main" val="10000"/>
                  </a:ext>
                </a:extLst>
              </a:tr>
              <a:tr h="370840">
                <a:tc>
                  <a:txBody>
                    <a:bodyPr/>
                    <a:lstStyle/>
                    <a:p>
                      <a:pPr algn="ctr"/>
                      <a:r>
                        <a:rPr lang="en-US" dirty="0"/>
                        <a:t>carbon</a:t>
                      </a:r>
                    </a:p>
                  </a:txBody>
                  <a:tcPr/>
                </a:tc>
                <a:tc>
                  <a:txBody>
                    <a:bodyPr/>
                    <a:lstStyle/>
                    <a:p>
                      <a:endParaRPr lang="en-US"/>
                    </a:p>
                  </a:txBody>
                  <a:tcPr/>
                </a:tc>
                <a:tc>
                  <a:txBody>
                    <a:bodyPr/>
                    <a:lstStyle/>
                    <a:p>
                      <a:pPr algn="ctr"/>
                      <a:r>
                        <a:rPr lang="en-US" dirty="0"/>
                        <a:t>hydrogen</a:t>
                      </a:r>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pPr algn="ctr"/>
                      <a:r>
                        <a:rPr lang="en-US" dirty="0"/>
                        <a:t>C(</a:t>
                      </a:r>
                      <a:r>
                        <a:rPr lang="en-US" i="1" dirty="0"/>
                        <a:t>s</a:t>
                      </a:r>
                      <a:r>
                        <a:rPr lang="en-US" i="0" dirty="0"/>
                        <a:t>, graphite)</a:t>
                      </a:r>
                      <a:endParaRPr lang="en-US" dirty="0"/>
                    </a:p>
                  </a:txBody>
                  <a:tcPr/>
                </a:tc>
                <a:tc>
                  <a:txBody>
                    <a:bodyPr/>
                    <a:lstStyle/>
                    <a:p>
                      <a:pPr algn="ctr"/>
                      <a:r>
                        <a:rPr lang="en-US" dirty="0"/>
                        <a:t>5.740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a:t>
                      </a:r>
                      <a:r>
                        <a:rPr lang="en-US" i="1" dirty="0"/>
                        <a:t>g</a:t>
                      </a:r>
                      <a:r>
                        <a:rPr lang="en-US" i="0" dirty="0"/>
                        <a:t>)</a:t>
                      </a:r>
                      <a:endParaRPr lang="en-US"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130.57</a:t>
                      </a:r>
                    </a:p>
                  </a:txBody>
                  <a:tcPr/>
                </a:tc>
                <a:extLst>
                  <a:ext uri="{0D108BD9-81ED-4DB2-BD59-A6C34878D82A}">
                    <a16:rowId xmlns:a16="http://schemas.microsoft.com/office/drawing/2014/main" val="10002"/>
                  </a:ext>
                </a:extLst>
              </a:tr>
              <a:tr h="370840">
                <a:tc>
                  <a:txBody>
                    <a:bodyPr/>
                    <a:lstStyle/>
                    <a:p>
                      <a:pPr algn="ctr"/>
                      <a:r>
                        <a:rPr lang="en-US" dirty="0"/>
                        <a:t>C(</a:t>
                      </a:r>
                      <a:r>
                        <a:rPr lang="en-US" i="1" dirty="0"/>
                        <a:t>s</a:t>
                      </a:r>
                      <a:r>
                        <a:rPr lang="en-US" i="0" dirty="0"/>
                        <a:t>,</a:t>
                      </a:r>
                      <a:r>
                        <a:rPr lang="en-US" i="0" baseline="0" dirty="0"/>
                        <a:t> diamond)</a:t>
                      </a:r>
                      <a:endParaRPr lang="en-US" dirty="0"/>
                    </a:p>
                  </a:txBody>
                  <a:tcPr/>
                </a:tc>
                <a:tc>
                  <a:txBody>
                    <a:bodyPr/>
                    <a:lstStyle/>
                    <a:p>
                      <a:pPr algn="ctr"/>
                      <a:r>
                        <a:rPr lang="en-US" dirty="0"/>
                        <a:t>2.38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dirty="0"/>
                        <a:t>(</a:t>
                      </a:r>
                      <a:r>
                        <a:rPr lang="en-US" i="1" dirty="0"/>
                        <a:t>g</a:t>
                      </a:r>
                      <a:r>
                        <a:rPr lang="en-US" i="0" dirty="0"/>
                        <a:t>)</a:t>
                      </a:r>
                      <a:endParaRPr lang="en-US" dirty="0"/>
                    </a:p>
                  </a:txBody>
                  <a:tcPr/>
                </a:tc>
                <a:tc>
                  <a:txBody>
                    <a:bodyPr/>
                    <a:lstStyle/>
                    <a:p>
                      <a:pPr algn="ctr"/>
                      <a:r>
                        <a:rPr lang="en-US" dirty="0"/>
                        <a:t>114.6</a:t>
                      </a:r>
                    </a:p>
                  </a:txBody>
                  <a:tcPr/>
                </a:tc>
                <a:extLst>
                  <a:ext uri="{0D108BD9-81ED-4DB2-BD59-A6C34878D82A}">
                    <a16:rowId xmlns:a16="http://schemas.microsoft.com/office/drawing/2014/main" val="10003"/>
                  </a:ext>
                </a:extLst>
              </a:tr>
              <a:tr h="370840">
                <a:tc>
                  <a:txBody>
                    <a:bodyPr/>
                    <a:lstStyle/>
                    <a:p>
                      <a:pPr algn="ctr"/>
                      <a:r>
                        <a:rPr lang="en-US" dirty="0"/>
                        <a:t>CO(</a:t>
                      </a:r>
                      <a:r>
                        <a:rPr lang="en-US" i="1" dirty="0"/>
                        <a:t>g</a:t>
                      </a:r>
                      <a:r>
                        <a:rPr lang="en-US" i="0" dirty="0"/>
                        <a:t>)</a:t>
                      </a:r>
                      <a:endParaRPr lang="en-US" dirty="0"/>
                    </a:p>
                  </a:txBody>
                  <a:tcPr/>
                </a:tc>
                <a:tc>
                  <a:txBody>
                    <a:bodyPr/>
                    <a:lstStyle/>
                    <a:p>
                      <a:pPr algn="ctr"/>
                      <a:r>
                        <a:rPr lang="en-US" dirty="0"/>
                        <a:t>197.7</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O(</a:t>
                      </a:r>
                      <a:r>
                        <a:rPr lang="en-US" i="1" dirty="0"/>
                        <a:t>g</a:t>
                      </a:r>
                      <a:r>
                        <a:rPr lang="en-US" i="0" dirty="0"/>
                        <a:t>)</a:t>
                      </a:r>
                      <a:endParaRPr lang="en-US" dirty="0"/>
                    </a:p>
                  </a:txBody>
                  <a:tcPr/>
                </a:tc>
                <a:tc>
                  <a:txBody>
                    <a:bodyPr/>
                    <a:lstStyle/>
                    <a:p>
                      <a:pPr algn="ctr"/>
                      <a:r>
                        <a:rPr lang="en-US" dirty="0"/>
                        <a:t>188.71</a:t>
                      </a:r>
                    </a:p>
                  </a:txBody>
                  <a:tcPr/>
                </a:tc>
                <a:extLst>
                  <a:ext uri="{0D108BD9-81ED-4DB2-BD59-A6C34878D82A}">
                    <a16:rowId xmlns:a16="http://schemas.microsoft.com/office/drawing/2014/main" val="10004"/>
                  </a:ext>
                </a:extLst>
              </a:tr>
              <a:tr h="370840">
                <a:tc>
                  <a:txBody>
                    <a:bodyPr/>
                    <a:lstStyle/>
                    <a:p>
                      <a:pPr algn="ctr"/>
                      <a:r>
                        <a:rPr lang="en-US" dirty="0"/>
                        <a:t>CO</a:t>
                      </a:r>
                      <a:r>
                        <a:rPr lang="en-US" b="1" baseline="-25000" dirty="0"/>
                        <a:t>2</a:t>
                      </a:r>
                      <a:r>
                        <a:rPr lang="en-US" dirty="0"/>
                        <a:t>(</a:t>
                      </a:r>
                      <a:r>
                        <a:rPr lang="en-US" i="1" dirty="0"/>
                        <a:t>g</a:t>
                      </a:r>
                      <a:r>
                        <a:rPr lang="en-US" i="0" dirty="0"/>
                        <a:t>)</a:t>
                      </a:r>
                      <a:endParaRPr lang="en-US" dirty="0"/>
                    </a:p>
                  </a:txBody>
                  <a:tcPr/>
                </a:tc>
                <a:tc>
                  <a:txBody>
                    <a:bodyPr/>
                    <a:lstStyle/>
                    <a:p>
                      <a:pPr algn="ctr"/>
                      <a:r>
                        <a:rPr lang="en-US" dirty="0"/>
                        <a:t>213.8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O(</a:t>
                      </a:r>
                      <a:r>
                        <a:rPr lang="en-US" i="1" dirty="0"/>
                        <a:t>l</a:t>
                      </a:r>
                      <a:r>
                        <a:rPr lang="en-US" i="0" dirty="0"/>
                        <a:t>)</a:t>
                      </a:r>
                      <a:endParaRPr lang="en-US" dirty="0"/>
                    </a:p>
                  </a:txBody>
                  <a:tcPr/>
                </a:tc>
                <a:tc>
                  <a:txBody>
                    <a:bodyPr/>
                    <a:lstStyle/>
                    <a:p>
                      <a:pPr algn="ctr"/>
                      <a:r>
                        <a:rPr lang="en-US" dirty="0"/>
                        <a:t>69.91</a:t>
                      </a:r>
                    </a:p>
                  </a:txBody>
                  <a:tcPr/>
                </a:tc>
                <a:extLst>
                  <a:ext uri="{0D108BD9-81ED-4DB2-BD59-A6C34878D82A}">
                    <a16:rowId xmlns:a16="http://schemas.microsoft.com/office/drawing/2014/main" val="10005"/>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CH</a:t>
                      </a:r>
                      <a:r>
                        <a:rPr lang="en-US" baseline="-25000" dirty="0"/>
                        <a:t>4</a:t>
                      </a:r>
                      <a:r>
                        <a:rPr lang="en-US" dirty="0"/>
                        <a:t>(</a:t>
                      </a:r>
                      <a:r>
                        <a:rPr lang="en-US" i="1" dirty="0"/>
                        <a:t>g</a:t>
                      </a:r>
                      <a:r>
                        <a:rPr lang="en-US" i="0" dirty="0"/>
                        <a:t>)</a:t>
                      </a:r>
                      <a:endParaRPr lang="en-US" dirty="0"/>
                    </a:p>
                  </a:txBody>
                  <a:tcPr/>
                </a:tc>
                <a:tc>
                  <a:txBody>
                    <a:bodyPr/>
                    <a:lstStyle/>
                    <a:p>
                      <a:pPr algn="ctr"/>
                      <a:r>
                        <a:rPr lang="en-US" dirty="0"/>
                        <a:t>186.3</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err="1"/>
                        <a:t>HCl</a:t>
                      </a:r>
                      <a:r>
                        <a:rPr lang="en-US" dirty="0"/>
                        <a:t>(</a:t>
                      </a:r>
                      <a:r>
                        <a:rPr lang="en-US" i="1" dirty="0"/>
                        <a:t>g</a:t>
                      </a:r>
                      <a:r>
                        <a:rPr lang="en-US" i="0" dirty="0"/>
                        <a:t>)</a:t>
                      </a:r>
                      <a:endParaRPr lang="en-US" dirty="0"/>
                    </a:p>
                  </a:txBody>
                  <a:tcPr/>
                </a:tc>
                <a:tc>
                  <a:txBody>
                    <a:bodyPr/>
                    <a:lstStyle/>
                    <a:p>
                      <a:pPr algn="ctr"/>
                      <a:r>
                        <a:rPr lang="en-US" dirty="0"/>
                        <a:t>186.8</a:t>
                      </a:r>
                    </a:p>
                  </a:txBody>
                  <a:tcPr/>
                </a:tc>
                <a:extLst>
                  <a:ext uri="{0D108BD9-81ED-4DB2-BD59-A6C34878D82A}">
                    <a16:rowId xmlns:a16="http://schemas.microsoft.com/office/drawing/2014/main" val="10006"/>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dirty="0"/>
                        <a:t>H</a:t>
                      </a:r>
                      <a:r>
                        <a:rPr lang="en-US" baseline="-25000" dirty="0"/>
                        <a:t>4</a:t>
                      </a:r>
                      <a:r>
                        <a:rPr lang="en-US" dirty="0"/>
                        <a:t>(</a:t>
                      </a:r>
                      <a:r>
                        <a:rPr lang="en-US" i="1" dirty="0"/>
                        <a:t>g</a:t>
                      </a:r>
                      <a:r>
                        <a:rPr lang="en-US" i="0" dirty="0"/>
                        <a:t>)</a:t>
                      </a:r>
                      <a:endParaRPr lang="en-US" dirty="0"/>
                    </a:p>
                  </a:txBody>
                  <a:tcPr/>
                </a:tc>
                <a:tc>
                  <a:txBody>
                    <a:bodyPr/>
                    <a:lstStyle/>
                    <a:p>
                      <a:pPr algn="ctr"/>
                      <a:r>
                        <a:rPr lang="en-US" dirty="0"/>
                        <a:t>219.5</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b="0" baseline="0" dirty="0"/>
                        <a:t>S</a:t>
                      </a:r>
                      <a:r>
                        <a:rPr lang="en-US" dirty="0"/>
                        <a:t>(</a:t>
                      </a:r>
                      <a:r>
                        <a:rPr lang="en-US" i="1" dirty="0"/>
                        <a:t>g</a:t>
                      </a:r>
                      <a:r>
                        <a:rPr lang="en-US" i="0" dirty="0"/>
                        <a:t>)</a:t>
                      </a:r>
                      <a:endParaRPr lang="en-US" dirty="0"/>
                    </a:p>
                  </a:txBody>
                  <a:tcPr/>
                </a:tc>
                <a:tc>
                  <a:txBody>
                    <a:bodyPr/>
                    <a:lstStyle/>
                    <a:p>
                      <a:pPr algn="ctr"/>
                      <a:r>
                        <a:rPr lang="en-US" dirty="0"/>
                        <a:t>205.7</a:t>
                      </a:r>
                    </a:p>
                  </a:txBody>
                  <a:tcPr/>
                </a:tc>
                <a:extLst>
                  <a:ext uri="{0D108BD9-81ED-4DB2-BD59-A6C34878D82A}">
                    <a16:rowId xmlns:a16="http://schemas.microsoft.com/office/drawing/2014/main" val="10007"/>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dirty="0"/>
                        <a:t>H</a:t>
                      </a:r>
                      <a:r>
                        <a:rPr lang="en-US" baseline="-25000" dirty="0"/>
                        <a:t>6</a:t>
                      </a:r>
                      <a:r>
                        <a:rPr lang="en-US" dirty="0"/>
                        <a:t>(</a:t>
                      </a:r>
                      <a:r>
                        <a:rPr lang="en-US" i="1" dirty="0"/>
                        <a:t>g</a:t>
                      </a:r>
                      <a:r>
                        <a:rPr lang="en-US" i="0" dirty="0"/>
                        <a:t>)</a:t>
                      </a:r>
                      <a:endParaRPr lang="en-US" dirty="0"/>
                    </a:p>
                  </a:txBody>
                  <a:tcPr/>
                </a:tc>
                <a:tc>
                  <a:txBody>
                    <a:bodyPr/>
                    <a:lstStyle/>
                    <a:p>
                      <a:pPr algn="ctr"/>
                      <a:r>
                        <a:rPr lang="en-US" dirty="0"/>
                        <a:t>229.5</a:t>
                      </a:r>
                    </a:p>
                  </a:txBody>
                  <a:tcPr/>
                </a:tc>
                <a:tc>
                  <a:txBody>
                    <a:bodyPr/>
                    <a:lstStyle/>
                    <a:p>
                      <a:pPr algn="ctr"/>
                      <a:r>
                        <a:rPr lang="en-US" dirty="0"/>
                        <a:t>oxygen</a:t>
                      </a:r>
                    </a:p>
                  </a:txBody>
                  <a:tcPr/>
                </a:tc>
                <a:tc>
                  <a:txBody>
                    <a:bodyPr/>
                    <a:lstStyle/>
                    <a:p>
                      <a:pPr algn="ctr"/>
                      <a:endParaRPr lang="en-US" dirty="0"/>
                    </a:p>
                  </a:txBody>
                  <a:tcPr/>
                </a:tc>
                <a:extLst>
                  <a:ext uri="{0D108BD9-81ED-4DB2-BD59-A6C34878D82A}">
                    <a16:rowId xmlns:a16="http://schemas.microsoft.com/office/drawing/2014/main" val="10008"/>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CH</a:t>
                      </a:r>
                      <a:r>
                        <a:rPr lang="en-US" baseline="-25000" dirty="0"/>
                        <a:t>3</a:t>
                      </a:r>
                      <a:r>
                        <a:rPr lang="en-US" baseline="0" dirty="0"/>
                        <a:t>OH(</a:t>
                      </a:r>
                      <a:r>
                        <a:rPr lang="en-US" i="1" baseline="0" dirty="0"/>
                        <a:t>I</a:t>
                      </a:r>
                      <a:r>
                        <a:rPr lang="en-US" i="0" dirty="0"/>
                        <a:t>)</a:t>
                      </a:r>
                      <a:endParaRPr lang="en-US" dirty="0"/>
                    </a:p>
                  </a:txBody>
                  <a:tcPr/>
                </a:tc>
                <a:tc>
                  <a:txBody>
                    <a:bodyPr/>
                    <a:lstStyle/>
                    <a:p>
                      <a:pPr algn="ctr"/>
                      <a:r>
                        <a:rPr lang="en-US" dirty="0"/>
                        <a:t>126.8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O</a:t>
                      </a:r>
                      <a:r>
                        <a:rPr lang="en-US" b="1" baseline="-25000" dirty="0"/>
                        <a:t>2</a:t>
                      </a:r>
                      <a:r>
                        <a:rPr lang="en-US" dirty="0"/>
                        <a:t>(</a:t>
                      </a:r>
                      <a:r>
                        <a:rPr lang="en-US" i="1" dirty="0"/>
                        <a:t>g</a:t>
                      </a:r>
                      <a:r>
                        <a:rPr lang="en-US" i="0" dirty="0"/>
                        <a:t>)</a:t>
                      </a:r>
                      <a:endParaRPr lang="en-US" dirty="0"/>
                    </a:p>
                  </a:txBody>
                  <a:tcPr/>
                </a:tc>
                <a:tc>
                  <a:txBody>
                    <a:bodyPr/>
                    <a:lstStyle/>
                    <a:p>
                      <a:pPr algn="ctr"/>
                      <a:r>
                        <a:rPr lang="en-US" dirty="0"/>
                        <a:t>205.03</a:t>
                      </a:r>
                    </a:p>
                  </a:txBody>
                  <a:tcPr/>
                </a:tc>
                <a:extLst>
                  <a:ext uri="{0D108BD9-81ED-4DB2-BD59-A6C34878D82A}">
                    <a16:rowId xmlns:a16="http://schemas.microsoft.com/office/drawing/2014/main" val="10009"/>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baseline="0" dirty="0"/>
                        <a:t>H</a:t>
                      </a:r>
                      <a:r>
                        <a:rPr lang="en-US" baseline="-25000" dirty="0"/>
                        <a:t>5</a:t>
                      </a:r>
                      <a:r>
                        <a:rPr lang="en-US" baseline="0" dirty="0"/>
                        <a:t>OH(</a:t>
                      </a:r>
                      <a:r>
                        <a:rPr lang="en-US" i="1" baseline="0" dirty="0"/>
                        <a:t>I</a:t>
                      </a:r>
                      <a:r>
                        <a:rPr lang="en-US" i="0" dirty="0"/>
                        <a:t>)</a:t>
                      </a:r>
                      <a:endParaRPr lang="en-US"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160.7</a:t>
                      </a:r>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10"/>
                  </a:ext>
                </a:extLst>
              </a:tr>
            </a:tbl>
          </a:graphicData>
        </a:graphic>
      </p:graphicFrame>
      <p:sp>
        <p:nvSpPr>
          <p:cNvPr id="7" name="Content Placeholder 3"/>
          <p:cNvSpPr>
            <a:spLocks noGrp="1"/>
          </p:cNvSpPr>
          <p:nvPr>
            <p:ph idx="13"/>
          </p:nvPr>
        </p:nvSpPr>
        <p:spPr>
          <a:xfrm>
            <a:off x="628650" y="5413248"/>
            <a:ext cx="7886700" cy="776848"/>
          </a:xfrm>
        </p:spPr>
        <p:txBody>
          <a:bodyPr>
            <a:normAutofit/>
          </a:bodyPr>
          <a:lstStyle/>
          <a:p>
            <a:r>
              <a:rPr lang="en-US" sz="1600" dirty="0"/>
              <a:t>Standard entropies for selected substances measured at 1 </a:t>
            </a:r>
            <a:r>
              <a:rPr lang="en-US" sz="1600" dirty="0" err="1"/>
              <a:t>atm</a:t>
            </a:r>
            <a:r>
              <a:rPr lang="en-US" sz="1600" dirty="0"/>
              <a:t> and 298.15 K. (Values are approximately equal to those measured at 1 bar, the currently accepted standard state pressure.)</a:t>
            </a:r>
          </a:p>
        </p:txBody>
      </p:sp>
    </p:spTree>
    <p:extLst>
      <p:ext uri="{BB962C8B-B14F-4D97-AF65-F5344CB8AC3E}">
        <p14:creationId xmlns:p14="http://schemas.microsoft.com/office/powerpoint/2010/main" val="177715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7058-F247-4BC9-AC85-65BB5581C05C}"/>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0EA85D49-8F63-46C0-AC60-A0345E883B39}"/>
              </a:ext>
            </a:extLst>
          </p:cNvPr>
          <p:cNvSpPr txBox="1"/>
          <p:nvPr/>
        </p:nvSpPr>
        <p:spPr>
          <a:xfrm>
            <a:off x="511728" y="1435380"/>
            <a:ext cx="7583648" cy="830997"/>
          </a:xfrm>
          <a:prstGeom prst="rect">
            <a:avLst/>
          </a:prstGeom>
          <a:noFill/>
        </p:spPr>
        <p:txBody>
          <a:bodyPr wrap="square" rtlCol="0">
            <a:spAutoFit/>
          </a:bodyPr>
          <a:lstStyle/>
          <a:p>
            <a:r>
              <a:rPr lang="en-US" sz="2400" dirty="0"/>
              <a:t>Calculate the standard entropy change for the combustion of methanol, 2 CH</a:t>
            </a:r>
            <a:r>
              <a:rPr lang="en-US" sz="2400" baseline="-25000" dirty="0"/>
              <a:t>3</a:t>
            </a:r>
            <a:r>
              <a:rPr lang="en-US" sz="2400" dirty="0"/>
              <a:t>OH(</a:t>
            </a:r>
            <a:r>
              <a:rPr lang="en-US" sz="2400" i="1" dirty="0"/>
              <a:t>l</a:t>
            </a:r>
            <a:r>
              <a:rPr lang="en-US" sz="2400" dirty="0"/>
              <a:t>)  + 3 O</a:t>
            </a:r>
            <a:r>
              <a:rPr lang="en-US" sz="2400" baseline="-25000" dirty="0"/>
              <a:t>2</a:t>
            </a:r>
            <a:r>
              <a:rPr lang="en-US" sz="2400" dirty="0"/>
              <a:t>(g) </a:t>
            </a:r>
            <a:r>
              <a:rPr lang="en-US" sz="2400" dirty="0">
                <a:sym typeface="Symbol" panose="05050102010706020507" pitchFamily="18" charset="2"/>
              </a:rPr>
              <a:t></a:t>
            </a:r>
            <a:r>
              <a:rPr lang="en-US" sz="2400" dirty="0"/>
              <a:t>  6 CO</a:t>
            </a:r>
            <a:r>
              <a:rPr lang="en-US" sz="2400" baseline="-25000" dirty="0"/>
              <a:t>2</a:t>
            </a:r>
            <a:r>
              <a:rPr lang="en-US" sz="2400" dirty="0"/>
              <a:t>(g)  + 4 H</a:t>
            </a:r>
            <a:r>
              <a:rPr lang="en-US" sz="2400" baseline="-25000" dirty="0"/>
              <a:t>2</a:t>
            </a:r>
            <a:r>
              <a:rPr lang="en-US" sz="2400" dirty="0"/>
              <a:t>O(</a:t>
            </a:r>
            <a:r>
              <a:rPr lang="en-US" sz="2400" i="1" dirty="0"/>
              <a:t>l</a:t>
            </a:r>
            <a:r>
              <a:rPr lang="en-US" sz="2400" dirty="0"/>
              <a:t>)</a:t>
            </a:r>
          </a:p>
        </p:txBody>
      </p:sp>
      <p:sp>
        <p:nvSpPr>
          <p:cNvPr id="6" name="TextBox 5">
            <a:extLst>
              <a:ext uri="{FF2B5EF4-FFF2-40B4-BE49-F238E27FC236}">
                <a16:creationId xmlns:a16="http://schemas.microsoft.com/office/drawing/2014/main" id="{81013B2C-E381-4130-98D4-201B3ECD2CFC}"/>
              </a:ext>
            </a:extLst>
          </p:cNvPr>
          <p:cNvSpPr txBox="1"/>
          <p:nvPr/>
        </p:nvSpPr>
        <p:spPr>
          <a:xfrm>
            <a:off x="687896" y="2374084"/>
            <a:ext cx="2038525" cy="707886"/>
          </a:xfrm>
          <a:prstGeom prst="rect">
            <a:avLst/>
          </a:prstGeom>
          <a:noFill/>
        </p:spPr>
        <p:txBody>
          <a:bodyPr wrap="square" rtlCol="0">
            <a:spAutoFit/>
          </a:bodyPr>
          <a:lstStyle/>
          <a:p>
            <a:pPr marL="0" marR="0" indent="0" algn="ctr" rtl="0" eaLnBrk="1" fontAlgn="auto"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rPr>
              <a:t>CH</a:t>
            </a:r>
            <a:r>
              <a:rPr lang="en-US" sz="2000" b="0" i="0" u="none" strike="noStrike" kern="1200" baseline="-25000" dirty="0">
                <a:solidFill>
                  <a:srgbClr val="000000"/>
                </a:solidFill>
                <a:effectLst/>
                <a:latin typeface="Calibri" panose="020F0502020204030204" pitchFamily="34" charset="0"/>
              </a:rPr>
              <a:t>3</a:t>
            </a:r>
            <a:r>
              <a:rPr lang="en-US" sz="2000" b="0" i="0" u="none" strike="noStrike" kern="1200" baseline="0" dirty="0">
                <a:solidFill>
                  <a:srgbClr val="000000"/>
                </a:solidFill>
                <a:effectLst/>
                <a:latin typeface="Calibri" panose="020F0502020204030204" pitchFamily="34" charset="0"/>
              </a:rPr>
              <a:t>OH(</a:t>
            </a:r>
            <a:r>
              <a:rPr lang="en-US" sz="2000" b="0" i="1" u="none" strike="noStrike" kern="1200" baseline="0" dirty="0">
                <a:solidFill>
                  <a:srgbClr val="000000"/>
                </a:solidFill>
                <a:effectLst/>
                <a:latin typeface="Calibri" panose="020F0502020204030204" pitchFamily="34" charset="0"/>
              </a:rPr>
              <a:t>I</a:t>
            </a:r>
            <a:r>
              <a:rPr lang="en-US" sz="2000" b="0" i="0" u="none" strike="noStrike" kern="1200" dirty="0">
                <a:solidFill>
                  <a:srgbClr val="000000"/>
                </a:solidFill>
                <a:effectLst/>
                <a:latin typeface="Calibri" panose="020F0502020204030204" pitchFamily="34" charset="0"/>
              </a:rPr>
              <a:t>)</a:t>
            </a:r>
            <a:endParaRPr lang="en-US" sz="2000" b="0" i="0" u="none" strike="noStrike" dirty="0">
              <a:effectLst/>
              <a:latin typeface="Arial" panose="020B0604020202020204" pitchFamily="34" charset="0"/>
            </a:endParaRPr>
          </a:p>
          <a:p>
            <a:pPr marL="0" algn="ctr" rtl="0" eaLnBrk="1" fontAlgn="t"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rPr>
              <a:t>126.8</a:t>
            </a:r>
            <a:endParaRPr lang="en-US" sz="2000" b="0" i="0" u="none" strike="noStrike" dirty="0">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12E0C956-808D-4647-BAAB-4AAEE6068CBD}"/>
              </a:ext>
            </a:extLst>
          </p:cNvPr>
          <p:cNvGraphicFramePr>
            <a:graphicFrameLocks noGrp="1"/>
          </p:cNvGraphicFramePr>
          <p:nvPr>
            <p:extLst>
              <p:ext uri="{D42A27DB-BD31-4B8C-83A1-F6EECF244321}">
                <p14:modId xmlns:p14="http://schemas.microsoft.com/office/powerpoint/2010/main" val="2194878610"/>
              </p:ext>
            </p:extLst>
          </p:nvPr>
        </p:nvGraphicFramePr>
        <p:xfrm>
          <a:off x="3019511" y="2450284"/>
          <a:ext cx="3423233" cy="396240"/>
        </p:xfrm>
        <a:graphic>
          <a:graphicData uri="http://schemas.openxmlformats.org/drawingml/2006/table">
            <a:tbl>
              <a:tblPr firstRow="1" bandRow="1">
                <a:tableStyleId>{5940675A-B579-460E-94D1-54222C63F5DA}</a:tableStyleId>
              </a:tblPr>
              <a:tblGrid>
                <a:gridCol w="1451821">
                  <a:extLst>
                    <a:ext uri="{9D8B030D-6E8A-4147-A177-3AD203B41FA5}">
                      <a16:colId xmlns:a16="http://schemas.microsoft.com/office/drawing/2014/main" val="3943312605"/>
                    </a:ext>
                  </a:extLst>
                </a:gridCol>
                <a:gridCol w="1971412">
                  <a:extLst>
                    <a:ext uri="{9D8B030D-6E8A-4147-A177-3AD203B41FA5}">
                      <a16:colId xmlns:a16="http://schemas.microsoft.com/office/drawing/2014/main" val="3365162143"/>
                    </a:ext>
                  </a:extLst>
                </a:gridCol>
              </a:tblGrid>
              <a:tr h="250738">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dirty="0"/>
                        <a:t>O</a:t>
                      </a:r>
                      <a:r>
                        <a:rPr lang="en-US" sz="2000" b="1" baseline="-25000" dirty="0"/>
                        <a:t>2</a:t>
                      </a:r>
                      <a:r>
                        <a:rPr lang="en-US" sz="2000" dirty="0"/>
                        <a:t>(</a:t>
                      </a:r>
                      <a:r>
                        <a:rPr lang="en-US" sz="2000" i="1" dirty="0"/>
                        <a:t>g</a:t>
                      </a:r>
                      <a:r>
                        <a:rPr lang="en-US" sz="2000" i="0" dirty="0"/>
                        <a:t>)</a:t>
                      </a:r>
                      <a:endParaRPr lang="en-US" sz="2000" dirty="0"/>
                    </a:p>
                  </a:txBody>
                  <a:tcPr/>
                </a:tc>
                <a:tc>
                  <a:txBody>
                    <a:bodyPr/>
                    <a:lstStyle/>
                    <a:p>
                      <a:pPr algn="ctr"/>
                      <a:r>
                        <a:rPr lang="en-US" sz="2000" dirty="0"/>
                        <a:t>205.03</a:t>
                      </a:r>
                    </a:p>
                  </a:txBody>
                  <a:tcPr/>
                </a:tc>
                <a:extLst>
                  <a:ext uri="{0D108BD9-81ED-4DB2-BD59-A6C34878D82A}">
                    <a16:rowId xmlns:a16="http://schemas.microsoft.com/office/drawing/2014/main" val="280320768"/>
                  </a:ext>
                </a:extLst>
              </a:tr>
            </a:tbl>
          </a:graphicData>
        </a:graphic>
      </p:graphicFrame>
      <p:graphicFrame>
        <p:nvGraphicFramePr>
          <p:cNvPr id="8" name="Table 7">
            <a:extLst>
              <a:ext uri="{FF2B5EF4-FFF2-40B4-BE49-F238E27FC236}">
                <a16:creationId xmlns:a16="http://schemas.microsoft.com/office/drawing/2014/main" id="{F947FB93-2E15-4201-A9AC-093E8AFCB9AD}"/>
              </a:ext>
            </a:extLst>
          </p:cNvPr>
          <p:cNvGraphicFramePr>
            <a:graphicFrameLocks noGrp="1"/>
          </p:cNvGraphicFramePr>
          <p:nvPr>
            <p:extLst>
              <p:ext uri="{D42A27DB-BD31-4B8C-83A1-F6EECF244321}">
                <p14:modId xmlns:p14="http://schemas.microsoft.com/office/powerpoint/2010/main" val="242087428"/>
              </p:ext>
            </p:extLst>
          </p:nvPr>
        </p:nvGraphicFramePr>
        <p:xfrm>
          <a:off x="2826566" y="3030431"/>
          <a:ext cx="4153074" cy="534890"/>
        </p:xfrm>
        <a:graphic>
          <a:graphicData uri="http://schemas.openxmlformats.org/drawingml/2006/table">
            <a:tbl>
              <a:tblPr firstRow="1" bandRow="1">
                <a:tableStyleId>{5940675A-B579-460E-94D1-54222C63F5DA}</a:tableStyleId>
              </a:tblPr>
              <a:tblGrid>
                <a:gridCol w="2076537">
                  <a:extLst>
                    <a:ext uri="{9D8B030D-6E8A-4147-A177-3AD203B41FA5}">
                      <a16:colId xmlns:a16="http://schemas.microsoft.com/office/drawing/2014/main" val="4222525877"/>
                    </a:ext>
                  </a:extLst>
                </a:gridCol>
                <a:gridCol w="2076537">
                  <a:extLst>
                    <a:ext uri="{9D8B030D-6E8A-4147-A177-3AD203B41FA5}">
                      <a16:colId xmlns:a16="http://schemas.microsoft.com/office/drawing/2014/main" val="1893235635"/>
                    </a:ext>
                  </a:extLst>
                </a:gridCol>
              </a:tblGrid>
              <a:tr h="534890">
                <a:tc>
                  <a:txBody>
                    <a:bodyPr/>
                    <a:lstStyle/>
                    <a:p>
                      <a:pPr algn="ctr"/>
                      <a:r>
                        <a:rPr lang="en-US" sz="2400" dirty="0"/>
                        <a:t>CO</a:t>
                      </a:r>
                      <a:r>
                        <a:rPr lang="en-US" sz="2400" b="1" baseline="-25000" dirty="0"/>
                        <a:t>2</a:t>
                      </a:r>
                      <a:r>
                        <a:rPr lang="en-US" sz="2400" dirty="0"/>
                        <a:t>(</a:t>
                      </a:r>
                      <a:r>
                        <a:rPr lang="en-US" sz="2400" i="1" dirty="0"/>
                        <a:t>g</a:t>
                      </a:r>
                      <a:r>
                        <a:rPr lang="en-US" sz="2400" i="0" dirty="0"/>
                        <a:t>)</a:t>
                      </a:r>
                      <a:endParaRPr lang="en-US" sz="2400" dirty="0"/>
                    </a:p>
                  </a:txBody>
                  <a:tcPr/>
                </a:tc>
                <a:tc>
                  <a:txBody>
                    <a:bodyPr/>
                    <a:lstStyle/>
                    <a:p>
                      <a:pPr algn="ctr"/>
                      <a:r>
                        <a:rPr lang="en-US" sz="2400" dirty="0"/>
                        <a:t>213.8</a:t>
                      </a:r>
                    </a:p>
                  </a:txBody>
                  <a:tcPr/>
                </a:tc>
                <a:extLst>
                  <a:ext uri="{0D108BD9-81ED-4DB2-BD59-A6C34878D82A}">
                    <a16:rowId xmlns:a16="http://schemas.microsoft.com/office/drawing/2014/main" val="2126468302"/>
                  </a:ext>
                </a:extLst>
              </a:tr>
            </a:tbl>
          </a:graphicData>
        </a:graphic>
      </p:graphicFrame>
      <p:graphicFrame>
        <p:nvGraphicFramePr>
          <p:cNvPr id="9" name="Table 8">
            <a:extLst>
              <a:ext uri="{FF2B5EF4-FFF2-40B4-BE49-F238E27FC236}">
                <a16:creationId xmlns:a16="http://schemas.microsoft.com/office/drawing/2014/main" id="{F503E4BE-D8E5-4AD0-AF5B-C3C76645BEB5}"/>
              </a:ext>
            </a:extLst>
          </p:cNvPr>
          <p:cNvGraphicFramePr>
            <a:graphicFrameLocks noGrp="1"/>
          </p:cNvGraphicFramePr>
          <p:nvPr>
            <p:extLst>
              <p:ext uri="{D42A27DB-BD31-4B8C-83A1-F6EECF244321}">
                <p14:modId xmlns:p14="http://schemas.microsoft.com/office/powerpoint/2010/main" val="1751927734"/>
              </p:ext>
            </p:extLst>
          </p:nvPr>
        </p:nvGraphicFramePr>
        <p:xfrm>
          <a:off x="3028164" y="3749228"/>
          <a:ext cx="3749878" cy="457200"/>
        </p:xfrm>
        <a:graphic>
          <a:graphicData uri="http://schemas.openxmlformats.org/drawingml/2006/table">
            <a:tbl>
              <a:tblPr firstRow="1" bandRow="1">
                <a:tableStyleId>{5940675A-B579-460E-94D1-54222C63F5DA}</a:tableStyleId>
              </a:tblPr>
              <a:tblGrid>
                <a:gridCol w="1851257">
                  <a:extLst>
                    <a:ext uri="{9D8B030D-6E8A-4147-A177-3AD203B41FA5}">
                      <a16:colId xmlns:a16="http://schemas.microsoft.com/office/drawing/2014/main" val="2217076631"/>
                    </a:ext>
                  </a:extLst>
                </a:gridCol>
                <a:gridCol w="1898621">
                  <a:extLst>
                    <a:ext uri="{9D8B030D-6E8A-4147-A177-3AD203B41FA5}">
                      <a16:colId xmlns:a16="http://schemas.microsoft.com/office/drawing/2014/main" val="1032654198"/>
                    </a:ext>
                  </a:extLst>
                </a:gridCol>
              </a:tblGrid>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400" b="0" baseline="0" dirty="0"/>
                        <a:t>H</a:t>
                      </a:r>
                      <a:r>
                        <a:rPr lang="en-US" sz="2400" b="1" baseline="-25000" dirty="0"/>
                        <a:t>2</a:t>
                      </a:r>
                      <a:r>
                        <a:rPr lang="en-US" sz="2400" dirty="0"/>
                        <a:t>O(</a:t>
                      </a:r>
                      <a:r>
                        <a:rPr lang="en-US" sz="2400" i="1" dirty="0"/>
                        <a:t>l</a:t>
                      </a:r>
                      <a:r>
                        <a:rPr lang="en-US" sz="2400" i="0" dirty="0"/>
                        <a:t>)</a:t>
                      </a:r>
                      <a:endParaRPr lang="en-US" sz="2400" dirty="0"/>
                    </a:p>
                  </a:txBody>
                  <a:tcPr/>
                </a:tc>
                <a:tc>
                  <a:txBody>
                    <a:bodyPr/>
                    <a:lstStyle/>
                    <a:p>
                      <a:pPr algn="ctr"/>
                      <a:r>
                        <a:rPr lang="en-US" sz="2400" dirty="0"/>
                        <a:t>69.91</a:t>
                      </a:r>
                    </a:p>
                  </a:txBody>
                  <a:tcPr/>
                </a:tc>
                <a:extLst>
                  <a:ext uri="{0D108BD9-81ED-4DB2-BD59-A6C34878D82A}">
                    <a16:rowId xmlns:a16="http://schemas.microsoft.com/office/drawing/2014/main" val="688024323"/>
                  </a:ext>
                </a:extLst>
              </a:tr>
            </a:tbl>
          </a:graphicData>
        </a:graphic>
      </p:graphicFrame>
      <p:sp>
        <p:nvSpPr>
          <p:cNvPr id="11" name="TextBox 10">
            <a:extLst>
              <a:ext uri="{FF2B5EF4-FFF2-40B4-BE49-F238E27FC236}">
                <a16:creationId xmlns:a16="http://schemas.microsoft.com/office/drawing/2014/main" id="{D32FD6B7-3150-4A32-8A1D-24BB7EB37A1A}"/>
              </a:ext>
            </a:extLst>
          </p:cNvPr>
          <p:cNvSpPr txBox="1"/>
          <p:nvPr/>
        </p:nvSpPr>
        <p:spPr>
          <a:xfrm>
            <a:off x="1753299" y="4639112"/>
            <a:ext cx="5889072" cy="369332"/>
          </a:xfrm>
          <a:prstGeom prst="rect">
            <a:avLst/>
          </a:prstGeom>
          <a:noFill/>
        </p:spPr>
        <p:txBody>
          <a:bodyPr wrap="square" rtlCol="0">
            <a:spAutoFit/>
          </a:bodyPr>
          <a:lstStyle/>
          <a:p>
            <a:r>
              <a:rPr lang="en-US" b="1" dirty="0">
                <a:latin typeface="Symbol"/>
              </a:rPr>
              <a:t> </a:t>
            </a:r>
            <a:endParaRPr lang="en-US" dirty="0"/>
          </a:p>
        </p:txBody>
      </p:sp>
      <p:sp>
        <p:nvSpPr>
          <p:cNvPr id="13" name="TextBox 12">
            <a:extLst>
              <a:ext uri="{FF2B5EF4-FFF2-40B4-BE49-F238E27FC236}">
                <a16:creationId xmlns:a16="http://schemas.microsoft.com/office/drawing/2014/main" id="{00D44FC3-5212-4588-A176-6BFB79637644}"/>
              </a:ext>
            </a:extLst>
          </p:cNvPr>
          <p:cNvSpPr txBox="1"/>
          <p:nvPr/>
        </p:nvSpPr>
        <p:spPr>
          <a:xfrm>
            <a:off x="1048360" y="4408279"/>
            <a:ext cx="7583647" cy="830997"/>
          </a:xfrm>
          <a:prstGeom prst="rect">
            <a:avLst/>
          </a:prstGeom>
          <a:noFill/>
        </p:spPr>
        <p:txBody>
          <a:bodyPr wrap="square">
            <a:spAutoFit/>
          </a:bodyPr>
          <a:lstStyle/>
          <a:p>
            <a:r>
              <a:rPr lang="en-US" sz="2400" b="1" dirty="0">
                <a:solidFill>
                  <a:srgbClr val="002060"/>
                </a:solidFill>
                <a:latin typeface="Rockwell" panose="02060603020205020403" pitchFamily="18" charset="0"/>
              </a:rPr>
              <a:t>How would the value of </a:t>
            </a:r>
            <a:r>
              <a:rPr lang="en-US" sz="2400" b="1" dirty="0">
                <a:solidFill>
                  <a:srgbClr val="002060"/>
                </a:solidFill>
                <a:latin typeface="Rockwell" panose="02060603020205020403" pitchFamily="18" charset="0"/>
                <a:sym typeface="Symbol" panose="05050102010706020507" pitchFamily="18" charset="2"/>
              </a:rPr>
              <a:t>S change if we were forming gaseous H</a:t>
            </a:r>
            <a:r>
              <a:rPr lang="en-US" sz="2400" b="1" baseline="-25000" dirty="0">
                <a:solidFill>
                  <a:srgbClr val="002060"/>
                </a:solidFill>
                <a:latin typeface="Rockwell" panose="02060603020205020403" pitchFamily="18" charset="0"/>
                <a:sym typeface="Symbol" panose="05050102010706020507" pitchFamily="18" charset="2"/>
              </a:rPr>
              <a:t>2</a:t>
            </a:r>
            <a:r>
              <a:rPr lang="en-US" sz="2400" b="1" dirty="0">
                <a:solidFill>
                  <a:srgbClr val="002060"/>
                </a:solidFill>
                <a:latin typeface="Rockwell" panose="02060603020205020403" pitchFamily="18" charset="0"/>
                <a:sym typeface="Symbol" panose="05050102010706020507" pitchFamily="18" charset="2"/>
              </a:rPr>
              <a:t>O  ?</a:t>
            </a:r>
            <a:endParaRPr lang="en-US" sz="2400" dirty="0">
              <a:solidFill>
                <a:srgbClr val="002060"/>
              </a:solidFill>
              <a:latin typeface="Rockwell" panose="02060603020205020403" pitchFamily="18" charset="0"/>
            </a:endParaRPr>
          </a:p>
        </p:txBody>
      </p:sp>
    </p:spTree>
    <p:extLst>
      <p:ext uri="{BB962C8B-B14F-4D97-AF65-F5344CB8AC3E}">
        <p14:creationId xmlns:p14="http://schemas.microsoft.com/office/powerpoint/2010/main" val="3018798208"/>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a:t>
            </a:r>
            <a:r>
              <a:rPr lang="en-US" dirty="0"/>
              <a:t>S° for Reactions</a:t>
            </a:r>
          </a:p>
        </p:txBody>
      </p:sp>
      <p:sp>
        <p:nvSpPr>
          <p:cNvPr id="3" name="Content Placeholder 2"/>
          <p:cNvSpPr>
            <a:spLocks noGrp="1"/>
          </p:cNvSpPr>
          <p:nvPr>
            <p:ph idx="1"/>
          </p:nvPr>
        </p:nvSpPr>
        <p:spPr>
          <a:xfrm>
            <a:off x="628650" y="955965"/>
            <a:ext cx="7886700" cy="4417419"/>
          </a:xfrm>
        </p:spPr>
        <p:txBody>
          <a:bodyPr>
            <a:normAutofit/>
          </a:bodyPr>
          <a:lstStyle/>
          <a:p>
            <a:r>
              <a:rPr lang="en-US" dirty="0"/>
              <a:t>The equation for calculating </a:t>
            </a:r>
            <a:r>
              <a:rPr lang="en-US" altLang="en-US" dirty="0">
                <a:latin typeface="Symbol" charset="2"/>
                <a:cs typeface="Symbol" charset="2"/>
              </a:rPr>
              <a:t>D</a:t>
            </a:r>
            <a:r>
              <a:rPr lang="en-US" i="1" dirty="0"/>
              <a:t>S</a:t>
            </a:r>
            <a:r>
              <a:rPr lang="en-US" dirty="0"/>
              <a:t>° is similar to that for </a:t>
            </a:r>
            <a:r>
              <a:rPr lang="en-US" altLang="en-US" dirty="0">
                <a:latin typeface="Symbol" charset="2"/>
                <a:cs typeface="Symbol" charset="2"/>
              </a:rPr>
              <a:t>D</a:t>
            </a:r>
            <a:r>
              <a:rPr lang="en-US" i="1" dirty="0"/>
              <a:t>H</a:t>
            </a:r>
            <a:r>
              <a:rPr lang="en-US" dirty="0"/>
              <a:t>°:</a:t>
            </a:r>
          </a:p>
          <a:p>
            <a:endParaRPr lang="en-US" dirty="0"/>
          </a:p>
          <a:p>
            <a:pPr marL="0" indent="0">
              <a:buNone/>
            </a:pPr>
            <a:endParaRPr lang="en-US" dirty="0"/>
          </a:p>
          <a:p>
            <a:endParaRPr lang="en-US" dirty="0"/>
          </a:p>
          <a:p>
            <a:endParaRPr lang="en-US" dirty="0"/>
          </a:p>
          <a:p>
            <a:endParaRPr lang="en-US" dirty="0"/>
          </a:p>
          <a:p>
            <a:endParaRPr lang="en-US" dirty="0"/>
          </a:p>
          <a:p>
            <a:r>
              <a:rPr lang="en-US" dirty="0"/>
              <a:t>When calculating </a:t>
            </a:r>
            <a:r>
              <a:rPr lang="en-US" altLang="en-US" b="1" dirty="0">
                <a:latin typeface="Symbol" charset="2"/>
                <a:cs typeface="Symbol" charset="2"/>
              </a:rPr>
              <a:t>D</a:t>
            </a:r>
            <a:r>
              <a:rPr lang="en-US" i="1" dirty="0"/>
              <a:t>S</a:t>
            </a:r>
            <a:r>
              <a:rPr lang="en-US" dirty="0"/>
              <a:t>° and </a:t>
            </a:r>
            <a:r>
              <a:rPr lang="en-US" altLang="en-US" b="1" dirty="0">
                <a:latin typeface="Symbol" charset="2"/>
                <a:cs typeface="Symbol" charset="2"/>
              </a:rPr>
              <a:t>D</a:t>
            </a:r>
            <a:r>
              <a:rPr lang="en-US" i="1" dirty="0"/>
              <a:t>H</a:t>
            </a:r>
            <a:r>
              <a:rPr lang="en-US" dirty="0"/>
              <a:t>°, remember to multiply the standard entropies and standard enthalpies of formation by the coefficients of the balanced equation.</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93273560"/>
              </p:ext>
            </p:extLst>
          </p:nvPr>
        </p:nvGraphicFramePr>
        <p:xfrm>
          <a:off x="2082800" y="1822379"/>
          <a:ext cx="5118100" cy="496888"/>
        </p:xfrm>
        <a:graphic>
          <a:graphicData uri="http://schemas.openxmlformats.org/presentationml/2006/ole">
            <mc:AlternateContent xmlns:mc="http://schemas.openxmlformats.org/markup-compatibility/2006">
              <mc:Choice xmlns:v="urn:schemas-microsoft-com:vml" Requires="v">
                <p:oleObj spid="_x0000_s5164" name="Equation" r:id="rId3" imgW="2692080" imgH="253800" progId="Equation.DSMT4">
                  <p:embed/>
                </p:oleObj>
              </mc:Choice>
              <mc:Fallback>
                <p:oleObj name="Equation" r:id="rId3" imgW="2692080" imgH="253800" progId="Equation.DSMT4">
                  <p:embed/>
                  <p:pic>
                    <p:nvPicPr>
                      <p:cNvPr id="0" name="Object 4"/>
                      <p:cNvPicPr>
                        <a:picLocks noChangeAspect="1" noChangeArrowheads="1"/>
                      </p:cNvPicPr>
                      <p:nvPr/>
                    </p:nvPicPr>
                    <p:blipFill>
                      <a:blip r:embed="rId4"/>
                      <a:srcRect/>
                      <a:stretch>
                        <a:fillRect/>
                      </a:stretch>
                    </p:blipFill>
                    <p:spPr bwMode="auto">
                      <a:xfrm>
                        <a:off x="2082800" y="1822379"/>
                        <a:ext cx="5118100" cy="496888"/>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045111842"/>
              </p:ext>
            </p:extLst>
          </p:nvPr>
        </p:nvGraphicFramePr>
        <p:xfrm>
          <a:off x="2500313" y="2758344"/>
          <a:ext cx="3941762" cy="463550"/>
        </p:xfrm>
        <a:graphic>
          <a:graphicData uri="http://schemas.openxmlformats.org/presentationml/2006/ole">
            <mc:AlternateContent xmlns:mc="http://schemas.openxmlformats.org/markup-compatibility/2006">
              <mc:Choice xmlns:v="urn:schemas-microsoft-com:vml" Requires="v">
                <p:oleObj spid="_x0000_s5165" name="Equation" r:id="rId5" imgW="2260440" imgH="253800" progId="Equation.DSMT4">
                  <p:embed/>
                </p:oleObj>
              </mc:Choice>
              <mc:Fallback>
                <p:oleObj name="Equation" r:id="rId5" imgW="2260440" imgH="253800" progId="Equation.DSMT4">
                  <p:embed/>
                  <p:pic>
                    <p:nvPicPr>
                      <p:cNvPr id="0" name="Object 4"/>
                      <p:cNvPicPr>
                        <a:picLocks noGrp="1" noChangeAspect="1" noChangeArrowheads="1"/>
                      </p:cNvPicPr>
                      <p:nvPr/>
                    </p:nvPicPr>
                    <p:blipFill>
                      <a:blip r:embed="rId6"/>
                      <a:srcRect/>
                      <a:stretch>
                        <a:fillRect/>
                      </a:stretch>
                    </p:blipFill>
                    <p:spPr bwMode="auto">
                      <a:xfrm>
                        <a:off x="2500313" y="2758344"/>
                        <a:ext cx="3941762" cy="463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0415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16.1 Spontaneity</a:t>
            </a:r>
          </a:p>
          <a:p>
            <a:pPr lvl="1"/>
            <a:r>
              <a:rPr lang="en-US" dirty="0"/>
              <a:t>Distinguish between spontaneous and nonspontaneous processes</a:t>
            </a:r>
          </a:p>
          <a:p>
            <a:pPr lvl="1"/>
            <a:r>
              <a:rPr lang="en-US" dirty="0"/>
              <a:t>Describe the dispersal of matter and energy that accompanies certain spontaneous processes</a:t>
            </a:r>
          </a:p>
          <a:p>
            <a:pPr lvl="1"/>
            <a:endParaRPr lang="en-US" dirty="0"/>
          </a:p>
          <a:p>
            <a:pPr lvl="1"/>
            <a:r>
              <a:rPr lang="en-US" sz="2400" dirty="0">
                <a:solidFill>
                  <a:srgbClr val="002060"/>
                </a:solidFill>
              </a:rPr>
              <a:t>We would expect spontaneous processes to from stronger bonds and break weaker bonds.</a:t>
            </a:r>
          </a:p>
          <a:p>
            <a:pPr lvl="1"/>
            <a:r>
              <a:rPr lang="en-US" sz="2400" dirty="0">
                <a:solidFill>
                  <a:srgbClr val="002060"/>
                </a:solidFill>
              </a:rPr>
              <a:t>Such processes would be exothermic.  </a:t>
            </a:r>
            <a:r>
              <a:rPr lang="en-US" sz="2400" dirty="0">
                <a:solidFill>
                  <a:srgbClr val="002060"/>
                </a:solidFill>
                <a:sym typeface="Symbol" panose="05050102010706020507" pitchFamily="18" charset="2"/>
              </a:rPr>
              <a:t>H  would be -</a:t>
            </a:r>
            <a:endParaRPr lang="en-US" sz="2400" dirty="0">
              <a:solidFill>
                <a:srgbClr val="002060"/>
              </a:solidFill>
            </a:endParaRP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8559036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16.4 Free Energy</a:t>
            </a:r>
          </a:p>
          <a:p>
            <a:pPr lvl="1"/>
            <a:r>
              <a:rPr lang="en-US" dirty="0"/>
              <a:t>Define Gibbs free energy, and describe its relation to spontaneity</a:t>
            </a:r>
          </a:p>
          <a:p>
            <a:pPr lvl="1"/>
            <a:r>
              <a:rPr lang="en-US" dirty="0"/>
              <a:t>Calculate free energy change for a process using free energies of formation for its reactants and products</a:t>
            </a:r>
          </a:p>
          <a:p>
            <a:pPr lvl="1"/>
            <a:r>
              <a:rPr lang="en-US" dirty="0"/>
              <a:t>Calculate free energy change for a process using enthalpies of formation and the entropies for its reactants and products</a:t>
            </a:r>
          </a:p>
          <a:p>
            <a:pPr lvl="1"/>
            <a:r>
              <a:rPr lang="en-US" dirty="0"/>
              <a:t>Explain how temperature affects the spontaneity of some processes</a:t>
            </a:r>
          </a:p>
          <a:p>
            <a:pPr lvl="1"/>
            <a:r>
              <a:rPr lang="en-US" dirty="0"/>
              <a:t>Relate standard free energy changes to equilibrium constants</a:t>
            </a:r>
          </a:p>
        </p:txBody>
      </p:sp>
    </p:spTree>
    <p:extLst>
      <p:ext uri="{BB962C8B-B14F-4D97-AF65-F5344CB8AC3E}">
        <p14:creationId xmlns:p14="http://schemas.microsoft.com/office/powerpoint/2010/main" val="11783243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Energy, G</a:t>
            </a:r>
          </a:p>
        </p:txBody>
      </p:sp>
      <p:sp>
        <p:nvSpPr>
          <p:cNvPr id="3" name="Content Placeholder 2"/>
          <p:cNvSpPr>
            <a:spLocks noGrp="1"/>
          </p:cNvSpPr>
          <p:nvPr>
            <p:ph idx="1"/>
          </p:nvPr>
        </p:nvSpPr>
        <p:spPr/>
        <p:txBody>
          <a:bodyPr/>
          <a:lstStyle/>
          <a:p>
            <a:r>
              <a:rPr lang="en-US" dirty="0"/>
              <a:t>The second law of thermodynamics can be used to predict spontaneity.  </a:t>
            </a:r>
          </a:p>
          <a:p>
            <a:endParaRPr lang="en-US" dirty="0"/>
          </a:p>
          <a:p>
            <a:r>
              <a:rPr lang="en-US" dirty="0"/>
              <a:t> But measurements on the surroundings are seldom made.</a:t>
            </a:r>
          </a:p>
          <a:p>
            <a:endParaRPr lang="en-US" dirty="0"/>
          </a:p>
          <a:p>
            <a:r>
              <a:rPr lang="en-US" dirty="0"/>
              <a:t>This limits the use of the second law of thermodynamics.</a:t>
            </a:r>
          </a:p>
          <a:p>
            <a:endParaRPr lang="en-US" dirty="0"/>
          </a:p>
          <a:p>
            <a:r>
              <a:rPr lang="en-US" dirty="0"/>
              <a:t>It is convenient to have a thermodynamic function that focuses on just the system and predicts spontaneity. </a:t>
            </a:r>
          </a:p>
          <a:p>
            <a:endParaRPr lang="en-US" dirty="0"/>
          </a:p>
        </p:txBody>
      </p:sp>
    </p:spTree>
    <p:extLst>
      <p:ext uri="{BB962C8B-B14F-4D97-AF65-F5344CB8AC3E}">
        <p14:creationId xmlns:p14="http://schemas.microsoft.com/office/powerpoint/2010/main" val="12594802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Gibbs Free Energy Change, Δ</a:t>
            </a:r>
            <a:r>
              <a:rPr lang="en-US" i="1" dirty="0"/>
              <a:t>G</a:t>
            </a:r>
            <a:r>
              <a:rPr lang="en-US" dirty="0"/>
              <a:t> </a:t>
            </a:r>
          </a:p>
        </p:txBody>
      </p:sp>
      <p:sp>
        <p:nvSpPr>
          <p:cNvPr id="3" name="Content Placeholder 2"/>
          <p:cNvSpPr>
            <a:spLocks noGrp="1"/>
          </p:cNvSpPr>
          <p:nvPr>
            <p:ph idx="1"/>
          </p:nvPr>
        </p:nvSpPr>
        <p:spPr/>
        <p:txBody>
          <a:bodyPr/>
          <a:lstStyle/>
          <a:p>
            <a:r>
              <a:rPr lang="en-US" dirty="0"/>
              <a:t>Second Law of Thermodynamics:</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70784063"/>
              </p:ext>
            </p:extLst>
          </p:nvPr>
        </p:nvGraphicFramePr>
        <p:xfrm>
          <a:off x="2547990" y="1691070"/>
          <a:ext cx="4074457" cy="639791"/>
        </p:xfrm>
        <a:graphic>
          <a:graphicData uri="http://schemas.openxmlformats.org/presentationml/2006/ole">
            <mc:AlternateContent xmlns:mc="http://schemas.openxmlformats.org/markup-compatibility/2006">
              <mc:Choice xmlns:v="urn:schemas-microsoft-com:vml" Requires="v">
                <p:oleObj spid="_x0000_s6165" name="Equation" r:id="rId3" imgW="1536480" imgH="241200" progId="Equation.DSMT4">
                  <p:embed/>
                </p:oleObj>
              </mc:Choice>
              <mc:Fallback>
                <p:oleObj name="Equation" r:id="rId3" imgW="1536480" imgH="241200" progId="Equation.DSMT4">
                  <p:embed/>
                  <p:pic>
                    <p:nvPicPr>
                      <p:cNvPr id="0" name=""/>
                      <p:cNvPicPr/>
                      <p:nvPr/>
                    </p:nvPicPr>
                    <p:blipFill>
                      <a:blip r:embed="rId4"/>
                      <a:stretch>
                        <a:fillRect/>
                      </a:stretch>
                    </p:blipFill>
                    <p:spPr>
                      <a:xfrm>
                        <a:off x="2547990" y="1691070"/>
                        <a:ext cx="4074457" cy="639791"/>
                      </a:xfrm>
                      <a:prstGeom prst="rect">
                        <a:avLst/>
                      </a:prstGeom>
                    </p:spPr>
                  </p:pic>
                </p:oleObj>
              </mc:Fallback>
            </mc:AlternateContent>
          </a:graphicData>
        </a:graphic>
      </p:graphicFrame>
    </p:spTree>
    <p:extLst>
      <p:ext uri="{BB962C8B-B14F-4D97-AF65-F5344CB8AC3E}">
        <p14:creationId xmlns:p14="http://schemas.microsoft.com/office/powerpoint/2010/main" val="3682338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Gibbs Free Energy Change, ΔI </a:t>
            </a:r>
          </a:p>
        </p:txBody>
      </p:sp>
      <p:sp>
        <p:nvSpPr>
          <p:cNvPr id="3" name="Content Placeholder 2"/>
          <p:cNvSpPr>
            <a:spLocks noGrp="1"/>
          </p:cNvSpPr>
          <p:nvPr>
            <p:ph idx="1"/>
          </p:nvPr>
        </p:nvSpPr>
        <p:spPr/>
        <p:txBody>
          <a:bodyPr/>
          <a:lstStyle/>
          <a:p>
            <a:r>
              <a:rPr lang="en-US" dirty="0"/>
              <a:t>The changes in Gibbs free energy (</a:t>
            </a:r>
            <a:r>
              <a:rPr lang="en-US" altLang="en-US" dirty="0">
                <a:latin typeface="Symbol" charset="2"/>
                <a:cs typeface="Symbol" charset="2"/>
              </a:rPr>
              <a:t>D</a:t>
            </a:r>
            <a:r>
              <a:rPr lang="en-US" dirty="0"/>
              <a:t>G) or simply change in free energy allow us to predict spontaneity by focusing on the system only. </a:t>
            </a:r>
          </a:p>
          <a:p>
            <a:endParaRPr lang="en-US" dirty="0"/>
          </a:p>
          <a:p>
            <a:pPr marL="0" indent="0" algn="ctr">
              <a:buNone/>
            </a:pPr>
            <a:r>
              <a:rPr lang="en-US" altLang="en-US" sz="2400" dirty="0">
                <a:latin typeface="Symbol" charset="2"/>
                <a:cs typeface="Symbol" charset="2"/>
              </a:rPr>
              <a:t>D</a:t>
            </a:r>
            <a:r>
              <a:rPr lang="en-US" altLang="en-US" sz="2400" i="1" dirty="0"/>
              <a:t>G</a:t>
            </a:r>
            <a:r>
              <a:rPr lang="en-US" altLang="en-US" sz="2400" dirty="0"/>
              <a:t> =</a:t>
            </a:r>
            <a:r>
              <a:rPr lang="en-US" altLang="en-US" sz="2400" i="1" dirty="0"/>
              <a:t> </a:t>
            </a:r>
            <a:r>
              <a:rPr lang="en-US" altLang="en-US" sz="2400" dirty="0">
                <a:latin typeface="Symbol" charset="2"/>
                <a:cs typeface="Symbol" charset="2"/>
              </a:rPr>
              <a:t>D</a:t>
            </a:r>
            <a:r>
              <a:rPr lang="en-US" altLang="en-US" sz="2400" i="1" dirty="0"/>
              <a:t>H</a:t>
            </a:r>
            <a:r>
              <a:rPr lang="en-US" altLang="en-US" sz="2400" dirty="0"/>
              <a:t> – T</a:t>
            </a:r>
            <a:r>
              <a:rPr lang="en-US" altLang="en-US" sz="2400" dirty="0">
                <a:latin typeface="Symbol" charset="2"/>
                <a:cs typeface="Symbol" charset="2"/>
              </a:rPr>
              <a:t>D</a:t>
            </a:r>
            <a:r>
              <a:rPr lang="en-US" altLang="en-US" sz="2400" i="1" dirty="0"/>
              <a:t>S</a:t>
            </a:r>
            <a:r>
              <a:rPr lang="en-US" altLang="en-US" sz="2400" dirty="0"/>
              <a:t> </a:t>
            </a:r>
            <a:endParaRPr lang="en-US" altLang="en-US" sz="2400" i="1" dirty="0"/>
          </a:p>
          <a:p>
            <a:endParaRPr lang="en-US" dirty="0"/>
          </a:p>
        </p:txBody>
      </p:sp>
    </p:spTree>
    <p:extLst>
      <p:ext uri="{BB962C8B-B14F-4D97-AF65-F5344CB8AC3E}">
        <p14:creationId xmlns:p14="http://schemas.microsoft.com/office/powerpoint/2010/main" val="15981540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a:t>
            </a:r>
            <a:r>
              <a:rPr lang="en-US" i="1" dirty="0"/>
              <a:t>G</a:t>
            </a:r>
            <a:r>
              <a:rPr lang="en-US" dirty="0"/>
              <a:t> and Spontaneity </a:t>
            </a:r>
          </a:p>
        </p:txBody>
      </p:sp>
      <p:sp>
        <p:nvSpPr>
          <p:cNvPr id="3" name="Content Placeholder 2"/>
          <p:cNvSpPr>
            <a:spLocks noGrp="1"/>
          </p:cNvSpPr>
          <p:nvPr>
            <p:ph idx="1"/>
          </p:nvPr>
        </p:nvSpPr>
        <p:spPr/>
        <p:txBody>
          <a:bodyPr>
            <a:normAutofit fontScale="92500"/>
          </a:bodyPr>
          <a:lstStyle/>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endParaRPr lang="en-US" altLang="en-US" i="1" dirty="0"/>
          </a:p>
          <a:p>
            <a:endParaRPr lang="en-US" dirty="0"/>
          </a:p>
          <a:p>
            <a:r>
              <a:rPr lang="en-US" sz="2400" dirty="0"/>
              <a:t>The sign of </a:t>
            </a:r>
            <a:r>
              <a:rPr lang="en-US" altLang="en-US" sz="2400" dirty="0">
                <a:latin typeface="Symbol" charset="2"/>
                <a:cs typeface="Symbol" charset="2"/>
              </a:rPr>
              <a:t>D</a:t>
            </a:r>
            <a:r>
              <a:rPr lang="en-US" sz="2400" dirty="0"/>
              <a:t>G indicates if a reaction will be spontaneous or not. </a:t>
            </a:r>
          </a:p>
          <a:p>
            <a:endParaRPr lang="en-US" sz="2400" dirty="0"/>
          </a:p>
          <a:p>
            <a:pPr lvl="1"/>
            <a:r>
              <a:rPr lang="en-US" sz="2400" dirty="0"/>
              <a:t>If </a:t>
            </a:r>
            <a:r>
              <a:rPr lang="en-US" altLang="en-US" sz="2400" dirty="0">
                <a:latin typeface="Symbol" charset="2"/>
                <a:cs typeface="Symbol" charset="2"/>
              </a:rPr>
              <a:t>D</a:t>
            </a:r>
            <a:r>
              <a:rPr lang="en-US" sz="2400" dirty="0"/>
              <a:t>G &lt; 0, the reaction is spontaneous in the forward direction.</a:t>
            </a:r>
          </a:p>
          <a:p>
            <a:pPr lvl="1"/>
            <a:endParaRPr lang="en-US" sz="2400" dirty="0"/>
          </a:p>
          <a:p>
            <a:pPr lvl="1"/>
            <a:r>
              <a:rPr lang="en-US" sz="2400" dirty="0"/>
              <a:t>If </a:t>
            </a:r>
            <a:r>
              <a:rPr lang="en-US" altLang="en-US" sz="2400" dirty="0">
                <a:latin typeface="Symbol" charset="2"/>
                <a:cs typeface="Symbol" charset="2"/>
              </a:rPr>
              <a:t>D</a:t>
            </a:r>
            <a:r>
              <a:rPr lang="en-US" sz="2400" dirty="0"/>
              <a:t>G &gt; 0, the reaction is nonspontaneous in the forward direction</a:t>
            </a:r>
          </a:p>
          <a:p>
            <a:pPr lvl="1"/>
            <a:endParaRPr lang="en-US" sz="2400" dirty="0"/>
          </a:p>
          <a:p>
            <a:pPr lvl="1"/>
            <a:r>
              <a:rPr lang="en-US" sz="2400" dirty="0"/>
              <a:t>If </a:t>
            </a:r>
            <a:r>
              <a:rPr lang="en-US" altLang="en-US" sz="2400" dirty="0">
                <a:latin typeface="Symbol" charset="2"/>
                <a:cs typeface="Symbol" charset="2"/>
              </a:rPr>
              <a:t>D</a:t>
            </a:r>
            <a:r>
              <a:rPr lang="en-US" sz="2400" dirty="0"/>
              <a:t>G = 0, the system is at equilibrium</a:t>
            </a:r>
          </a:p>
          <a:p>
            <a:endParaRPr lang="en-US" dirty="0"/>
          </a:p>
        </p:txBody>
      </p:sp>
    </p:spTree>
    <p:extLst>
      <p:ext uri="{BB962C8B-B14F-4D97-AF65-F5344CB8AC3E}">
        <p14:creationId xmlns:p14="http://schemas.microsoft.com/office/powerpoint/2010/main" val="39269058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among Δ</a:t>
            </a:r>
            <a:r>
              <a:rPr lang="en-US" i="1" dirty="0"/>
              <a:t>G</a:t>
            </a:r>
            <a:r>
              <a:rPr lang="en-US" dirty="0"/>
              <a:t>, Δ</a:t>
            </a:r>
            <a:r>
              <a:rPr lang="en-US" i="1" dirty="0"/>
              <a:t>H</a:t>
            </a:r>
            <a:r>
              <a:rPr lang="en-US" dirty="0"/>
              <a:t>, and Δ</a:t>
            </a:r>
            <a:r>
              <a:rPr lang="en-US" i="1" dirty="0"/>
              <a:t>S</a:t>
            </a:r>
          </a:p>
        </p:txBody>
      </p:sp>
      <p:sp>
        <p:nvSpPr>
          <p:cNvPr id="3" name="Content Placeholder 2"/>
          <p:cNvSpPr>
            <a:spLocks noGrp="1"/>
          </p:cNvSpPr>
          <p:nvPr>
            <p:ph idx="1"/>
          </p:nvPr>
        </p:nvSpPr>
        <p:spPr>
          <a:xfrm>
            <a:off x="628650" y="955965"/>
            <a:ext cx="7886700" cy="5095514"/>
          </a:xfrm>
        </p:spPr>
        <p:txBody>
          <a:bodyPr>
            <a:normAutofit/>
          </a:bodyPr>
          <a:lstStyle/>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p>
          <a:p>
            <a:r>
              <a:rPr lang="en-US" altLang="en-US" dirty="0"/>
              <a:t>Spontaneous reactions, those with –ΔG, generally have</a:t>
            </a:r>
          </a:p>
          <a:p>
            <a:pPr lvl="1"/>
            <a:r>
              <a:rPr lang="en-US" altLang="en-US" dirty="0"/>
              <a:t>Δ</a:t>
            </a:r>
            <a:r>
              <a:rPr lang="en-US" altLang="en-US" i="1" dirty="0"/>
              <a:t>H</a:t>
            </a:r>
            <a:r>
              <a:rPr lang="en-US" altLang="en-US" dirty="0"/>
              <a:t> &lt; 0  </a:t>
            </a:r>
          </a:p>
          <a:p>
            <a:pPr lvl="1"/>
            <a:r>
              <a:rPr lang="en-US" altLang="en-US" dirty="0"/>
              <a:t>Exothermic reaction.</a:t>
            </a:r>
          </a:p>
          <a:p>
            <a:pPr lvl="1"/>
            <a:r>
              <a:rPr lang="en-US" altLang="en-US" dirty="0"/>
              <a:t>A negative ΔH will contribute to a negative Δ</a:t>
            </a:r>
            <a:r>
              <a:rPr lang="en-US" altLang="en-US" i="1" dirty="0"/>
              <a:t>G</a:t>
            </a:r>
            <a:r>
              <a:rPr lang="en-US" altLang="en-US" dirty="0"/>
              <a:t>. </a:t>
            </a:r>
          </a:p>
          <a:p>
            <a:endParaRPr lang="en-US" altLang="en-US" dirty="0"/>
          </a:p>
          <a:p>
            <a:pPr lvl="1"/>
            <a:r>
              <a:rPr lang="en-US" altLang="en-US" dirty="0"/>
              <a:t>Δ</a:t>
            </a:r>
            <a:r>
              <a:rPr lang="en-US" altLang="en-US" i="1" dirty="0"/>
              <a:t>S</a:t>
            </a:r>
            <a:r>
              <a:rPr lang="en-US" altLang="en-US" dirty="0"/>
              <a:t> &gt; 0</a:t>
            </a:r>
          </a:p>
          <a:p>
            <a:pPr lvl="1"/>
            <a:r>
              <a:rPr lang="en-US" altLang="en-US" dirty="0"/>
              <a:t>A positive Δ</a:t>
            </a:r>
            <a:r>
              <a:rPr lang="en-US" altLang="en-US" i="1" dirty="0"/>
              <a:t>S</a:t>
            </a:r>
            <a:r>
              <a:rPr lang="en-US" altLang="en-US" dirty="0"/>
              <a:t> will contribute to a negative Δ</a:t>
            </a:r>
            <a:r>
              <a:rPr lang="en-US" altLang="en-US" i="1" dirty="0"/>
              <a:t>G</a:t>
            </a:r>
            <a:r>
              <a:rPr lang="en-US" altLang="en-US" dirty="0"/>
              <a:t>.</a:t>
            </a:r>
          </a:p>
          <a:p>
            <a:endParaRPr lang="en-US" altLang="en-US" dirty="0"/>
          </a:p>
          <a:p>
            <a:r>
              <a:rPr lang="en-US" altLang="en-US" dirty="0"/>
              <a:t>Note that a reaction can still be spontaneous (have a –Δ</a:t>
            </a:r>
            <a:r>
              <a:rPr lang="en-US" altLang="en-US" i="1" dirty="0"/>
              <a:t>G</a:t>
            </a:r>
            <a:r>
              <a:rPr lang="en-US" altLang="en-US" dirty="0"/>
              <a:t>) when Δ</a:t>
            </a:r>
            <a:r>
              <a:rPr lang="en-US" altLang="en-US" i="1" dirty="0"/>
              <a:t>H</a:t>
            </a:r>
            <a:r>
              <a:rPr lang="en-US" altLang="en-US" dirty="0"/>
              <a:t> is positive or Δ</a:t>
            </a:r>
            <a:r>
              <a:rPr lang="en-US" altLang="en-US" i="1" dirty="0"/>
              <a:t>S</a:t>
            </a:r>
            <a:r>
              <a:rPr lang="en-US" altLang="en-US" dirty="0"/>
              <a:t> is negative, but not both.</a:t>
            </a:r>
          </a:p>
          <a:p>
            <a:endParaRPr lang="en-US" altLang="en-US" dirty="0"/>
          </a:p>
          <a:p>
            <a:r>
              <a:rPr lang="en-US" altLang="en-US" dirty="0"/>
              <a:t>Also note that there is a temperature dependence. </a:t>
            </a:r>
          </a:p>
          <a:p>
            <a:endParaRPr lang="en-US" altLang="en-US" i="1" dirty="0"/>
          </a:p>
          <a:p>
            <a:pPr marL="0" indent="0">
              <a:buNone/>
            </a:pPr>
            <a:endParaRPr lang="en-US" altLang="en-US" i="1" dirty="0"/>
          </a:p>
          <a:p>
            <a:endParaRPr lang="en-US" dirty="0"/>
          </a:p>
        </p:txBody>
      </p:sp>
    </p:spTree>
    <p:extLst>
      <p:ext uri="{BB962C8B-B14F-4D97-AF65-F5344CB8AC3E}">
        <p14:creationId xmlns:p14="http://schemas.microsoft.com/office/powerpoint/2010/main" val="1609475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a:t>
            </a:r>
            <a:r>
              <a:rPr lang="en-US" i="1" dirty="0"/>
              <a:t>G</a:t>
            </a:r>
            <a:r>
              <a:rPr lang="en-US" dirty="0"/>
              <a:t> = </a:t>
            </a:r>
            <a:r>
              <a:rPr lang="el-GR" dirty="0"/>
              <a:t>Δ</a:t>
            </a:r>
            <a:r>
              <a:rPr lang="en-US" i="1" dirty="0"/>
              <a:t>H</a:t>
            </a:r>
            <a:r>
              <a:rPr lang="en-US" dirty="0"/>
              <a:t> – </a:t>
            </a:r>
            <a:r>
              <a:rPr lang="en-US" i="1" dirty="0"/>
              <a:t>T</a:t>
            </a:r>
            <a:r>
              <a:rPr lang="el-GR" dirty="0"/>
              <a:t>Δ</a:t>
            </a:r>
            <a:r>
              <a:rPr lang="en-US" i="1" dirty="0"/>
              <a: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9940096"/>
              </p:ext>
            </p:extLst>
          </p:nvPr>
        </p:nvGraphicFramePr>
        <p:xfrm>
          <a:off x="628650" y="955674"/>
          <a:ext cx="7168772" cy="2371062"/>
        </p:xfrm>
        <a:graphic>
          <a:graphicData uri="http://schemas.openxmlformats.org/drawingml/2006/table">
            <a:tbl>
              <a:tblPr firstRow="1" bandRow="1">
                <a:tableStyleId>{5940675A-B579-460E-94D1-54222C63F5DA}</a:tableStyleId>
              </a:tblPr>
              <a:tblGrid>
                <a:gridCol w="687705">
                  <a:extLst>
                    <a:ext uri="{9D8B030D-6E8A-4147-A177-3AD203B41FA5}">
                      <a16:colId xmlns:a16="http://schemas.microsoft.com/office/drawing/2014/main" val="20000"/>
                    </a:ext>
                  </a:extLst>
                </a:gridCol>
                <a:gridCol w="1417834">
                  <a:extLst>
                    <a:ext uri="{9D8B030D-6E8A-4147-A177-3AD203B41FA5}">
                      <a16:colId xmlns:a16="http://schemas.microsoft.com/office/drawing/2014/main" val="20001"/>
                    </a:ext>
                  </a:extLst>
                </a:gridCol>
                <a:gridCol w="2219218">
                  <a:extLst>
                    <a:ext uri="{9D8B030D-6E8A-4147-A177-3AD203B41FA5}">
                      <a16:colId xmlns:a16="http://schemas.microsoft.com/office/drawing/2014/main" val="20002"/>
                    </a:ext>
                  </a:extLst>
                </a:gridCol>
                <a:gridCol w="2844015">
                  <a:extLst>
                    <a:ext uri="{9D8B030D-6E8A-4147-A177-3AD203B41FA5}">
                      <a16:colId xmlns:a16="http://schemas.microsoft.com/office/drawing/2014/main" val="20003"/>
                    </a:ext>
                  </a:extLst>
                </a:gridCol>
              </a:tblGrid>
              <a:tr h="621456">
                <a:tc>
                  <a:txBody>
                    <a:bodyPr/>
                    <a:lstStyle/>
                    <a:p>
                      <a:pPr algn="ctr"/>
                      <a:r>
                        <a:rPr lang="el-GR" sz="2400" b="1" dirty="0"/>
                        <a:t>Δ</a:t>
                      </a:r>
                      <a:r>
                        <a:rPr lang="en-US" sz="2400" b="1" i="1" dirty="0"/>
                        <a:t>H</a:t>
                      </a:r>
                      <a:r>
                        <a:rPr lang="en-US" sz="2400" b="1" dirty="0"/>
                        <a:t> </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l-GR" sz="2400" b="1" dirty="0"/>
                        <a:t>Δ</a:t>
                      </a:r>
                      <a:r>
                        <a:rPr lang="en-US" sz="2400" b="1" i="1" dirty="0"/>
                        <a:t>S</a:t>
                      </a:r>
                      <a:r>
                        <a:rPr lang="en-US" sz="2400" b="1" dirty="0"/>
                        <a:t> </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l-GR" sz="2400" b="1" dirty="0"/>
                        <a:t>Δ</a:t>
                      </a:r>
                      <a:r>
                        <a:rPr lang="en-US" sz="2400" b="1" i="1" dirty="0"/>
                        <a:t>G</a:t>
                      </a:r>
                      <a:r>
                        <a:rPr lang="en-US" sz="2400" b="1" dirty="0"/>
                        <a:t> </a:t>
                      </a:r>
                    </a:p>
                  </a:txBody>
                  <a:tcPr/>
                </a:tc>
                <a:tc>
                  <a:txBody>
                    <a:bodyPr/>
                    <a:lstStyle/>
                    <a:p>
                      <a:pPr algn="ctr"/>
                      <a:r>
                        <a:rPr lang="en-US" sz="2400" b="1" dirty="0"/>
                        <a:t>Spontaneous?</a:t>
                      </a:r>
                    </a:p>
                  </a:txBody>
                  <a:tcPr/>
                </a:tc>
                <a:extLst>
                  <a:ext uri="{0D108BD9-81ED-4DB2-BD59-A6C34878D82A}">
                    <a16:rowId xmlns:a16="http://schemas.microsoft.com/office/drawing/2014/main" val="10000"/>
                  </a:ext>
                </a:extLst>
              </a:tr>
              <a:tr h="583202">
                <a:tc>
                  <a:txBody>
                    <a:bodyPr/>
                    <a:lstStyle/>
                    <a:p>
                      <a:pPr algn="ctr"/>
                      <a:r>
                        <a:rPr lang="en-US" sz="2400" kern="1200" dirty="0">
                          <a:solidFill>
                            <a:schemeClr val="tx1"/>
                          </a:solidFill>
                          <a:effectLst/>
                          <a:latin typeface="+mn-lt"/>
                          <a:ea typeface="+mn-ea"/>
                          <a:cs typeface="+mn-cs"/>
                        </a:rPr>
                        <a:t>–</a:t>
                      </a:r>
                      <a:endParaRPr lang="en-US" sz="2400" dirty="0"/>
                    </a:p>
                  </a:txBody>
                  <a:tcPr/>
                </a:tc>
                <a:tc>
                  <a:txBody>
                    <a:bodyPr/>
                    <a:lstStyle/>
                    <a:p>
                      <a:pPr algn="ctr"/>
                      <a:r>
                        <a:rPr lang="en-US" sz="2400" dirty="0"/>
                        <a:t>+</a:t>
                      </a:r>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1"/>
                  </a:ext>
                </a:extLst>
              </a:tr>
              <a:tr h="583202">
                <a:tc>
                  <a:txBody>
                    <a:bodyPr/>
                    <a:lstStyle/>
                    <a:p>
                      <a:pPr algn="ctr"/>
                      <a:r>
                        <a:rPr lang="en-US" sz="2400" dirty="0"/>
                        <a:t>+</a:t>
                      </a:r>
                    </a:p>
                  </a:txBody>
                  <a:tcPr/>
                </a:tc>
                <a:tc>
                  <a:txBody>
                    <a:bodyPr/>
                    <a:lstStyle/>
                    <a:p>
                      <a:pPr algn="ctr"/>
                      <a:r>
                        <a:rPr lang="en-US" sz="2400" kern="1200" dirty="0">
                          <a:solidFill>
                            <a:schemeClr val="tx1"/>
                          </a:solidFill>
                          <a:effectLst/>
                          <a:latin typeface="+mn-lt"/>
                          <a:ea typeface="+mn-ea"/>
                          <a:cs typeface="+mn-cs"/>
                        </a:rPr>
                        <a:t>–</a:t>
                      </a:r>
                      <a:endParaRPr lang="en-US" sz="24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583202">
                <a:tc>
                  <a:txBody>
                    <a:bodyPr/>
                    <a:lstStyle/>
                    <a:p>
                      <a:pPr algn="ctr"/>
                      <a:r>
                        <a:rPr lang="en-US" sz="2400" kern="1200" dirty="0">
                          <a:solidFill>
                            <a:schemeClr val="tx1"/>
                          </a:solidFill>
                          <a:effectLst/>
                          <a:latin typeface="+mn-lt"/>
                          <a:ea typeface="+mn-ea"/>
                          <a:cs typeface="+mn-cs"/>
                        </a:rPr>
                        <a:t>–</a:t>
                      </a:r>
                      <a:endParaRPr lang="en-US" sz="2400" dirty="0"/>
                    </a:p>
                  </a:txBody>
                  <a:tcPr/>
                </a:tc>
                <a:tc>
                  <a:txBody>
                    <a:bodyPr/>
                    <a:lstStyle/>
                    <a:p>
                      <a:pPr algn="ctr"/>
                      <a:r>
                        <a:rPr lang="en-US" sz="2400" kern="1200" dirty="0">
                          <a:solidFill>
                            <a:schemeClr val="tx1"/>
                          </a:solidFill>
                          <a:effectLst/>
                          <a:latin typeface="+mn-lt"/>
                          <a:ea typeface="+mn-ea"/>
                          <a:cs typeface="+mn-cs"/>
                        </a:rPr>
                        <a:t>–</a:t>
                      </a:r>
                      <a:endParaRPr lang="en-US" sz="2400" dirty="0"/>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3"/>
                  </a:ext>
                </a:extLst>
              </a:tr>
            </a:tbl>
          </a:graphicData>
        </a:graphic>
      </p:graphicFrame>
      <p:sp>
        <p:nvSpPr>
          <p:cNvPr id="4" name="TextBox 3">
            <a:extLst>
              <a:ext uri="{FF2B5EF4-FFF2-40B4-BE49-F238E27FC236}">
                <a16:creationId xmlns:a16="http://schemas.microsoft.com/office/drawing/2014/main" id="{15F9817B-E435-4076-B0F3-6D895A70A559}"/>
              </a:ext>
            </a:extLst>
          </p:cNvPr>
          <p:cNvSpPr txBox="1"/>
          <p:nvPr/>
        </p:nvSpPr>
        <p:spPr>
          <a:xfrm>
            <a:off x="628650" y="3514986"/>
            <a:ext cx="7168772" cy="461665"/>
          </a:xfrm>
          <a:prstGeom prst="rect">
            <a:avLst/>
          </a:prstGeom>
          <a:noFill/>
        </p:spPr>
        <p:txBody>
          <a:bodyPr wrap="square" rtlCol="0">
            <a:spAutoFit/>
          </a:bodyPr>
          <a:lstStyle/>
          <a:p>
            <a:r>
              <a:rPr lang="en-US" sz="2400" dirty="0"/>
              <a:t>+                    +</a:t>
            </a:r>
          </a:p>
        </p:txBody>
      </p:sp>
    </p:spTree>
    <p:extLst>
      <p:ext uri="{BB962C8B-B14F-4D97-AF65-F5344CB8AC3E}">
        <p14:creationId xmlns:p14="http://schemas.microsoft.com/office/powerpoint/2010/main" val="2625787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16.12</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There are four possibilities regarding the signs of enthalpy and entropy changes.</a:t>
            </a:r>
          </a:p>
        </p:txBody>
      </p:sp>
      <p:pic>
        <p:nvPicPr>
          <p:cNvPr id="9" name="Figure" descr="A table with three columns and four rows is shown. The first column has the phrase, “Delta S greater than zero ( increase in entropy ),” in the third row and the phrase, “Delta S less than zero ( decrease in entropy),” in the fourth row. The second and third columns have the phrase, “Summary of the Four Scenarios for Enthalpy and Entropy Changes,” written above them. The second column has, “delta H greater than zero ( endothermic ),” in the second row, “delta G less than zero at high temperature, delta G greater than zero at low temperature, Process is spontaneous at high temperature,” in the third row, and “delta G greater than zero at any temperature, Process is nonspontaneous at any temperature,” in the fourth row. The third column has, “delta H less than zero ( exothermic ),” in the second row, “delta G less than zero at any temperature, Process is spontaneous at any temperature,” in the third row, and “delta G less than zero at low temperature, delta G greater than zero at high temperature, Process is spontaneous at low temperature.”"/>
          <p:cNvPicPr>
            <a:picLocks noChangeAspect="1"/>
          </p:cNvPicPr>
          <p:nvPr/>
        </p:nvPicPr>
        <p:blipFill>
          <a:blip r:embed="rId2" cstate="email">
            <a:extLst>
              <a:ext uri="{28A0092B-C50C-407E-A947-70E740481C1C}">
                <a14:useLocalDpi xmlns:a14="http://schemas.microsoft.com/office/drawing/2010/main" val="0"/>
              </a:ext>
            </a:extLst>
          </a:blip>
          <a:srcRect t="-9528" b="-9528"/>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4176991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9C005E0-357D-4067-A6B4-59976F79F935}"/>
              </a:ext>
            </a:extLst>
          </p:cNvPr>
          <p:cNvSpPr>
            <a:spLocks noGrp="1" noChangeArrowheads="1"/>
          </p:cNvSpPr>
          <p:nvPr>
            <p:ph type="title"/>
          </p:nvPr>
        </p:nvSpPr>
        <p:spPr/>
        <p:txBody>
          <a:bodyPr/>
          <a:lstStyle/>
          <a:p>
            <a:r>
              <a:rPr lang="en-US" altLang="en-US"/>
              <a:t>Free Energy and Temperature</a:t>
            </a:r>
          </a:p>
        </p:txBody>
      </p:sp>
      <p:sp>
        <p:nvSpPr>
          <p:cNvPr id="44043" name="Rectangle 15">
            <a:extLst>
              <a:ext uri="{FF2B5EF4-FFF2-40B4-BE49-F238E27FC236}">
                <a16:creationId xmlns:a16="http://schemas.microsoft.com/office/drawing/2014/main" id="{B8DEC86C-2D6B-4103-9749-55A2F1BB65F8}"/>
              </a:ext>
            </a:extLst>
          </p:cNvPr>
          <p:cNvSpPr txBox="1">
            <a:spLocks noChangeArrowheads="1"/>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pic>
        <p:nvPicPr>
          <p:cNvPr id="44044" name="Picture 12">
            <a:extLst>
              <a:ext uri="{FF2B5EF4-FFF2-40B4-BE49-F238E27FC236}">
                <a16:creationId xmlns:a16="http://schemas.microsoft.com/office/drawing/2014/main" id="{7C0FAC11-35F5-44F3-92BB-CDCD6311DAE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47089" y="1600200"/>
            <a:ext cx="9085917" cy="25691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 of Spontaneity Change</a:t>
            </a:r>
          </a:p>
        </p:txBody>
      </p:sp>
      <p:sp>
        <p:nvSpPr>
          <p:cNvPr id="3" name="Content Placeholder 2"/>
          <p:cNvSpPr>
            <a:spLocks noGrp="1"/>
          </p:cNvSpPr>
          <p:nvPr>
            <p:ph idx="1"/>
          </p:nvPr>
        </p:nvSpPr>
        <p:spPr>
          <a:xfrm>
            <a:off x="628650" y="955965"/>
            <a:ext cx="7886700" cy="4417419"/>
          </a:xfrm>
        </p:spPr>
        <p:txBody>
          <a:bodyPr/>
          <a:lstStyle/>
          <a:p>
            <a:r>
              <a:rPr lang="en-US" dirty="0"/>
              <a:t>To calculate the temperature at which the spontaneity of a reaction changes from …</a:t>
            </a:r>
          </a:p>
          <a:p>
            <a:pPr lvl="1"/>
            <a:r>
              <a:rPr lang="en-US" dirty="0"/>
              <a:t>Spontaneous to nonspontaneous</a:t>
            </a:r>
          </a:p>
          <a:p>
            <a:pPr lvl="1"/>
            <a:r>
              <a:rPr lang="en-US" dirty="0"/>
              <a:t>Or nonspontaneous to spontaneous</a:t>
            </a:r>
          </a:p>
          <a:p>
            <a:pPr lvl="1"/>
            <a:endParaRPr lang="en-US" dirty="0"/>
          </a:p>
          <a:p>
            <a:pPr marL="342900" lvl="1" indent="0">
              <a:buNone/>
            </a:pPr>
            <a:r>
              <a:rPr lang="en-US" sz="2100" dirty="0"/>
              <a:t>… find the temperature at which Δ</a:t>
            </a:r>
            <a:r>
              <a:rPr lang="en-US" sz="2100" i="1" dirty="0"/>
              <a:t>G</a:t>
            </a:r>
            <a:r>
              <a:rPr lang="en-US" sz="2100" dirty="0"/>
              <a:t> = 0</a:t>
            </a:r>
          </a:p>
          <a:p>
            <a:pPr marL="342900" lvl="1" indent="0">
              <a:buNone/>
            </a:pPr>
            <a:endParaRPr lang="en-US" sz="2100" dirty="0"/>
          </a:p>
          <a:p>
            <a:pPr marL="0" indent="0" algn="ctr">
              <a:buNone/>
            </a:pPr>
            <a:r>
              <a:rPr lang="el-GR" dirty="0"/>
              <a:t>Δ</a:t>
            </a:r>
            <a:r>
              <a:rPr lang="en-US" i="1" dirty="0"/>
              <a:t>G</a:t>
            </a:r>
            <a:r>
              <a:rPr lang="en-US" dirty="0"/>
              <a:t> = 0 = </a:t>
            </a:r>
            <a:r>
              <a:rPr lang="el-GR" dirty="0"/>
              <a:t>Δ</a:t>
            </a:r>
            <a:r>
              <a:rPr lang="en-US" i="1" dirty="0"/>
              <a:t>H</a:t>
            </a:r>
            <a:r>
              <a:rPr lang="en-US" dirty="0"/>
              <a:t> – </a:t>
            </a:r>
            <a:r>
              <a:rPr lang="en-US" i="1" dirty="0"/>
              <a:t>T</a:t>
            </a:r>
            <a:r>
              <a:rPr lang="el-GR" dirty="0"/>
              <a:t>Δ</a:t>
            </a:r>
            <a:r>
              <a:rPr lang="en-US" i="1" dirty="0"/>
              <a:t>S</a:t>
            </a:r>
          </a:p>
          <a:p>
            <a:pPr marL="0" indent="0" algn="ctr">
              <a:buNone/>
            </a:pPr>
            <a:r>
              <a:rPr lang="en-US" i="1" dirty="0"/>
              <a:t>T</a:t>
            </a:r>
            <a:r>
              <a:rPr lang="en-US" dirty="0"/>
              <a:t> = </a:t>
            </a:r>
            <a:r>
              <a:rPr lang="el-GR" dirty="0"/>
              <a:t>Δ</a:t>
            </a:r>
            <a:r>
              <a:rPr lang="en-US" i="1" dirty="0"/>
              <a:t>H</a:t>
            </a:r>
            <a:r>
              <a:rPr lang="en-US" dirty="0"/>
              <a:t> / </a:t>
            </a:r>
            <a:r>
              <a:rPr lang="el-GR" dirty="0"/>
              <a:t>Δ</a:t>
            </a:r>
            <a:r>
              <a:rPr lang="en-US" i="1" dirty="0"/>
              <a:t>S</a:t>
            </a:r>
          </a:p>
          <a:p>
            <a:pPr marL="0" indent="0">
              <a:buNone/>
            </a:pPr>
            <a:endParaRPr lang="en-US" i="1" dirty="0"/>
          </a:p>
          <a:p>
            <a:r>
              <a:rPr lang="en-US" dirty="0"/>
              <a:t>This is the temperature at which Δ</a:t>
            </a:r>
            <a:r>
              <a:rPr lang="en-US" i="1" dirty="0"/>
              <a:t>G</a:t>
            </a:r>
            <a:r>
              <a:rPr lang="en-US" dirty="0"/>
              <a:t> = 0 and, by definition, the system is at equilibrium.</a:t>
            </a:r>
          </a:p>
          <a:p>
            <a:endParaRPr lang="en-US" i="1" dirty="0"/>
          </a:p>
          <a:p>
            <a:endParaRPr lang="en-US" dirty="0"/>
          </a:p>
          <a:p>
            <a:endParaRPr lang="en-US" dirty="0"/>
          </a:p>
        </p:txBody>
      </p:sp>
    </p:spTree>
    <p:extLst>
      <p:ext uri="{BB962C8B-B14F-4D97-AF65-F5344CB8AC3E}">
        <p14:creationId xmlns:p14="http://schemas.microsoft.com/office/powerpoint/2010/main" val="297021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Spontaneous Process</a:t>
            </a:r>
          </a:p>
        </p:txBody>
      </p:sp>
      <p:sp>
        <p:nvSpPr>
          <p:cNvPr id="3" name="Content Placeholder 2"/>
          <p:cNvSpPr>
            <a:spLocks noGrp="1"/>
          </p:cNvSpPr>
          <p:nvPr>
            <p:ph idx="1"/>
          </p:nvPr>
        </p:nvSpPr>
        <p:spPr/>
        <p:txBody>
          <a:bodyPr>
            <a:normAutofit/>
          </a:bodyPr>
          <a:lstStyle/>
          <a:p>
            <a:r>
              <a:rPr lang="en-US" dirty="0"/>
              <a:t>Will a reaction occur “naturally” at a given temperature and pressure, without the exertion of any outside force?</a:t>
            </a:r>
          </a:p>
          <a:p>
            <a:endParaRPr lang="en-US" dirty="0"/>
          </a:p>
          <a:p>
            <a:r>
              <a:rPr lang="en-US" dirty="0"/>
              <a:t>In other words, is a reaction spontaneous?</a:t>
            </a:r>
          </a:p>
          <a:p>
            <a:endParaRPr lang="en-US" dirty="0"/>
          </a:p>
          <a:p>
            <a:r>
              <a:rPr lang="en-US" dirty="0"/>
              <a:t>A process that </a:t>
            </a:r>
            <a:r>
              <a:rPr lang="en-US" i="1" dirty="0"/>
              <a:t>does</a:t>
            </a:r>
            <a:r>
              <a:rPr lang="en-US" dirty="0"/>
              <a:t> occur naturally under a specific set of conditions is called a </a:t>
            </a:r>
            <a:r>
              <a:rPr lang="en-US" b="1" dirty="0"/>
              <a:t>spontaneous process</a:t>
            </a:r>
            <a:r>
              <a:rPr lang="en-US" dirty="0"/>
              <a:t>.</a:t>
            </a:r>
          </a:p>
          <a:p>
            <a:endParaRPr lang="en-US" dirty="0"/>
          </a:p>
          <a:p>
            <a:r>
              <a:rPr lang="en-US" dirty="0"/>
              <a:t>A process that </a:t>
            </a:r>
            <a:r>
              <a:rPr lang="en-US" i="1" dirty="0"/>
              <a:t>does not </a:t>
            </a:r>
            <a:r>
              <a:rPr lang="en-US" dirty="0"/>
              <a:t>occur naturally under a specific set of conditions is called </a:t>
            </a:r>
            <a:r>
              <a:rPr lang="en-US" b="1" dirty="0"/>
              <a:t>nonspontaneous</a:t>
            </a:r>
            <a:r>
              <a:rPr lang="en-US" dirty="0"/>
              <a:t>.</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4596032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Free Energy Change, Δ</a:t>
            </a:r>
            <a:r>
              <a:rPr lang="en-US" i="1" dirty="0"/>
              <a:t>G</a:t>
            </a:r>
            <a:r>
              <a:rPr lang="en-US" dirty="0"/>
              <a:t>°</a:t>
            </a:r>
          </a:p>
        </p:txBody>
      </p:sp>
      <p:sp>
        <p:nvSpPr>
          <p:cNvPr id="3" name="Content Placeholder 2"/>
          <p:cNvSpPr>
            <a:spLocks noGrp="1"/>
          </p:cNvSpPr>
          <p:nvPr>
            <p:ph idx="1"/>
          </p:nvPr>
        </p:nvSpPr>
        <p:spPr/>
        <p:txBody>
          <a:bodyPr/>
          <a:lstStyle/>
          <a:p>
            <a:r>
              <a:rPr lang="en-US" dirty="0"/>
              <a:t>Although the Change in Gibbs Free Energy equation is valid under all conditions, we will most often apply it at </a:t>
            </a:r>
            <a:r>
              <a:rPr lang="en-US" b="1" dirty="0"/>
              <a:t>standard conditions</a:t>
            </a:r>
            <a:r>
              <a:rPr lang="en-US" dirty="0"/>
              <a:t>. </a:t>
            </a:r>
          </a:p>
          <a:p>
            <a:endParaRPr lang="en-US" dirty="0"/>
          </a:p>
          <a:p>
            <a:r>
              <a:rPr lang="en-US" dirty="0"/>
              <a:t>Standard conditions:</a:t>
            </a:r>
          </a:p>
          <a:p>
            <a:endParaRPr lang="en-US" dirty="0"/>
          </a:p>
          <a:p>
            <a:r>
              <a:rPr lang="en-US" dirty="0"/>
              <a:t>Under standard conditions,  Δ</a:t>
            </a:r>
            <a:r>
              <a:rPr lang="en-US" i="1" dirty="0"/>
              <a:t>G</a:t>
            </a:r>
            <a:r>
              <a:rPr lang="en-US" dirty="0"/>
              <a:t>° = Δ</a:t>
            </a:r>
            <a:r>
              <a:rPr lang="en-US" i="1" dirty="0"/>
              <a:t>H</a:t>
            </a:r>
            <a:r>
              <a:rPr lang="en-US" dirty="0"/>
              <a:t>° – </a:t>
            </a:r>
            <a:r>
              <a:rPr lang="en-US" i="1" dirty="0"/>
              <a:t>T</a:t>
            </a:r>
            <a:r>
              <a:rPr lang="en-US" dirty="0"/>
              <a:t>Δ</a:t>
            </a:r>
            <a:r>
              <a:rPr lang="en-US" i="1" dirty="0"/>
              <a:t>S</a:t>
            </a:r>
            <a:r>
              <a:rPr lang="en-US" dirty="0"/>
              <a:t>°</a:t>
            </a:r>
          </a:p>
          <a:p>
            <a:endParaRPr lang="en-US" dirty="0"/>
          </a:p>
          <a:p>
            <a:r>
              <a:rPr lang="en-US" dirty="0"/>
              <a:t>Pay attention to J vs. kJ in calculations!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9336244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Line 66">
            <a:extLst>
              <a:ext uri="{FF2B5EF4-FFF2-40B4-BE49-F238E27FC236}">
                <a16:creationId xmlns:a16="http://schemas.microsoft.com/office/drawing/2014/main" id="{929FD92B-8B7B-4B35-B2FC-12EDC0280409}"/>
              </a:ext>
            </a:extLst>
          </p:cNvPr>
          <p:cNvSpPr>
            <a:spLocks noChangeShapeType="1"/>
          </p:cNvSpPr>
          <p:nvPr/>
        </p:nvSpPr>
        <p:spPr bwMode="auto">
          <a:xfrm>
            <a:off x="381000" y="142875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2581" name="Line 81">
            <a:extLst>
              <a:ext uri="{FF2B5EF4-FFF2-40B4-BE49-F238E27FC236}">
                <a16:creationId xmlns:a16="http://schemas.microsoft.com/office/drawing/2014/main" id="{79B49512-D54A-44DC-86FC-3199B925142C}"/>
              </a:ext>
            </a:extLst>
          </p:cNvPr>
          <p:cNvSpPr>
            <a:spLocks noChangeShapeType="1"/>
          </p:cNvSpPr>
          <p:nvPr/>
        </p:nvSpPr>
        <p:spPr bwMode="auto">
          <a:xfrm>
            <a:off x="304800" y="304800"/>
            <a:ext cx="0" cy="2220913"/>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2582" name="Text Box 84">
            <a:extLst>
              <a:ext uri="{FF2B5EF4-FFF2-40B4-BE49-F238E27FC236}">
                <a16:creationId xmlns:a16="http://schemas.microsoft.com/office/drawing/2014/main" id="{C41BBD24-99E2-4DA9-8892-951C2A68BAA9}"/>
              </a:ext>
            </a:extLst>
          </p:cNvPr>
          <p:cNvSpPr txBox="1">
            <a:spLocks noChangeArrowheads="1"/>
          </p:cNvSpPr>
          <p:nvPr/>
        </p:nvSpPr>
        <p:spPr bwMode="auto">
          <a:xfrm>
            <a:off x="304800" y="1047750"/>
            <a:ext cx="655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Continued</a:t>
            </a:r>
          </a:p>
        </p:txBody>
      </p:sp>
      <p:sp>
        <p:nvSpPr>
          <p:cNvPr id="152583" name="Line 89">
            <a:extLst>
              <a:ext uri="{FF2B5EF4-FFF2-40B4-BE49-F238E27FC236}">
                <a16:creationId xmlns:a16="http://schemas.microsoft.com/office/drawing/2014/main" id="{6D1EFBC4-E661-4070-B30C-E7BEAED4C28C}"/>
              </a:ext>
            </a:extLst>
          </p:cNvPr>
          <p:cNvSpPr>
            <a:spLocks noChangeShapeType="1"/>
          </p:cNvSpPr>
          <p:nvPr/>
        </p:nvSpPr>
        <p:spPr bwMode="auto">
          <a:xfrm>
            <a:off x="295275" y="314325"/>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2584" name="Line 92">
            <a:extLst>
              <a:ext uri="{FF2B5EF4-FFF2-40B4-BE49-F238E27FC236}">
                <a16:creationId xmlns:a16="http://schemas.microsoft.com/office/drawing/2014/main" id="{96A6D7B8-5277-443D-9422-60723957E131}"/>
              </a:ext>
            </a:extLst>
          </p:cNvPr>
          <p:cNvSpPr>
            <a:spLocks noChangeShapeType="1"/>
          </p:cNvSpPr>
          <p:nvPr/>
        </p:nvSpPr>
        <p:spPr bwMode="auto">
          <a:xfrm>
            <a:off x="304800" y="252095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a:extLst>
              <a:ext uri="{FF2B5EF4-FFF2-40B4-BE49-F238E27FC236}">
                <a16:creationId xmlns:a16="http://schemas.microsoft.com/office/drawing/2014/main" id="{FD8DC625-D297-4377-8311-06A9351EE2B1}"/>
              </a:ext>
            </a:extLst>
          </p:cNvPr>
          <p:cNvSpPr txBox="1">
            <a:spLocks noChangeArrowheads="1"/>
          </p:cNvSpPr>
          <p:nvPr/>
        </p:nvSpPr>
        <p:spPr bwMode="auto">
          <a:xfrm>
            <a:off x="323850" y="1514475"/>
            <a:ext cx="851535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marL="37934900" indent="-50787300">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100000"/>
              </a:spcBef>
            </a:pPr>
            <a:r>
              <a:rPr lang="en-US" altLang="en-US" b="1" dirty="0">
                <a:solidFill>
                  <a:srgbClr val="3366FF"/>
                </a:solidFill>
                <a:latin typeface="Arial" panose="020B0604020202020204" pitchFamily="34" charset="0"/>
              </a:rPr>
              <a:t>Practice Exercise</a:t>
            </a:r>
          </a:p>
          <a:p>
            <a:pPr>
              <a:spcBef>
                <a:spcPct val="0"/>
              </a:spcBef>
            </a:pPr>
            <a:r>
              <a:rPr lang="en-US" altLang="en-US" sz="2400" dirty="0"/>
              <a:t>Calculate </a:t>
            </a:r>
            <a:r>
              <a:rPr lang="en-US" altLang="en-US" sz="2400" dirty="0">
                <a:solidFill>
                  <a:srgbClr val="000000"/>
                </a:solidFill>
                <a:cs typeface="Times New Roman" panose="02020603050405020304" pitchFamily="18" charset="0"/>
              </a:rPr>
              <a:t>Δ</a:t>
            </a:r>
            <a:r>
              <a:rPr lang="en-US" altLang="en-US" sz="2400" i="1" dirty="0"/>
              <a:t>G</a:t>
            </a:r>
            <a:r>
              <a:rPr lang="en-US" altLang="en-US" sz="2400" dirty="0">
                <a:solidFill>
                  <a:srgbClr val="000000"/>
                </a:solidFill>
                <a:latin typeface="Arial" panose="020B0604020202020204" pitchFamily="34" charset="0"/>
                <a:cs typeface="Times New Roman" panose="02020603050405020304" pitchFamily="18" charset="0"/>
              </a:rPr>
              <a:t>°</a:t>
            </a:r>
            <a:r>
              <a:rPr lang="en-US" altLang="en-US" sz="2400" dirty="0"/>
              <a:t> for a reaction for which </a:t>
            </a:r>
            <a:r>
              <a:rPr lang="en-US" altLang="en-US" sz="2400" dirty="0">
                <a:solidFill>
                  <a:srgbClr val="000000"/>
                </a:solidFill>
                <a:cs typeface="Times New Roman" panose="02020603050405020304" pitchFamily="18" charset="0"/>
              </a:rPr>
              <a:t>Δ</a:t>
            </a:r>
            <a:r>
              <a:rPr lang="en-US" altLang="en-US" sz="2400" i="1" dirty="0"/>
              <a:t>H</a:t>
            </a:r>
            <a:r>
              <a:rPr lang="en-US" altLang="en-US" sz="2400" dirty="0">
                <a:solidFill>
                  <a:srgbClr val="000000"/>
                </a:solidFill>
                <a:latin typeface="Arial" panose="020B0604020202020204" pitchFamily="34" charset="0"/>
                <a:cs typeface="Times New Roman" panose="02020603050405020304" pitchFamily="18" charset="0"/>
              </a:rPr>
              <a:t>°</a:t>
            </a:r>
            <a:r>
              <a:rPr lang="en-US" altLang="en-US" sz="2400" dirty="0"/>
              <a:t>  = 24.6 kJ and </a:t>
            </a:r>
            <a:r>
              <a:rPr lang="en-US" altLang="en-US" sz="2400" dirty="0">
                <a:solidFill>
                  <a:srgbClr val="000000"/>
                </a:solidFill>
                <a:cs typeface="Times New Roman" panose="02020603050405020304" pitchFamily="18" charset="0"/>
              </a:rPr>
              <a:t>Δ</a:t>
            </a:r>
            <a:r>
              <a:rPr lang="en-US" altLang="en-US" sz="2400" i="1" dirty="0"/>
              <a:t>S</a:t>
            </a:r>
            <a:r>
              <a:rPr lang="en-US" altLang="en-US" sz="2400" dirty="0">
                <a:solidFill>
                  <a:srgbClr val="000000"/>
                </a:solidFill>
                <a:latin typeface="Arial" panose="020B0604020202020204" pitchFamily="34" charset="0"/>
                <a:cs typeface="Times New Roman" panose="02020603050405020304" pitchFamily="18" charset="0"/>
              </a:rPr>
              <a:t>°</a:t>
            </a:r>
            <a:r>
              <a:rPr lang="en-US" altLang="en-US" sz="2400" dirty="0"/>
              <a:t>  = 132 J/K at 298 K. Is the reaction spontaneous under these conditions?</a:t>
            </a:r>
          </a:p>
          <a:p>
            <a:pPr>
              <a:spcBef>
                <a:spcPct val="0"/>
              </a:spcBef>
            </a:pPr>
            <a:r>
              <a:rPr lang="en-US" altLang="en-US" sz="2400" b="1" i="1" dirty="0"/>
              <a:t>Answer:</a:t>
            </a:r>
            <a:r>
              <a:rPr lang="en-US" altLang="en-US" sz="2400" dirty="0"/>
              <a:t> </a:t>
            </a:r>
            <a:r>
              <a:rPr lang="en-US" altLang="en-US" sz="2400" dirty="0">
                <a:solidFill>
                  <a:srgbClr val="000000"/>
                </a:solidFill>
                <a:cs typeface="Times New Roman" panose="02020603050405020304" pitchFamily="18" charset="0"/>
              </a:rPr>
              <a:t>Δ</a:t>
            </a:r>
            <a:r>
              <a:rPr lang="en-US" altLang="en-US" sz="2400" i="1" dirty="0"/>
              <a:t>G</a:t>
            </a:r>
            <a:r>
              <a:rPr lang="en-US" altLang="en-US" sz="2400" dirty="0">
                <a:solidFill>
                  <a:srgbClr val="000000"/>
                </a:solidFill>
                <a:latin typeface="Arial" panose="020B0604020202020204" pitchFamily="34" charset="0"/>
                <a:cs typeface="Times New Roman" panose="02020603050405020304" pitchFamily="18" charset="0"/>
              </a:rPr>
              <a:t>°</a:t>
            </a:r>
            <a:r>
              <a:rPr lang="en-US" altLang="en-US" sz="2400" dirty="0"/>
              <a:t>  = –14.7 kJ; the reaction is spontaneous.</a:t>
            </a:r>
          </a:p>
        </p:txBody>
      </p:sp>
      <p:sp>
        <p:nvSpPr>
          <p:cNvPr id="152592" name="Rectangle 58">
            <a:extLst>
              <a:ext uri="{FF2B5EF4-FFF2-40B4-BE49-F238E27FC236}">
                <a16:creationId xmlns:a16="http://schemas.microsoft.com/office/drawing/2014/main" id="{599B773D-E9B1-44DB-A7B0-D42943B98185}"/>
              </a:ext>
            </a:extLst>
          </p:cNvPr>
          <p:cNvSpPr>
            <a:spLocks noChangeArrowheads="1"/>
          </p:cNvSpPr>
          <p:nvPr/>
        </p:nvSpPr>
        <p:spPr bwMode="auto">
          <a:xfrm>
            <a:off x="333375" y="457200"/>
            <a:ext cx="8001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89225" indent="-2689225">
              <a:defRPr sz="1600">
                <a:solidFill>
                  <a:schemeClr val="tx1"/>
                </a:solidFill>
                <a:latin typeface="Times New Roman" panose="02020603050405020304" pitchFamily="18" charset="0"/>
                <a:ea typeface="ＭＳ Ｐゴシック" panose="020B0600070205080204" pitchFamily="34" charset="-128"/>
              </a:defRPr>
            </a:lvl1pPr>
            <a:lvl2pPr marL="40503475" indent="-37474525">
              <a:defRPr sz="1600">
                <a:solidFill>
                  <a:schemeClr val="tx1"/>
                </a:solidFill>
                <a:latin typeface="Times New Roman" panose="02020603050405020304" pitchFamily="18" charset="0"/>
                <a:ea typeface="ＭＳ Ｐゴシック" panose="020B0600070205080204" pitchFamily="34" charset="-128"/>
              </a:defRPr>
            </a:lvl2pPr>
            <a:lvl3pPr marL="40617775" indent="-50787300">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sz="2000" b="1">
                <a:solidFill>
                  <a:srgbClr val="3366FF"/>
                </a:solidFill>
                <a:latin typeface="Arial" panose="020B0604020202020204" pitchFamily="34" charset="0"/>
              </a:rPr>
              <a:t>Sample Exercise 19.6</a:t>
            </a:r>
            <a:r>
              <a:rPr lang="en-US" altLang="en-US" sz="2000" b="1">
                <a:solidFill>
                  <a:srgbClr val="4C4BE5"/>
                </a:solidFill>
                <a:latin typeface="Arial" panose="020B0604020202020204" pitchFamily="34" charset="0"/>
              </a:rPr>
              <a:t> </a:t>
            </a:r>
            <a:r>
              <a:rPr lang="en-US" altLang="en-US" sz="2000">
                <a:latin typeface="Arial" panose="020B0604020202020204" pitchFamily="34" charset="0"/>
              </a:rPr>
              <a:t>Calculating Free–Energy Change from </a:t>
            </a:r>
            <a:r>
              <a:rPr lang="en-US" altLang="en-US" sz="2000">
                <a:solidFill>
                  <a:srgbClr val="000000"/>
                </a:solidFill>
                <a:latin typeface="Arial" panose="020B0604020202020204" pitchFamily="34" charset="0"/>
                <a:cs typeface="Times New Roman" panose="02020603050405020304" pitchFamily="18" charset="0"/>
              </a:rPr>
              <a:t>Δ</a:t>
            </a:r>
            <a:r>
              <a:rPr lang="en-US" altLang="en-US" sz="2000" i="1">
                <a:latin typeface="Arial" panose="020B0604020202020204" pitchFamily="34" charset="0"/>
              </a:rPr>
              <a:t>H</a:t>
            </a:r>
            <a:r>
              <a:rPr lang="en-US" altLang="en-US" sz="2000">
                <a:solidFill>
                  <a:srgbClr val="000000"/>
                </a:solidFill>
                <a:latin typeface="Arial" panose="020B0604020202020204" pitchFamily="34" charset="0"/>
                <a:cs typeface="Times New Roman" panose="02020603050405020304" pitchFamily="18" charset="0"/>
              </a:rPr>
              <a:t>°</a:t>
            </a:r>
            <a:r>
              <a:rPr lang="en-US" altLang="en-US" sz="2000">
                <a:latin typeface="Arial" panose="020B0604020202020204" pitchFamily="34" charset="0"/>
              </a:rPr>
              <a:t>, </a:t>
            </a:r>
            <a:r>
              <a:rPr lang="en-US" altLang="en-US" sz="2000" i="1">
                <a:latin typeface="Arial" panose="020B0604020202020204" pitchFamily="34" charset="0"/>
              </a:rPr>
              <a:t>T</a:t>
            </a:r>
            <a:r>
              <a:rPr lang="en-US" altLang="en-US" sz="2000">
                <a:latin typeface="Arial" panose="020B0604020202020204" pitchFamily="34" charset="0"/>
              </a:rPr>
              <a:t>, and </a:t>
            </a:r>
            <a:r>
              <a:rPr lang="en-US" altLang="en-US" sz="2000">
                <a:solidFill>
                  <a:srgbClr val="000000"/>
                </a:solidFill>
                <a:latin typeface="Arial" panose="020B0604020202020204" pitchFamily="34" charset="0"/>
                <a:cs typeface="Times New Roman" panose="02020603050405020304" pitchFamily="18" charset="0"/>
              </a:rPr>
              <a:t>Δ</a:t>
            </a:r>
            <a:r>
              <a:rPr lang="en-US" altLang="en-US" sz="2000" i="1">
                <a:latin typeface="Arial" panose="020B0604020202020204" pitchFamily="34" charset="0"/>
              </a:rPr>
              <a:t>S</a:t>
            </a:r>
            <a:r>
              <a:rPr lang="en-US" altLang="en-US" sz="2000">
                <a:solidFill>
                  <a:srgbClr val="000000"/>
                </a:solidFill>
                <a:latin typeface="Arial" panose="020B0604020202020204" pitchFamily="34" charset="0"/>
                <a:cs typeface="Times New Roman" panose="02020603050405020304" pitchFamily="18" charset="0"/>
              </a:rPr>
              <a:t>°</a:t>
            </a:r>
            <a:r>
              <a:rPr lang="en-US" altLang="en-US" sz="2000">
                <a:latin typeface="Arial" panose="020B0604020202020204" pitchFamily="34" charset="0"/>
              </a:rPr>
              <a:t> </a:t>
            </a:r>
          </a:p>
        </p:txBody>
      </p:sp>
      <p:sp>
        <p:nvSpPr>
          <p:cNvPr id="2" name="TextBox 1">
            <a:extLst>
              <a:ext uri="{FF2B5EF4-FFF2-40B4-BE49-F238E27FC236}">
                <a16:creationId xmlns:a16="http://schemas.microsoft.com/office/drawing/2014/main" id="{7C7B55C7-3A54-4D83-83D1-92408AFBB070}"/>
              </a:ext>
            </a:extLst>
          </p:cNvPr>
          <p:cNvSpPr txBox="1"/>
          <p:nvPr/>
        </p:nvSpPr>
        <p:spPr>
          <a:xfrm>
            <a:off x="536895" y="3598877"/>
            <a:ext cx="7516536" cy="3046988"/>
          </a:xfrm>
          <a:prstGeom prst="rect">
            <a:avLst/>
          </a:prstGeom>
          <a:noFill/>
        </p:spPr>
        <p:txBody>
          <a:bodyPr wrap="square" rtlCol="0">
            <a:spAutoFit/>
          </a:bodyPr>
          <a:lstStyle/>
          <a:p>
            <a:r>
              <a:rPr lang="en-US" sz="2400" dirty="0">
                <a:solidFill>
                  <a:srgbClr val="0070C0"/>
                </a:solidFill>
              </a:rPr>
              <a:t>Below what temperature would the reaction no longer be spontaneous?  ( note that when </a:t>
            </a:r>
            <a:r>
              <a:rPr lang="en-US" altLang="en-US" sz="2400" dirty="0">
                <a:solidFill>
                  <a:srgbClr val="0070C0"/>
                </a:solidFill>
                <a:cs typeface="Times New Roman" panose="02020603050405020304" pitchFamily="18" charset="0"/>
              </a:rPr>
              <a:t>Δ</a:t>
            </a:r>
            <a:r>
              <a:rPr lang="en-US" altLang="en-US" sz="2400" i="1" dirty="0">
                <a:solidFill>
                  <a:srgbClr val="0070C0"/>
                </a:solidFill>
              </a:rPr>
              <a:t>S and </a:t>
            </a:r>
            <a:r>
              <a:rPr lang="en-US" altLang="en-US" sz="2400" dirty="0">
                <a:solidFill>
                  <a:srgbClr val="0070C0"/>
                </a:solidFill>
                <a:cs typeface="Times New Roman" panose="02020603050405020304" pitchFamily="18" charset="0"/>
              </a:rPr>
              <a:t>Δ</a:t>
            </a:r>
            <a:r>
              <a:rPr lang="en-US" altLang="en-US" sz="2400" i="1" dirty="0">
                <a:solidFill>
                  <a:srgbClr val="0070C0"/>
                </a:solidFill>
              </a:rPr>
              <a:t>H</a:t>
            </a:r>
            <a:r>
              <a:rPr lang="en-US" altLang="en-US" sz="2400" dirty="0">
                <a:solidFill>
                  <a:srgbClr val="0070C0"/>
                </a:solidFill>
                <a:latin typeface="Arial" panose="020B0604020202020204" pitchFamily="34" charset="0"/>
                <a:cs typeface="Times New Roman" panose="02020603050405020304" pitchFamily="18" charset="0"/>
              </a:rPr>
              <a:t>° are both positive, reaction is spontaneous at HIGH temperatures, and not at sufficiently low temperatures.)     </a:t>
            </a:r>
          </a:p>
          <a:p>
            <a:endParaRPr lang="en-US" sz="2400" dirty="0">
              <a:solidFill>
                <a:srgbClr val="0070C0"/>
              </a:solidFill>
              <a:latin typeface="Arial" panose="020B0604020202020204" pitchFamily="34" charset="0"/>
              <a:cs typeface="Times New Roman" panose="02020603050405020304" pitchFamily="18" charset="0"/>
            </a:endParaRPr>
          </a:p>
          <a:p>
            <a:r>
              <a:rPr lang="en-US" sz="2400" dirty="0">
                <a:solidFill>
                  <a:srgbClr val="0070C0"/>
                </a:solidFill>
                <a:latin typeface="Arial" panose="020B0604020202020204" pitchFamily="34" charset="0"/>
                <a:cs typeface="Times New Roman" panose="02020603050405020304" pitchFamily="18" charset="0"/>
              </a:rPr>
              <a:t>Find T where </a:t>
            </a:r>
            <a:r>
              <a:rPr lang="en-US" altLang="en-US" sz="2400" dirty="0">
                <a:solidFill>
                  <a:srgbClr val="0070C0"/>
                </a:solidFill>
                <a:cs typeface="Times New Roman" panose="02020603050405020304" pitchFamily="18" charset="0"/>
              </a:rPr>
              <a:t>Δ</a:t>
            </a:r>
            <a:r>
              <a:rPr lang="en-US" altLang="en-US" sz="2400" i="1" dirty="0">
                <a:solidFill>
                  <a:srgbClr val="0070C0"/>
                </a:solidFill>
              </a:rPr>
              <a:t>G</a:t>
            </a:r>
            <a:r>
              <a:rPr lang="en-US" altLang="en-US" sz="2400" dirty="0">
                <a:solidFill>
                  <a:srgbClr val="0070C0"/>
                </a:solidFill>
                <a:latin typeface="Arial" panose="020B0604020202020204" pitchFamily="34" charset="0"/>
                <a:cs typeface="Times New Roman" panose="02020603050405020304" pitchFamily="18" charset="0"/>
              </a:rPr>
              <a:t>° = 0.  Then </a:t>
            </a:r>
            <a:r>
              <a:rPr lang="en-US" altLang="en-US" sz="2400" dirty="0" err="1">
                <a:solidFill>
                  <a:srgbClr val="0070C0"/>
                </a:solidFill>
                <a:cs typeface="Times New Roman" panose="02020603050405020304" pitchFamily="18" charset="0"/>
              </a:rPr>
              <a:t>Δ</a:t>
            </a:r>
            <a:r>
              <a:rPr lang="en-US" altLang="en-US" sz="2400" i="1" dirty="0" err="1">
                <a:solidFill>
                  <a:srgbClr val="0070C0"/>
                </a:solidFill>
                <a:cs typeface="Times New Roman" panose="02020603050405020304" pitchFamily="18" charset="0"/>
              </a:rPr>
              <a:t>H</a:t>
            </a:r>
            <a:r>
              <a:rPr lang="en-US" altLang="en-US" sz="2400" i="1" baseline="30000" dirty="0" err="1">
                <a:solidFill>
                  <a:srgbClr val="0070C0"/>
                </a:solidFill>
                <a:cs typeface="Times New Roman" panose="02020603050405020304" pitchFamily="18" charset="0"/>
              </a:rPr>
              <a:t>o</a:t>
            </a:r>
            <a:r>
              <a:rPr lang="en-US" altLang="en-US" sz="2400" i="1" dirty="0">
                <a:solidFill>
                  <a:srgbClr val="0070C0"/>
                </a:solidFill>
                <a:cs typeface="Times New Roman" panose="02020603050405020304" pitchFamily="18" charset="0"/>
              </a:rPr>
              <a:t>  =  T</a:t>
            </a:r>
            <a:r>
              <a:rPr lang="en-US" altLang="en-US" sz="2400" dirty="0">
                <a:solidFill>
                  <a:srgbClr val="0070C0"/>
                </a:solidFill>
                <a:cs typeface="Times New Roman" panose="02020603050405020304" pitchFamily="18" charset="0"/>
              </a:rPr>
              <a:t> Δ</a:t>
            </a:r>
            <a:r>
              <a:rPr lang="en-US" altLang="en-US" sz="2400" i="1" dirty="0">
                <a:solidFill>
                  <a:srgbClr val="0070C0"/>
                </a:solidFill>
                <a:cs typeface="Times New Roman" panose="02020603050405020304" pitchFamily="18" charset="0"/>
              </a:rPr>
              <a:t>S</a:t>
            </a:r>
            <a:r>
              <a:rPr lang="en-US" altLang="en-US" sz="2400" dirty="0">
                <a:solidFill>
                  <a:srgbClr val="0070C0"/>
                </a:solidFill>
                <a:latin typeface="Arial" panose="020B0604020202020204" pitchFamily="34" charset="0"/>
                <a:cs typeface="Times New Roman" panose="02020603050405020304" pitchFamily="18" charset="0"/>
              </a:rPr>
              <a:t>°   T = 186 K. So below 186 K, reaction is NOT </a:t>
            </a:r>
            <a:r>
              <a:rPr lang="en-US" altLang="en-US" sz="2400" dirty="0" err="1">
                <a:solidFill>
                  <a:srgbClr val="0070C0"/>
                </a:solidFill>
                <a:latin typeface="Arial" panose="020B0604020202020204" pitchFamily="34" charset="0"/>
                <a:cs typeface="Times New Roman" panose="02020603050405020304" pitchFamily="18" charset="0"/>
              </a:rPr>
              <a:t>spont</a:t>
            </a:r>
            <a:r>
              <a:rPr lang="en-US" altLang="en-US" sz="2400" dirty="0">
                <a:solidFill>
                  <a:srgbClr val="0070C0"/>
                </a:solidFill>
                <a:latin typeface="Arial" panose="020B0604020202020204" pitchFamily="34" charset="0"/>
                <a:cs typeface="Times New Roman" panose="02020603050405020304" pitchFamily="18" charset="0"/>
              </a:rPr>
              <a:t>.  and </a:t>
            </a:r>
            <a:r>
              <a:rPr lang="en-US" altLang="en-US" sz="2400" dirty="0">
                <a:solidFill>
                  <a:srgbClr val="0070C0"/>
                </a:solidFill>
                <a:cs typeface="Times New Roman" panose="02020603050405020304" pitchFamily="18" charset="0"/>
              </a:rPr>
              <a:t>Δ</a:t>
            </a:r>
            <a:r>
              <a:rPr lang="en-US" altLang="en-US" sz="2400" i="1" dirty="0">
                <a:solidFill>
                  <a:srgbClr val="0070C0"/>
                </a:solidFill>
              </a:rPr>
              <a:t>G</a:t>
            </a:r>
            <a:r>
              <a:rPr lang="en-US" altLang="en-US" sz="2400" dirty="0">
                <a:solidFill>
                  <a:srgbClr val="0070C0"/>
                </a:solidFill>
                <a:latin typeface="Arial" panose="020B0604020202020204" pitchFamily="34" charset="0"/>
                <a:cs typeface="Times New Roman" panose="02020603050405020304" pitchFamily="18" charset="0"/>
              </a:rPr>
              <a:t>°=+</a:t>
            </a:r>
            <a:endParaRPr lang="en-US"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AA48DA3E-3ADA-4129-B9FF-9AED5C0B3089}"/>
              </a:ext>
            </a:extLst>
          </p:cNvPr>
          <p:cNvSpPr>
            <a:spLocks noChangeArrowheads="1"/>
          </p:cNvSpPr>
          <p:nvPr/>
        </p:nvSpPr>
        <p:spPr bwMode="auto">
          <a:xfrm>
            <a:off x="1397948" y="2024150"/>
            <a:ext cx="9346252" cy="51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 name="Table 1">
            <a:extLst>
              <a:ext uri="{FF2B5EF4-FFF2-40B4-BE49-F238E27FC236}">
                <a16:creationId xmlns:a16="http://schemas.microsoft.com/office/drawing/2014/main" id="{EE256129-0E8F-4139-9914-AEFC84E45B47}"/>
              </a:ext>
            </a:extLst>
          </p:cNvPr>
          <p:cNvGraphicFramePr>
            <a:graphicFrameLocks noGrp="1"/>
          </p:cNvGraphicFramePr>
          <p:nvPr>
            <p:extLst>
              <p:ext uri="{D42A27DB-BD31-4B8C-83A1-F6EECF244321}">
                <p14:modId xmlns:p14="http://schemas.microsoft.com/office/powerpoint/2010/main" val="3845080598"/>
              </p:ext>
            </p:extLst>
          </p:nvPr>
        </p:nvGraphicFramePr>
        <p:xfrm>
          <a:off x="482600" y="1067352"/>
          <a:ext cx="7923170" cy="4460992"/>
        </p:xfrm>
        <a:graphic>
          <a:graphicData uri="http://schemas.openxmlformats.org/drawingml/2006/table">
            <a:tbl>
              <a:tblPr firstRow="1" firstCol="1" lastRow="1" lastCol="1" bandRow="1" bandCol="1"/>
              <a:tblGrid>
                <a:gridCol w="1980369">
                  <a:extLst>
                    <a:ext uri="{9D8B030D-6E8A-4147-A177-3AD203B41FA5}">
                      <a16:colId xmlns:a16="http://schemas.microsoft.com/office/drawing/2014/main" val="3652212890"/>
                    </a:ext>
                  </a:extLst>
                </a:gridCol>
                <a:gridCol w="1978677">
                  <a:extLst>
                    <a:ext uri="{9D8B030D-6E8A-4147-A177-3AD203B41FA5}">
                      <a16:colId xmlns:a16="http://schemas.microsoft.com/office/drawing/2014/main" val="3786576485"/>
                    </a:ext>
                  </a:extLst>
                </a:gridCol>
                <a:gridCol w="1982908">
                  <a:extLst>
                    <a:ext uri="{9D8B030D-6E8A-4147-A177-3AD203B41FA5}">
                      <a16:colId xmlns:a16="http://schemas.microsoft.com/office/drawing/2014/main" val="51597346"/>
                    </a:ext>
                  </a:extLst>
                </a:gridCol>
                <a:gridCol w="1981216">
                  <a:extLst>
                    <a:ext uri="{9D8B030D-6E8A-4147-A177-3AD203B41FA5}">
                      <a16:colId xmlns:a16="http://schemas.microsoft.com/office/drawing/2014/main" val="3845810702"/>
                    </a:ext>
                  </a:extLst>
                </a:gridCol>
              </a:tblGrid>
              <a:tr h="297532">
                <a:tc>
                  <a:txBody>
                    <a:bodyPr/>
                    <a:lstStyle/>
                    <a:p>
                      <a:pPr marL="36576" marR="0" algn="l" fontAlgn="t">
                        <a:spcBef>
                          <a:spcPts val="480"/>
                        </a:spcBef>
                        <a:spcAft>
                          <a:spcPts val="0"/>
                        </a:spcAft>
                      </a:pPr>
                      <a:r>
                        <a:rPr lang="en-US" sz="1700" b="0" i="0" u="none" strike="noStrike" spc="-10">
                          <a:effectLst/>
                          <a:latin typeface="Times New Roman" panose="02020603050405020304" pitchFamily="18" charset="0"/>
                          <a:ea typeface="Times New Roman" panose="02020603050405020304" pitchFamily="18" charset="0"/>
                          <a:cs typeface="Times New Roman" panose="02020603050405020304" pitchFamily="18" charset="0"/>
                        </a:rPr>
                        <a:t>Substance</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016" marR="0" algn="l" fontAlgn="t">
                        <a:spcBef>
                          <a:spcPts val="500"/>
                        </a:spcBef>
                        <a:spcAft>
                          <a:spcPts val="0"/>
                        </a:spcAft>
                      </a:pPr>
                      <a:r>
                        <a:rPr lang="el-GR" sz="17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Δ</a:t>
                      </a:r>
                      <a:r>
                        <a:rPr lang="en-US" sz="17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100" b="1" i="0" u="none" strike="noStrike"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700" b="1" i="0" u="none" strike="noStrike" spc="-10">
                          <a:effectLst/>
                          <a:latin typeface="Times New Roman" panose="02020603050405020304" pitchFamily="18" charset="0"/>
                          <a:ea typeface="Times New Roman" panose="02020603050405020304" pitchFamily="18" charset="0"/>
                          <a:cs typeface="Times New Roman" panose="02020603050405020304" pitchFamily="18" charset="0"/>
                        </a:rPr>
                        <a:t>kJ/mol)</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gn="l" fontAlgn="t">
                        <a:spcBef>
                          <a:spcPts val="500"/>
                        </a:spcBef>
                        <a:spcAft>
                          <a:spcPts val="0"/>
                        </a:spcAft>
                      </a:pPr>
                      <a:r>
                        <a:rPr lang="el-GR" sz="17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Δ</a:t>
                      </a:r>
                      <a:r>
                        <a:rPr lang="en-US" sz="17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G</a:t>
                      </a:r>
                      <a:r>
                        <a:rPr lang="en-US"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100" b="1" i="0" u="none" strike="noStrike"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700" b="1" i="0" u="none" strike="noStrike" spc="-10">
                          <a:effectLst/>
                          <a:latin typeface="Times New Roman" panose="02020603050405020304" pitchFamily="18" charset="0"/>
                          <a:ea typeface="Times New Roman" panose="02020603050405020304" pitchFamily="18" charset="0"/>
                          <a:cs typeface="Times New Roman" panose="02020603050405020304" pitchFamily="18" charset="0"/>
                        </a:rPr>
                        <a:t>(kJ/mol)</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152" marR="0" algn="l" fontAlgn="t">
                        <a:spcBef>
                          <a:spcPts val="455"/>
                        </a:spcBef>
                        <a:spcAft>
                          <a:spcPts val="0"/>
                        </a:spcAft>
                      </a:pPr>
                      <a:r>
                        <a:rPr lang="en-US" sz="17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S</a:t>
                      </a:r>
                      <a:r>
                        <a:rPr lang="en-US"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1100" b="1" i="0" u="none" strike="noStrike" spc="27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7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(J/mol</a:t>
                      </a:r>
                      <a:r>
                        <a:rPr lang="en-US" sz="1700" b="1" i="0" u="none" strike="noStrike" spc="17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700" b="1" i="0" u="none" strike="noStrike" spc="-25">
                          <a:effectLst/>
                          <a:latin typeface="Times New Roman" panose="02020603050405020304" pitchFamily="18" charset="0"/>
                          <a:ea typeface="Times New Roman" panose="02020603050405020304" pitchFamily="18" charset="0"/>
                          <a:cs typeface="Times New Roman" panose="02020603050405020304" pitchFamily="18" charset="0"/>
                        </a:rPr>
                        <a:t>K)</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9076276"/>
                  </a:ext>
                </a:extLst>
              </a:tr>
              <a:tr h="416346">
                <a:tc>
                  <a:txBody>
                    <a:bodyPr/>
                    <a:lstStyle/>
                    <a:p>
                      <a:pPr marL="36576"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C6H6</a:t>
                      </a:r>
                      <a:r>
                        <a:rPr lang="en-US" sz="2500" b="0" i="0" u="none" strike="noStrike" spc="140">
                          <a:effectLst/>
                          <a:latin typeface="Arial Rounded MT Bold" panose="020F0704030504030204" pitchFamily="34" charset="0"/>
                          <a:ea typeface="Times New Roman" panose="02020603050405020304" pitchFamily="18" charset="0"/>
                          <a:cs typeface="Times New Roman" panose="02020603050405020304" pitchFamily="18" charset="0"/>
                        </a:rPr>
                        <a:t> </a:t>
                      </a:r>
                      <a:r>
                        <a:rPr lang="en-US" sz="2500" b="0" i="0" u="none" strike="noStrike" spc="-25">
                          <a:effectLst/>
                          <a:latin typeface="Arial Rounded MT Bold" panose="020F0704030504030204" pitchFamily="34" charset="0"/>
                          <a:ea typeface="Times New Roman" panose="02020603050405020304" pitchFamily="18" charset="0"/>
                          <a:cs typeface="Times New Roman" panose="02020603050405020304" pitchFamily="18" charset="0"/>
                        </a:rPr>
                        <a:t>(</a:t>
                      </a:r>
                      <a:r>
                        <a:rPr lang="en-US" sz="2500" b="0" i="1" u="none" strike="noStrike" spc="-25">
                          <a:effectLst/>
                          <a:latin typeface="Arial Rounded MT Bold" panose="020F0704030504030204" pitchFamily="34" charset="0"/>
                          <a:ea typeface="Times New Roman" panose="02020603050405020304" pitchFamily="18" charset="0"/>
                          <a:cs typeface="Times New Roman" panose="02020603050405020304" pitchFamily="18" charset="0"/>
                        </a:rPr>
                        <a:t>l</a:t>
                      </a:r>
                      <a:r>
                        <a:rPr lang="en-US" sz="2500" b="0" i="0" u="none" strike="noStrike" spc="-25">
                          <a:effectLst/>
                          <a:latin typeface="Arial Rounded MT Bold" panose="020F0704030504030204" pitchFamily="34" charset="0"/>
                          <a:ea typeface="Times New Roman" panose="02020603050405020304" pitchFamily="18" charset="0"/>
                          <a:cs typeface="Times New Roman" panose="02020603050405020304" pitchFamily="18" charset="0"/>
                        </a:rPr>
                        <a:t>)</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016" marR="0" algn="l" fontAlgn="t">
                        <a:spcBef>
                          <a:spcPts val="435"/>
                        </a:spcBef>
                        <a:spcAft>
                          <a:spcPts val="0"/>
                        </a:spcAft>
                      </a:pPr>
                      <a:r>
                        <a:rPr lang="en-US" sz="2500" b="0" i="0" u="none" strike="noStrike" spc="-20">
                          <a:effectLst/>
                          <a:latin typeface="Arial Rounded MT Bold" panose="020F0704030504030204" pitchFamily="34" charset="0"/>
                          <a:ea typeface="Times New Roman" panose="02020603050405020304" pitchFamily="18" charset="0"/>
                          <a:cs typeface="Times New Roman" panose="02020603050405020304" pitchFamily="18" charset="0"/>
                        </a:rPr>
                        <a:t>49.0</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124.5</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152"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172.8</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03179"/>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C6H6(g)</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016" marR="0" algn="l" fontAlgn="t">
                        <a:spcBef>
                          <a:spcPts val="435"/>
                        </a:spcBef>
                        <a:spcAft>
                          <a:spcPts val="0"/>
                        </a:spcAft>
                      </a:pPr>
                      <a:r>
                        <a:rPr lang="en-US" sz="2500" b="0" i="0" u="none" strike="noStrike" spc="-20" dirty="0">
                          <a:effectLst/>
                          <a:latin typeface="Arial Rounded MT Bold" panose="020F0704030504030204" pitchFamily="34" charset="0"/>
                          <a:ea typeface="Times New Roman" panose="02020603050405020304" pitchFamily="18" charset="0"/>
                          <a:cs typeface="Times New Roman" panose="02020603050405020304" pitchFamily="18" charset="0"/>
                        </a:rPr>
                        <a:t>82.9</a:t>
                      </a:r>
                      <a:endParaRPr lang="en-US" sz="2500" b="0" i="0" u="none" strike="noStrike" dirty="0">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129.7</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152"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269.2</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900589"/>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C2H4(g)</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01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52.30</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68.11</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152"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219.4</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476351"/>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C2H5OH(</a:t>
                      </a:r>
                      <a:r>
                        <a:rPr lang="en-US" sz="2500" b="0" i="1"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l</a:t>
                      </a: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016"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a:t>
                      </a: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277.7</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a:t>
                      </a: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174.76</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152"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160.7</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4537332"/>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H2(g)</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016"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0</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016"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0</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152"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130.58</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1384508"/>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NH3(g)</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016" marR="0" algn="l" fontAlgn="t">
                        <a:spcBef>
                          <a:spcPts val="470"/>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-46.19</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gn="l" fontAlgn="t">
                        <a:spcBef>
                          <a:spcPts val="470"/>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-16.66</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192.8</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317984"/>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CO2(g)</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864"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–393.5</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864"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 </a:t>
                      </a: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394.4</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213.6</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8910818"/>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C2H6(g)</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864"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–84.68</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864"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–32.89</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229.5</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529829"/>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HCl(g)</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 </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864"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 </a:t>
                      </a: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95.27</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 </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243029"/>
                  </a:ext>
                </a:extLst>
              </a:tr>
              <a:tr h="416346">
                <a:tc>
                  <a:txBody>
                    <a:bodyPr/>
                    <a:lstStyle/>
                    <a:p>
                      <a:pPr marL="36576" marR="0" algn="l" fontAlgn="t">
                        <a:spcBef>
                          <a:spcPts val="435"/>
                        </a:spcBef>
                        <a:spcAft>
                          <a:spcPts val="0"/>
                        </a:spcAft>
                      </a:pP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H2O(</a:t>
                      </a:r>
                      <a:r>
                        <a:rPr lang="en-US" sz="2500" b="0" i="1"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l</a:t>
                      </a: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a:t>
                      </a:r>
                      <a:endParaRPr lang="en-US" sz="2500" b="0" i="0" u="none" strike="noStrike">
                        <a:effectLst/>
                        <a:latin typeface="Arial" panose="020B0604020202020204" pitchFamily="34" charset="0"/>
                      </a:endParaRPr>
                    </a:p>
                  </a:txBody>
                  <a:tcPr marL="13104" marR="13104" marT="13104"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91440"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a:t>
                      </a: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285.85</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91440" marR="0" algn="l" fontAlgn="t">
                        <a:spcBef>
                          <a:spcPts val="435"/>
                        </a:spcBef>
                        <a:spcAft>
                          <a:spcPts val="0"/>
                        </a:spcAft>
                      </a:pPr>
                      <a:r>
                        <a:rPr lang="en-US" sz="2500" b="0" i="0" u="none" strike="noStrike">
                          <a:effectLst/>
                          <a:latin typeface="Arial Rounded MT Bold" panose="020F0704030504030204" pitchFamily="34" charset="0"/>
                          <a:ea typeface="Times New Roman" panose="02020603050405020304" pitchFamily="18" charset="0"/>
                          <a:cs typeface="Times New Roman" panose="02020603050405020304" pitchFamily="18" charset="0"/>
                        </a:rPr>
                        <a:t>-</a:t>
                      </a:r>
                      <a:r>
                        <a:rPr lang="en-US" sz="2500" b="0" i="0" u="none" strike="noStrike" spc="-10">
                          <a:effectLst/>
                          <a:latin typeface="Arial Rounded MT Bold" panose="020F0704030504030204" pitchFamily="34" charset="0"/>
                          <a:ea typeface="Times New Roman" panose="02020603050405020304" pitchFamily="18" charset="0"/>
                          <a:cs typeface="Times New Roman" panose="02020603050405020304" pitchFamily="18" charset="0"/>
                        </a:rPr>
                        <a:t>236.81</a:t>
                      </a:r>
                      <a:endParaRPr lang="en-US" sz="2500" b="0" i="0" u="none" strike="noStrike">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73152" marR="0" algn="l" fontAlgn="t">
                        <a:spcBef>
                          <a:spcPts val="435"/>
                        </a:spcBef>
                        <a:spcAft>
                          <a:spcPts val="0"/>
                        </a:spcAft>
                      </a:pPr>
                      <a:r>
                        <a:rPr lang="en-US" sz="2500" b="0" i="0" u="none" strike="noStrike" spc="-10" dirty="0">
                          <a:effectLst/>
                          <a:latin typeface="Arial Rounded MT Bold" panose="020F0704030504030204" pitchFamily="34" charset="0"/>
                          <a:ea typeface="Times New Roman" panose="02020603050405020304" pitchFamily="18" charset="0"/>
                          <a:cs typeface="Times New Roman" panose="02020603050405020304" pitchFamily="18" charset="0"/>
                        </a:rPr>
                        <a:t>69.96</a:t>
                      </a:r>
                      <a:endParaRPr lang="en-US" sz="2500" b="0" i="0" u="none" strike="noStrike" dirty="0">
                        <a:effectLst/>
                        <a:latin typeface="Arial" panose="020B0604020202020204" pitchFamily="34" charset="0"/>
                      </a:endParaRPr>
                    </a:p>
                  </a:txBody>
                  <a:tcPr marL="13104" marR="13104" marT="13104"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73314671"/>
                  </a:ext>
                </a:extLst>
              </a:tr>
            </a:tbl>
          </a:graphicData>
        </a:graphic>
      </p:graphicFrame>
      <p:sp>
        <p:nvSpPr>
          <p:cNvPr id="4" name="TextBox 3">
            <a:extLst>
              <a:ext uri="{FF2B5EF4-FFF2-40B4-BE49-F238E27FC236}">
                <a16:creationId xmlns:a16="http://schemas.microsoft.com/office/drawing/2014/main" id="{5DCDD6F7-4878-4739-95F6-096CBF7A8B4B}"/>
              </a:ext>
            </a:extLst>
          </p:cNvPr>
          <p:cNvSpPr txBox="1"/>
          <p:nvPr/>
        </p:nvSpPr>
        <p:spPr>
          <a:xfrm>
            <a:off x="482600" y="5842337"/>
            <a:ext cx="7705055" cy="1015663"/>
          </a:xfrm>
          <a:prstGeom prst="rect">
            <a:avLst/>
          </a:prstGeom>
          <a:noFill/>
        </p:spPr>
        <p:txBody>
          <a:bodyPr wrap="square" rtlCol="0">
            <a:spAutoFit/>
          </a:bodyPr>
          <a:lstStyle/>
          <a:p>
            <a:r>
              <a:rPr lang="en-US" sz="2000" dirty="0"/>
              <a:t>Thermodynamic quantities are often listed in tables like this one. Note that the entropy is in a different unit!!  That must be corrected when using equations that contain delta H and/or delta G as well!!</a:t>
            </a:r>
          </a:p>
        </p:txBody>
      </p:sp>
    </p:spTree>
    <p:extLst>
      <p:ext uri="{BB962C8B-B14F-4D97-AF65-F5344CB8AC3E}">
        <p14:creationId xmlns:p14="http://schemas.microsoft.com/office/powerpoint/2010/main" val="3950147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Free Energy of Formation, ∆</a:t>
            </a:r>
            <a:r>
              <a:rPr lang="en-US" i="1" dirty="0" err="1"/>
              <a:t>G</a:t>
            </a:r>
            <a:r>
              <a:rPr lang="en-US" dirty="0" err="1"/>
              <a:t>°</a:t>
            </a:r>
            <a:r>
              <a:rPr lang="en-US" i="1" baseline="-25000" dirty="0" err="1"/>
              <a:t>f</a:t>
            </a:r>
            <a:endParaRPr lang="en-US" i="1" baseline="-25000" dirty="0"/>
          </a:p>
        </p:txBody>
      </p:sp>
      <p:sp>
        <p:nvSpPr>
          <p:cNvPr id="3" name="Content Placeholder 2"/>
          <p:cNvSpPr>
            <a:spLocks noGrp="1"/>
          </p:cNvSpPr>
          <p:nvPr>
            <p:ph idx="1"/>
          </p:nvPr>
        </p:nvSpPr>
        <p:spPr/>
        <p:txBody>
          <a:bodyPr/>
          <a:lstStyle/>
          <a:p>
            <a:r>
              <a:rPr lang="en-US" dirty="0"/>
              <a:t>The </a:t>
            </a:r>
            <a:r>
              <a:rPr lang="en-US" b="1" dirty="0"/>
              <a:t>standard free energy of formation (∆</a:t>
            </a:r>
            <a:r>
              <a:rPr lang="en-US" b="1" i="1" dirty="0" err="1"/>
              <a:t>G</a:t>
            </a:r>
            <a:r>
              <a:rPr lang="en-US" b="1" dirty="0" err="1"/>
              <a:t>°</a:t>
            </a:r>
            <a:r>
              <a:rPr lang="en-US" b="1" i="1" baseline="-25000" dirty="0" err="1"/>
              <a:t>f</a:t>
            </a:r>
            <a:r>
              <a:rPr lang="en-US" b="1" dirty="0"/>
              <a:t>)</a:t>
            </a:r>
            <a:r>
              <a:rPr lang="en-US" dirty="0"/>
              <a:t> for a compound is defined as the free energy change for the formation of one mole of a substance from its elements in their standard state at 1 bar and 25 °C.</a:t>
            </a:r>
          </a:p>
          <a:p>
            <a:endParaRPr lang="en-US" dirty="0"/>
          </a:p>
          <a:p>
            <a:r>
              <a:rPr lang="en-US" dirty="0"/>
              <a:t>Analogous to the ∆</a:t>
            </a:r>
            <a:r>
              <a:rPr lang="en-US" i="1" dirty="0" err="1"/>
              <a:t>H</a:t>
            </a:r>
            <a:r>
              <a:rPr lang="en-US" dirty="0" err="1"/>
              <a:t>°</a:t>
            </a:r>
            <a:r>
              <a:rPr lang="en-US" i="1" baseline="-25000" dirty="0" err="1"/>
              <a:t>f</a:t>
            </a:r>
            <a:r>
              <a:rPr lang="en-US" dirty="0"/>
              <a:t> discussed in Chapter 5.</a:t>
            </a:r>
          </a:p>
          <a:p>
            <a:endParaRPr lang="en-US" dirty="0"/>
          </a:p>
          <a:p>
            <a:r>
              <a:rPr lang="en-US" dirty="0"/>
              <a:t>Example: </a:t>
            </a:r>
          </a:p>
          <a:p>
            <a:pPr marL="0" lvl="2" indent="0" algn="ctr">
              <a:spcBef>
                <a:spcPts val="750"/>
              </a:spcBef>
              <a:buNone/>
            </a:pPr>
            <a:r>
              <a:rPr lang="en-US" sz="2100" dirty="0">
                <a:solidFill>
                  <a:schemeClr val="accent3"/>
                </a:solidFill>
              </a:rPr>
              <a:t>H</a:t>
            </a:r>
            <a:r>
              <a:rPr lang="en-US" sz="2100" baseline="-25000" dirty="0">
                <a:solidFill>
                  <a:schemeClr val="accent3"/>
                </a:solidFill>
              </a:rPr>
              <a:t>2</a:t>
            </a:r>
            <a:r>
              <a:rPr lang="en-US" sz="2100" dirty="0">
                <a:solidFill>
                  <a:schemeClr val="accent3"/>
                </a:solidFill>
              </a:rPr>
              <a:t>(</a:t>
            </a:r>
            <a:r>
              <a:rPr lang="en-US" sz="2100" i="1" dirty="0">
                <a:solidFill>
                  <a:schemeClr val="accent3"/>
                </a:solidFill>
              </a:rPr>
              <a:t>g</a:t>
            </a:r>
            <a:r>
              <a:rPr lang="en-US" sz="2100" dirty="0">
                <a:solidFill>
                  <a:schemeClr val="accent3"/>
                </a:solidFill>
              </a:rPr>
              <a:t>) + ½O</a:t>
            </a:r>
            <a:r>
              <a:rPr lang="en-US" sz="2100" baseline="-25000" dirty="0">
                <a:solidFill>
                  <a:schemeClr val="accent3"/>
                </a:solidFill>
              </a:rPr>
              <a:t>2</a:t>
            </a:r>
            <a:r>
              <a:rPr lang="en-US" sz="2100" dirty="0">
                <a:solidFill>
                  <a:schemeClr val="accent3"/>
                </a:solidFill>
              </a:rPr>
              <a:t>(</a:t>
            </a:r>
            <a:r>
              <a:rPr lang="en-US" sz="2100" i="1" dirty="0">
                <a:solidFill>
                  <a:schemeClr val="accent3"/>
                </a:solidFill>
              </a:rPr>
              <a:t>g</a:t>
            </a:r>
            <a:r>
              <a:rPr lang="en-US" sz="2100" dirty="0">
                <a:solidFill>
                  <a:schemeClr val="accent3"/>
                </a:solidFill>
              </a:rPr>
              <a:t>) </a:t>
            </a:r>
            <a:r>
              <a:rPr lang="en-US" sz="2100" dirty="0">
                <a:solidFill>
                  <a:schemeClr val="accent3"/>
                </a:solidFill>
                <a:sym typeface="Wingdings" pitchFamily="-103" charset="2"/>
              </a:rPr>
              <a:t> H</a:t>
            </a:r>
            <a:r>
              <a:rPr lang="en-US" sz="2100" baseline="-25000" dirty="0">
                <a:solidFill>
                  <a:schemeClr val="accent3"/>
                </a:solidFill>
                <a:sym typeface="Wingdings" pitchFamily="-103" charset="2"/>
              </a:rPr>
              <a:t>2</a:t>
            </a:r>
            <a:r>
              <a:rPr lang="en-US" sz="2100" dirty="0">
                <a:solidFill>
                  <a:schemeClr val="accent3"/>
                </a:solidFill>
                <a:sym typeface="Wingdings" pitchFamily="-103" charset="2"/>
              </a:rPr>
              <a:t>O(</a:t>
            </a:r>
            <a:r>
              <a:rPr lang="en-US" sz="2100" i="1" dirty="0">
                <a:solidFill>
                  <a:schemeClr val="accent3"/>
                </a:solidFill>
                <a:sym typeface="Wingdings" pitchFamily="-103" charset="2"/>
              </a:rPr>
              <a:t>l</a:t>
            </a:r>
            <a:r>
              <a:rPr lang="en-US" sz="2100" dirty="0">
                <a:solidFill>
                  <a:schemeClr val="accent3"/>
                </a:solidFill>
                <a:sym typeface="Wingdings" pitchFamily="-103" charset="2"/>
              </a:rPr>
              <a:t>)      </a:t>
            </a:r>
            <a:r>
              <a:rPr lang="en-US" sz="2100" dirty="0">
                <a:solidFill>
                  <a:schemeClr val="accent3"/>
                </a:solidFill>
              </a:rPr>
              <a:t>∆</a:t>
            </a:r>
            <a:r>
              <a:rPr lang="en-US" sz="2100" i="1" dirty="0" err="1">
                <a:solidFill>
                  <a:schemeClr val="accent3"/>
                </a:solidFill>
              </a:rPr>
              <a:t>G</a:t>
            </a:r>
            <a:r>
              <a:rPr lang="en-US" sz="2100" dirty="0" err="1">
                <a:solidFill>
                  <a:schemeClr val="accent3"/>
                </a:solidFill>
              </a:rPr>
              <a:t>°</a:t>
            </a:r>
            <a:r>
              <a:rPr lang="en-US" sz="2100" i="1" baseline="-25000" dirty="0" err="1">
                <a:solidFill>
                  <a:schemeClr val="accent3"/>
                </a:solidFill>
              </a:rPr>
              <a:t>f</a:t>
            </a:r>
            <a:r>
              <a:rPr lang="en-US" sz="2100" dirty="0">
                <a:solidFill>
                  <a:schemeClr val="accent3"/>
                </a:solidFill>
              </a:rPr>
              <a:t> </a:t>
            </a:r>
            <a:r>
              <a:rPr lang="en-US" sz="2100" dirty="0">
                <a:solidFill>
                  <a:schemeClr val="accent3"/>
                </a:solidFill>
                <a:sym typeface="Wingdings" pitchFamily="-103" charset="2"/>
              </a:rPr>
              <a:t>= –237.2 kJ/</a:t>
            </a:r>
            <a:r>
              <a:rPr lang="en-US" sz="2100" dirty="0" err="1">
                <a:solidFill>
                  <a:schemeClr val="accent3"/>
                </a:solidFill>
                <a:sym typeface="Wingdings" pitchFamily="-103" charset="2"/>
              </a:rPr>
              <a:t>mol</a:t>
            </a:r>
            <a:endParaRPr lang="en-US" sz="2100" dirty="0">
              <a:solidFill>
                <a:schemeClr val="accent3"/>
              </a:solidFill>
            </a:endParaRPr>
          </a:p>
          <a:p>
            <a:endParaRPr lang="en-US" dirty="0"/>
          </a:p>
        </p:txBody>
      </p:sp>
    </p:spTree>
    <p:extLst>
      <p:ext uri="{BB962C8B-B14F-4D97-AF65-F5344CB8AC3E}">
        <p14:creationId xmlns:p14="http://schemas.microsoft.com/office/powerpoint/2010/main" val="30516559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err="1"/>
              <a:t>G</a:t>
            </a:r>
            <a:r>
              <a:rPr lang="en-US" dirty="0" err="1"/>
              <a:t>°</a:t>
            </a:r>
            <a:r>
              <a:rPr lang="en-US" i="1" baseline="-25000" dirty="0" err="1"/>
              <a:t>f</a:t>
            </a:r>
            <a:r>
              <a:rPr lang="en-US" dirty="0"/>
              <a:t> Values Can Be Used to Calculate Δ</a:t>
            </a:r>
            <a:r>
              <a:rPr lang="en-US" i="1" dirty="0"/>
              <a:t>G</a:t>
            </a:r>
            <a:r>
              <a:rPr lang="en-US" dirty="0"/>
              <a:t>° </a:t>
            </a:r>
          </a:p>
        </p:txBody>
      </p:sp>
      <p:sp>
        <p:nvSpPr>
          <p:cNvPr id="3" name="Content Placeholder 2"/>
          <p:cNvSpPr>
            <a:spLocks noGrp="1"/>
          </p:cNvSpPr>
          <p:nvPr>
            <p:ph idx="1"/>
          </p:nvPr>
        </p:nvSpPr>
        <p:spPr/>
        <p:txBody>
          <a:bodyPr/>
          <a:lstStyle/>
          <a:p>
            <a:r>
              <a:rPr lang="en-US" dirty="0"/>
              <a:t>For a chemical reaction:</a:t>
            </a:r>
          </a:p>
          <a:p>
            <a:pPr marL="0" indent="0" algn="ctr">
              <a:buNone/>
            </a:pPr>
            <a:r>
              <a:rPr lang="en-US" i="1" dirty="0"/>
              <a:t>m</a:t>
            </a:r>
            <a:r>
              <a:rPr lang="en-US" dirty="0"/>
              <a:t>A + </a:t>
            </a:r>
            <a:r>
              <a:rPr lang="en-US" i="1" dirty="0" err="1"/>
              <a:t>n</a:t>
            </a:r>
            <a:r>
              <a:rPr lang="en-US" dirty="0" err="1"/>
              <a:t>B</a:t>
            </a:r>
            <a:r>
              <a:rPr lang="en-US" dirty="0"/>
              <a:t> → </a:t>
            </a:r>
            <a:r>
              <a:rPr lang="en-US" i="1" dirty="0" err="1"/>
              <a:t>x</a:t>
            </a:r>
            <a:r>
              <a:rPr lang="en-US" dirty="0" err="1"/>
              <a:t>C</a:t>
            </a:r>
            <a:r>
              <a:rPr lang="en-US" dirty="0"/>
              <a:t> + </a:t>
            </a:r>
            <a:r>
              <a:rPr lang="en-US" i="1" dirty="0" err="1"/>
              <a:t>y</a:t>
            </a:r>
            <a:r>
              <a:rPr lang="en-US" dirty="0" err="1"/>
              <a:t>D</a:t>
            </a:r>
            <a:endParaRPr lang="en-US" dirty="0"/>
          </a:p>
          <a:p>
            <a:endParaRPr lang="en-US" dirty="0"/>
          </a:p>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a:t>
            </a:r>
            <a:r>
              <a:rPr lang="en-US" dirty="0">
                <a:solidFill>
                  <a:schemeClr val="tx1"/>
                </a:solidFill>
              </a:rPr>
              <a:t>  = [</a:t>
            </a:r>
            <a:r>
              <a:rPr lang="en-US" i="1" dirty="0" err="1">
                <a:solidFill>
                  <a:schemeClr val="tx1"/>
                </a:solidFill>
              </a:rPr>
              <a:t>x</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(C) + </a:t>
            </a:r>
            <a:r>
              <a:rPr lang="en-US" i="1" dirty="0" err="1">
                <a:solidFill>
                  <a:schemeClr val="tx1"/>
                </a:solidFill>
              </a:rPr>
              <a:t>y</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(D)] – [</a:t>
            </a:r>
            <a:r>
              <a:rPr lang="en-US" i="1" dirty="0" err="1">
                <a:solidFill>
                  <a:schemeClr val="tx1"/>
                </a:solidFill>
              </a:rPr>
              <a:t>m</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(A) + </a:t>
            </a:r>
            <a:r>
              <a:rPr lang="en-US" i="1" dirty="0" err="1">
                <a:solidFill>
                  <a:schemeClr val="tx1"/>
                </a:solidFill>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(B)]</a:t>
            </a:r>
          </a:p>
          <a:p>
            <a:pPr algn="ctr"/>
            <a:endParaRPr lang="en-US" dirty="0"/>
          </a:p>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 </a:t>
            </a:r>
            <a:r>
              <a:rPr lang="en-US" dirty="0">
                <a:solidFill>
                  <a:schemeClr val="tx1"/>
                </a:solidFill>
              </a:rPr>
              <a:t> = </a:t>
            </a:r>
            <a:r>
              <a:rPr lang="el-GR" dirty="0">
                <a:solidFill>
                  <a:schemeClr val="tx1"/>
                </a:solidFill>
              </a:rPr>
              <a:t>Σ</a:t>
            </a:r>
            <a:r>
              <a:rPr lang="en-US" i="1" dirty="0" err="1">
                <a:solidFill>
                  <a:schemeClr val="tx1"/>
                </a:solidFill>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(products) – </a:t>
            </a:r>
            <a:r>
              <a:rPr lang="el-GR" dirty="0">
                <a:solidFill>
                  <a:schemeClr val="tx1"/>
                </a:solidFill>
              </a:rPr>
              <a:t>Σ</a:t>
            </a:r>
            <a:r>
              <a:rPr lang="en-US" i="1" dirty="0" err="1">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(reactants)</a:t>
            </a:r>
          </a:p>
          <a:p>
            <a:endParaRPr lang="en-US" dirty="0"/>
          </a:p>
        </p:txBody>
      </p:sp>
    </p:spTree>
    <p:extLst>
      <p:ext uri="{BB962C8B-B14F-4D97-AF65-F5344CB8AC3E}">
        <p14:creationId xmlns:p14="http://schemas.microsoft.com/office/powerpoint/2010/main" val="28634011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err="1"/>
              <a:t>G</a:t>
            </a:r>
            <a:r>
              <a:rPr lang="en-US" dirty="0" err="1"/>
              <a:t>°</a:t>
            </a:r>
            <a:r>
              <a:rPr lang="en-US" i="1" baseline="-25000" dirty="0" err="1"/>
              <a:t>f</a:t>
            </a:r>
            <a:r>
              <a:rPr lang="en-US" dirty="0"/>
              <a:t> Values Can Be Used to Calculate Δ</a:t>
            </a:r>
            <a:r>
              <a:rPr lang="en-US" i="1" dirty="0"/>
              <a:t>G</a:t>
            </a:r>
            <a:r>
              <a:rPr lang="en-US" dirty="0"/>
              <a:t>° </a:t>
            </a:r>
          </a:p>
        </p:txBody>
      </p:sp>
      <p:sp>
        <p:nvSpPr>
          <p:cNvPr id="3" name="Content Placeholder 2"/>
          <p:cNvSpPr>
            <a:spLocks noGrp="1"/>
          </p:cNvSpPr>
          <p:nvPr>
            <p:ph idx="1"/>
          </p:nvPr>
        </p:nvSpPr>
        <p:spPr/>
        <p:txBody>
          <a:bodyPr/>
          <a:lstStyle/>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a:t>
            </a:r>
            <a:r>
              <a:rPr lang="en-US" dirty="0">
                <a:solidFill>
                  <a:schemeClr val="tx1"/>
                </a:solidFill>
              </a:rPr>
              <a:t>  = </a:t>
            </a:r>
            <a:r>
              <a:rPr lang="el-GR" dirty="0">
                <a:solidFill>
                  <a:schemeClr val="tx1"/>
                </a:solidFill>
              </a:rPr>
              <a:t>Σ</a:t>
            </a:r>
            <a:r>
              <a:rPr lang="en-US" i="1" dirty="0" err="1">
                <a:solidFill>
                  <a:schemeClr val="tx1"/>
                </a:solidFill>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(products) – </a:t>
            </a:r>
            <a:r>
              <a:rPr lang="el-GR" dirty="0">
                <a:solidFill>
                  <a:schemeClr val="tx1"/>
                </a:solidFill>
              </a:rPr>
              <a:t>Σ</a:t>
            </a:r>
            <a:r>
              <a:rPr lang="en-US" i="1" dirty="0" err="1">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(reactants)</a:t>
            </a:r>
          </a:p>
          <a:p>
            <a:endParaRPr lang="en-US" dirty="0"/>
          </a:p>
          <a:p>
            <a:r>
              <a:rPr lang="en-US" dirty="0"/>
              <a:t>This equation only works for calculating ∆</a:t>
            </a:r>
            <a:r>
              <a:rPr lang="en-US" i="1" dirty="0"/>
              <a:t>G</a:t>
            </a:r>
            <a:r>
              <a:rPr lang="en-US" dirty="0"/>
              <a:t>° of a reaction at the temperature for which the values of ∆</a:t>
            </a:r>
            <a:r>
              <a:rPr lang="en-US" i="1" dirty="0" err="1"/>
              <a:t>G</a:t>
            </a:r>
            <a:r>
              <a:rPr lang="en-US" dirty="0" err="1"/>
              <a:t>°</a:t>
            </a:r>
            <a:r>
              <a:rPr lang="en-US" i="1" baseline="-25000" dirty="0" err="1"/>
              <a:t>f</a:t>
            </a:r>
            <a:r>
              <a:rPr lang="en-US" dirty="0"/>
              <a:t> are tabulated, which is 298 K.</a:t>
            </a:r>
          </a:p>
          <a:p>
            <a:endParaRPr lang="en-US" dirty="0"/>
          </a:p>
          <a:p>
            <a:r>
              <a:rPr lang="en-US" dirty="0" err="1"/>
              <a:t>Δ</a:t>
            </a:r>
            <a:r>
              <a:rPr lang="en-US" i="1" dirty="0" err="1"/>
              <a:t>G</a:t>
            </a:r>
            <a:r>
              <a:rPr lang="en-US" dirty="0" err="1"/>
              <a:t>°</a:t>
            </a:r>
            <a:r>
              <a:rPr lang="en-US" i="1" baseline="-25000" dirty="0" err="1"/>
              <a:t>f</a:t>
            </a:r>
            <a:r>
              <a:rPr lang="en-US" dirty="0"/>
              <a:t>  for any element in its most stable form at standard conditions is defined as zero.    ( Just as is the case for </a:t>
            </a:r>
            <a:r>
              <a:rPr lang="en-US" dirty="0" err="1"/>
              <a:t>ΔH</a:t>
            </a:r>
            <a:r>
              <a:rPr lang="en-US" baseline="-25000" dirty="0" err="1"/>
              <a:t>f</a:t>
            </a:r>
            <a:r>
              <a:rPr lang="en-US" baseline="-25000" dirty="0"/>
              <a:t> </a:t>
            </a:r>
            <a:r>
              <a:rPr lang="en-US" dirty="0"/>
              <a:t>)</a:t>
            </a:r>
          </a:p>
          <a:p>
            <a:endParaRPr lang="en-US" dirty="0"/>
          </a:p>
          <a:p>
            <a:r>
              <a:rPr lang="en-US" sz="2400" dirty="0">
                <a:solidFill>
                  <a:srgbClr val="C00000"/>
                </a:solidFill>
                <a:latin typeface="Rockwell" panose="02060603020205020403" pitchFamily="18" charset="0"/>
              </a:rPr>
              <a:t>But S</a:t>
            </a:r>
            <a:r>
              <a:rPr lang="en-US" sz="2400" baseline="30000" dirty="0">
                <a:solidFill>
                  <a:srgbClr val="C00000"/>
                </a:solidFill>
                <a:latin typeface="Rockwell" panose="02060603020205020403" pitchFamily="18" charset="0"/>
              </a:rPr>
              <a:t>o</a:t>
            </a:r>
            <a:r>
              <a:rPr lang="en-US" sz="2400" dirty="0">
                <a:solidFill>
                  <a:srgbClr val="C00000"/>
                </a:solidFill>
                <a:latin typeface="Rockwell" panose="02060603020205020403" pitchFamily="18" charset="0"/>
              </a:rPr>
              <a:t> for an element is NOT zero!!!   </a:t>
            </a:r>
          </a:p>
        </p:txBody>
      </p:sp>
    </p:spTree>
    <p:extLst>
      <p:ext uri="{BB962C8B-B14F-4D97-AF65-F5344CB8AC3E}">
        <p14:creationId xmlns:p14="http://schemas.microsoft.com/office/powerpoint/2010/main" val="23068697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Pressure and Concentration Effects</a:t>
            </a:r>
          </a:p>
        </p:txBody>
      </p:sp>
      <p:sp>
        <p:nvSpPr>
          <p:cNvPr id="3" name="Content Placeholder 2"/>
          <p:cNvSpPr>
            <a:spLocks noGrp="1"/>
          </p:cNvSpPr>
          <p:nvPr>
            <p:ph idx="1"/>
          </p:nvPr>
        </p:nvSpPr>
        <p:spPr>
          <a:xfrm>
            <a:off x="628650" y="955965"/>
            <a:ext cx="7886700" cy="4992772"/>
          </a:xfrm>
        </p:spPr>
        <p:txBody>
          <a:bodyPr>
            <a:normAutofit/>
          </a:bodyPr>
          <a:lstStyle/>
          <a:p>
            <a:r>
              <a:rPr lang="en-US" dirty="0"/>
              <a:t>Most of our discussion on free energy to this point has involved the standard free energy change </a:t>
            </a:r>
            <a:r>
              <a:rPr lang="el-GR" dirty="0"/>
              <a:t>Δ</a:t>
            </a:r>
            <a:r>
              <a:rPr lang="en-US" i="1" dirty="0"/>
              <a:t>G</a:t>
            </a:r>
            <a:r>
              <a:rPr lang="en-US" dirty="0"/>
              <a:t>°. </a:t>
            </a:r>
          </a:p>
          <a:p>
            <a:endParaRPr lang="en-US" dirty="0"/>
          </a:p>
          <a:p>
            <a:r>
              <a:rPr lang="en-US" dirty="0"/>
              <a:t>All species are at 1 bar of partial pressure or 1 M concentration. </a:t>
            </a:r>
          </a:p>
          <a:p>
            <a:endParaRPr lang="en-US" dirty="0"/>
          </a:p>
          <a:p>
            <a:r>
              <a:rPr lang="en-US" dirty="0"/>
              <a:t>There is a general equation that enables you to calculate </a:t>
            </a:r>
            <a:r>
              <a:rPr lang="el-GR" dirty="0"/>
              <a:t>Δ</a:t>
            </a:r>
            <a:r>
              <a:rPr lang="en-US" i="1" dirty="0"/>
              <a:t>G</a:t>
            </a:r>
            <a:r>
              <a:rPr lang="en-US" dirty="0"/>
              <a:t> under non-standard conditions. </a:t>
            </a:r>
          </a:p>
          <a:p>
            <a:endParaRPr lang="en-US" dirty="0"/>
          </a:p>
          <a:p>
            <a:endParaRPr lang="en-US" dirty="0"/>
          </a:p>
          <a:p>
            <a:endParaRPr lang="en-US" i="1" dirty="0"/>
          </a:p>
          <a:p>
            <a:r>
              <a:rPr lang="en-US" i="1" dirty="0"/>
              <a:t>T</a:t>
            </a:r>
            <a:r>
              <a:rPr lang="en-US" dirty="0"/>
              <a:t> is temperature in </a:t>
            </a:r>
            <a:r>
              <a:rPr lang="en-US" i="1" dirty="0"/>
              <a:t>K</a:t>
            </a:r>
          </a:p>
          <a:p>
            <a:r>
              <a:rPr lang="en-US" i="1" dirty="0"/>
              <a:t>R</a:t>
            </a:r>
            <a:r>
              <a:rPr lang="en-US" dirty="0"/>
              <a:t> = 0.008314 kJ/</a:t>
            </a:r>
            <a:r>
              <a:rPr lang="en-US" dirty="0" err="1"/>
              <a:t>mol</a:t>
            </a:r>
            <a:r>
              <a:rPr lang="en-US" dirty="0"/>
              <a:t>  </a:t>
            </a:r>
            <a:r>
              <a:rPr lang="en-US" sz="2000" b="1" baseline="30000" dirty="0"/>
              <a:t>.</a:t>
            </a:r>
            <a:r>
              <a:rPr lang="en-US" sz="2000" dirty="0"/>
              <a:t> </a:t>
            </a:r>
            <a:r>
              <a:rPr lang="en-US" dirty="0"/>
              <a:t> </a:t>
            </a:r>
            <a:r>
              <a:rPr lang="en-US" i="1" dirty="0"/>
              <a:t>K</a:t>
            </a:r>
          </a:p>
          <a:p>
            <a:r>
              <a:rPr lang="en-US" i="1" dirty="0"/>
              <a:t>Q</a:t>
            </a:r>
            <a:r>
              <a:rPr lang="en-US" dirty="0"/>
              <a:t> is the reaction quotient</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4078338289"/>
              </p:ext>
            </p:extLst>
          </p:nvPr>
        </p:nvGraphicFramePr>
        <p:xfrm>
          <a:off x="3092522" y="3751506"/>
          <a:ext cx="2995362" cy="489616"/>
        </p:xfrm>
        <a:graphic>
          <a:graphicData uri="http://schemas.openxmlformats.org/presentationml/2006/ole">
            <mc:AlternateContent xmlns:mc="http://schemas.openxmlformats.org/markup-compatibility/2006">
              <mc:Choice xmlns:v="urn:schemas-microsoft-com:vml" Requires="v">
                <p:oleObj spid="_x0000_s7183" name="Equation" r:id="rId3" imgW="1320227" imgH="215806" progId="Equation.3">
                  <p:embed/>
                </p:oleObj>
              </mc:Choice>
              <mc:Fallback>
                <p:oleObj name="Equation" r:id="rId3" imgW="1320227" imgH="215806"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522" y="3751506"/>
                        <a:ext cx="2995362" cy="4896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108519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Line 66">
            <a:extLst>
              <a:ext uri="{FF2B5EF4-FFF2-40B4-BE49-F238E27FC236}">
                <a16:creationId xmlns:a16="http://schemas.microsoft.com/office/drawing/2014/main" id="{D6FB60C1-8D2A-4175-9F3E-6E4C365613D0}"/>
              </a:ext>
            </a:extLst>
          </p:cNvPr>
          <p:cNvSpPr>
            <a:spLocks noChangeShapeType="1"/>
          </p:cNvSpPr>
          <p:nvPr/>
        </p:nvSpPr>
        <p:spPr bwMode="auto">
          <a:xfrm>
            <a:off x="409575" y="1838325"/>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51" name="Rectangle 58">
            <a:extLst>
              <a:ext uri="{FF2B5EF4-FFF2-40B4-BE49-F238E27FC236}">
                <a16:creationId xmlns:a16="http://schemas.microsoft.com/office/drawing/2014/main" id="{1540ECD9-0268-49C1-BB5B-592713420DBD}"/>
              </a:ext>
            </a:extLst>
          </p:cNvPr>
          <p:cNvSpPr>
            <a:spLocks noChangeArrowheads="1"/>
          </p:cNvSpPr>
          <p:nvPr/>
        </p:nvSpPr>
        <p:spPr bwMode="auto">
          <a:xfrm>
            <a:off x="333375" y="409575"/>
            <a:ext cx="807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03525" indent="-2803525">
              <a:defRPr sz="1600">
                <a:solidFill>
                  <a:schemeClr val="tx1"/>
                </a:solidFill>
                <a:latin typeface="Times New Roman" panose="02020603050405020304" pitchFamily="18" charset="0"/>
                <a:ea typeface="ＭＳ Ｐゴシック" panose="020B0600070205080204" pitchFamily="34" charset="-128"/>
              </a:defRPr>
            </a:lvl1pPr>
            <a:lvl2pPr marL="40789225" indent="-37474525">
              <a:defRPr sz="1600">
                <a:solidFill>
                  <a:schemeClr val="tx1"/>
                </a:solidFill>
                <a:latin typeface="Times New Roman" panose="02020603050405020304" pitchFamily="18" charset="0"/>
                <a:ea typeface="ＭＳ Ｐゴシック" panose="020B0600070205080204" pitchFamily="34" charset="-128"/>
              </a:defRPr>
            </a:lvl2pPr>
            <a:lvl3pPr marL="40903525" indent="-50787300">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sz="2000" b="1">
                <a:solidFill>
                  <a:srgbClr val="3366FF"/>
                </a:solidFill>
                <a:latin typeface="Arial" panose="020B0604020202020204" pitchFamily="34" charset="0"/>
              </a:rPr>
              <a:t>Sample Exercise 19.11</a:t>
            </a:r>
            <a:r>
              <a:rPr lang="en-US" altLang="en-US" sz="2000" b="1">
                <a:solidFill>
                  <a:srgbClr val="4C4BE5"/>
                </a:solidFill>
                <a:latin typeface="Arial" panose="020B0604020202020204" pitchFamily="34" charset="0"/>
              </a:rPr>
              <a:t>	</a:t>
            </a:r>
            <a:r>
              <a:rPr lang="en-US" altLang="en-US" sz="2000">
                <a:latin typeface="Arial" panose="020B0604020202020204" pitchFamily="34" charset="0"/>
              </a:rPr>
              <a:t>Calculating the Free–Energy Change under Nonstandard Conditions</a:t>
            </a:r>
          </a:p>
        </p:txBody>
      </p:sp>
      <p:sp>
        <p:nvSpPr>
          <p:cNvPr id="206852" name="Line 81">
            <a:extLst>
              <a:ext uri="{FF2B5EF4-FFF2-40B4-BE49-F238E27FC236}">
                <a16:creationId xmlns:a16="http://schemas.microsoft.com/office/drawing/2014/main" id="{CC057BEB-C03A-40E0-AC30-F47E5566F2B8}"/>
              </a:ext>
            </a:extLst>
          </p:cNvPr>
          <p:cNvSpPr>
            <a:spLocks noChangeShapeType="1"/>
          </p:cNvSpPr>
          <p:nvPr/>
        </p:nvSpPr>
        <p:spPr bwMode="auto">
          <a:xfrm>
            <a:off x="304800" y="304800"/>
            <a:ext cx="0" cy="5867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53" name="Text Box 84">
            <a:extLst>
              <a:ext uri="{FF2B5EF4-FFF2-40B4-BE49-F238E27FC236}">
                <a16:creationId xmlns:a16="http://schemas.microsoft.com/office/drawing/2014/main" id="{DA3B295E-4C72-427B-A012-C618044F0C89}"/>
              </a:ext>
            </a:extLst>
          </p:cNvPr>
          <p:cNvSpPr txBox="1">
            <a:spLocks noChangeArrowheads="1"/>
          </p:cNvSpPr>
          <p:nvPr/>
        </p:nvSpPr>
        <p:spPr bwMode="auto">
          <a:xfrm>
            <a:off x="333375" y="1047750"/>
            <a:ext cx="804227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400" dirty="0"/>
              <a:t>Calculate at 298 K for a mixture of 1.0 atm N</a:t>
            </a:r>
            <a:r>
              <a:rPr lang="en-US" altLang="en-US" sz="2400" baseline="-25000" dirty="0"/>
              <a:t>2</a:t>
            </a:r>
            <a:r>
              <a:rPr lang="en-US" altLang="en-US" sz="2400" dirty="0"/>
              <a:t>, 3.0 atm H</a:t>
            </a:r>
            <a:r>
              <a:rPr lang="en-US" altLang="en-US" sz="2400" baseline="-25000" dirty="0"/>
              <a:t>2</a:t>
            </a:r>
            <a:r>
              <a:rPr lang="en-US" altLang="en-US" sz="2400" dirty="0"/>
              <a:t>, and 0.50 atm NH</a:t>
            </a:r>
            <a:r>
              <a:rPr lang="en-US" altLang="en-US" sz="2400" baseline="-25000" dirty="0"/>
              <a:t>3</a:t>
            </a:r>
            <a:r>
              <a:rPr lang="en-US" altLang="en-US" sz="2400" dirty="0"/>
              <a:t> being used in the Haber process:</a:t>
            </a:r>
          </a:p>
        </p:txBody>
      </p:sp>
      <p:sp>
        <p:nvSpPr>
          <p:cNvPr id="206854" name="Line 89">
            <a:extLst>
              <a:ext uri="{FF2B5EF4-FFF2-40B4-BE49-F238E27FC236}">
                <a16:creationId xmlns:a16="http://schemas.microsoft.com/office/drawing/2014/main" id="{8962C187-84A8-48DD-9F0F-504715832432}"/>
              </a:ext>
            </a:extLst>
          </p:cNvPr>
          <p:cNvSpPr>
            <a:spLocks noChangeShapeType="1"/>
          </p:cNvSpPr>
          <p:nvPr/>
        </p:nvSpPr>
        <p:spPr bwMode="auto">
          <a:xfrm>
            <a:off x="304800" y="3048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55" name="Line 92">
            <a:extLst>
              <a:ext uri="{FF2B5EF4-FFF2-40B4-BE49-F238E27FC236}">
                <a16:creationId xmlns:a16="http://schemas.microsoft.com/office/drawing/2014/main" id="{A3366694-34F1-4FA3-A611-B0AF0004C3EE}"/>
              </a:ext>
            </a:extLst>
          </p:cNvPr>
          <p:cNvSpPr>
            <a:spLocks noChangeShapeType="1"/>
          </p:cNvSpPr>
          <p:nvPr/>
        </p:nvSpPr>
        <p:spPr bwMode="auto">
          <a:xfrm>
            <a:off x="304800" y="61722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a:extLst>
              <a:ext uri="{FF2B5EF4-FFF2-40B4-BE49-F238E27FC236}">
                <a16:creationId xmlns:a16="http://schemas.microsoft.com/office/drawing/2014/main" id="{E6FF71A0-4165-45FD-A180-67AE11E92CBC}"/>
              </a:ext>
            </a:extLst>
          </p:cNvPr>
          <p:cNvSpPr txBox="1">
            <a:spLocks noChangeArrowheads="1"/>
          </p:cNvSpPr>
          <p:nvPr/>
        </p:nvSpPr>
        <p:spPr bwMode="auto">
          <a:xfrm>
            <a:off x="304800" y="2810311"/>
            <a:ext cx="8421687" cy="1388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marL="37934900" indent="-50787300">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dirty="0">
                <a:solidFill>
                  <a:srgbClr val="3366FF"/>
                </a:solidFill>
                <a:latin typeface="Arial" panose="020B0604020202020204" pitchFamily="34" charset="0"/>
              </a:rPr>
              <a:t>Solution</a:t>
            </a:r>
            <a:endParaRPr lang="en-US" altLang="en-US" dirty="0">
              <a:solidFill>
                <a:schemeClr val="bg1"/>
              </a:solidFill>
              <a:latin typeface="Arial" panose="020B0604020202020204" pitchFamily="34" charset="0"/>
            </a:endParaRPr>
          </a:p>
        </p:txBody>
      </p:sp>
      <p:pic>
        <p:nvPicPr>
          <p:cNvPr id="206860" name="Picture 12">
            <a:extLst>
              <a:ext uri="{FF2B5EF4-FFF2-40B4-BE49-F238E27FC236}">
                <a16:creationId xmlns:a16="http://schemas.microsoft.com/office/drawing/2014/main" id="{954F8793-06DC-4869-AED1-E3C4E050E5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5174" y="2525545"/>
            <a:ext cx="4712972" cy="358773"/>
          </a:xfrm>
          <a:prstGeom prst="rect">
            <a:avLst/>
          </a:prstGeom>
          <a:noFill/>
          <a:extLst>
            <a:ext uri="{909E8E84-426E-40DD-AFC4-6F175D3DCCD1}">
              <a14:hiddenFill xmlns:a14="http://schemas.microsoft.com/office/drawing/2010/main">
                <a:solidFill>
                  <a:srgbClr val="FFFFFF"/>
                </a:solidFill>
              </a14:hiddenFill>
            </a:ext>
          </a:extLst>
        </p:spPr>
      </p:pic>
      <p:pic>
        <p:nvPicPr>
          <p:cNvPr id="206861" name="Picture 13">
            <a:extLst>
              <a:ext uri="{FF2B5EF4-FFF2-40B4-BE49-F238E27FC236}">
                <a16:creationId xmlns:a16="http://schemas.microsoft.com/office/drawing/2014/main" id="{CCB7B173-6F46-45C5-A259-882D1F2F28BB}"/>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116696" y="3793334"/>
            <a:ext cx="5264093" cy="889072"/>
          </a:xfrm>
          <a:prstGeom prst="rect">
            <a:avLst/>
          </a:prstGeom>
          <a:noFill/>
          <a:extLst>
            <a:ext uri="{909E8E84-426E-40DD-AFC4-6F175D3DCCD1}">
              <a14:hiddenFill xmlns:a14="http://schemas.microsoft.com/office/drawing/2010/main">
                <a:solidFill>
                  <a:srgbClr val="FFFFFF"/>
                </a:solidFill>
              </a14:hiddenFill>
            </a:ext>
          </a:extLst>
        </p:spPr>
      </p:pic>
      <p:pic>
        <p:nvPicPr>
          <p:cNvPr id="206863" name="Picture 15">
            <a:extLst>
              <a:ext uri="{FF2B5EF4-FFF2-40B4-BE49-F238E27FC236}">
                <a16:creationId xmlns:a16="http://schemas.microsoft.com/office/drawing/2014/main" id="{02C958AB-3DA3-47F0-A05D-86509C99C26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0854" y="3181976"/>
            <a:ext cx="11819124" cy="49404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6067CDB-9DE2-4B1F-9DF2-975497773FF0}"/>
              </a:ext>
            </a:extLst>
          </p:cNvPr>
          <p:cNvSpPr txBox="1"/>
          <p:nvPr/>
        </p:nvSpPr>
        <p:spPr>
          <a:xfrm>
            <a:off x="6295209" y="2398439"/>
            <a:ext cx="2570468" cy="461665"/>
          </a:xfrm>
          <a:prstGeom prst="rect">
            <a:avLst/>
          </a:prstGeom>
          <a:noFill/>
        </p:spPr>
        <p:txBody>
          <a:bodyPr wrap="square" rtlCol="0">
            <a:spAutoFit/>
          </a:bodyPr>
          <a:lstStyle/>
          <a:p>
            <a:r>
              <a:rPr lang="en-US" sz="2400" dirty="0">
                <a:sym typeface="Symbol" panose="05050102010706020507" pitchFamily="18" charset="2"/>
              </a:rPr>
              <a:t>G</a:t>
            </a:r>
            <a:r>
              <a:rPr lang="en-US" sz="2400" baseline="30000" dirty="0">
                <a:sym typeface="Symbol" panose="05050102010706020507" pitchFamily="18" charset="2"/>
              </a:rPr>
              <a:t>o</a:t>
            </a:r>
            <a:r>
              <a:rPr lang="en-US" sz="2400" dirty="0">
                <a:sym typeface="Symbol" panose="05050102010706020507" pitchFamily="18" charset="2"/>
              </a:rPr>
              <a:t>= -33.3 kJ</a:t>
            </a:r>
            <a:endParaRPr lang="en-US" sz="2400" dirty="0"/>
          </a:p>
        </p:txBody>
      </p:sp>
      <p:sp>
        <p:nvSpPr>
          <p:cNvPr id="3" name="TextBox 2">
            <a:extLst>
              <a:ext uri="{FF2B5EF4-FFF2-40B4-BE49-F238E27FC236}">
                <a16:creationId xmlns:a16="http://schemas.microsoft.com/office/drawing/2014/main" id="{BCD5E477-7478-49ED-B9DB-E5D9196E43C6}"/>
              </a:ext>
            </a:extLst>
          </p:cNvPr>
          <p:cNvSpPr txBox="1"/>
          <p:nvPr/>
        </p:nvSpPr>
        <p:spPr>
          <a:xfrm>
            <a:off x="1057013" y="5682139"/>
            <a:ext cx="6417576" cy="523220"/>
          </a:xfrm>
          <a:prstGeom prst="rect">
            <a:avLst/>
          </a:prstGeom>
          <a:noFill/>
        </p:spPr>
        <p:txBody>
          <a:bodyPr wrap="square" rtlCol="0">
            <a:spAutoFit/>
          </a:bodyPr>
          <a:lstStyle/>
          <a:p>
            <a:r>
              <a:rPr lang="en-US" sz="2800" dirty="0"/>
              <a:t>-44.9 kJ</a:t>
            </a:r>
          </a:p>
        </p:txBody>
      </p:sp>
      <p:sp>
        <p:nvSpPr>
          <p:cNvPr id="4" name="TextBox 3">
            <a:extLst>
              <a:ext uri="{FF2B5EF4-FFF2-40B4-BE49-F238E27FC236}">
                <a16:creationId xmlns:a16="http://schemas.microsoft.com/office/drawing/2014/main" id="{88B053D5-179D-4080-8F01-0963D478E4A5}"/>
              </a:ext>
            </a:extLst>
          </p:cNvPr>
          <p:cNvSpPr txBox="1"/>
          <p:nvPr/>
        </p:nvSpPr>
        <p:spPr>
          <a:xfrm>
            <a:off x="684693" y="4833202"/>
            <a:ext cx="6895750" cy="830997"/>
          </a:xfrm>
          <a:prstGeom prst="rect">
            <a:avLst/>
          </a:prstGeom>
          <a:noFill/>
        </p:spPr>
        <p:txBody>
          <a:bodyPr wrap="square" rtlCol="0">
            <a:spAutoFit/>
          </a:bodyPr>
          <a:lstStyle/>
          <a:p>
            <a:r>
              <a:rPr lang="en-US" sz="2400" dirty="0"/>
              <a:t>Note that Q is less than 1.  That should make </a:t>
            </a:r>
            <a:r>
              <a:rPr lang="en-US" sz="2400" dirty="0">
                <a:sym typeface="Symbol" panose="05050102010706020507" pitchFamily="18" charset="2"/>
              </a:rPr>
              <a:t>G more NEGATIVE.</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68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68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p:txBody>
          <a:bodyPr>
            <a:normAutofit fontScale="92500"/>
          </a:bodyPr>
          <a:lstStyle/>
          <a:p>
            <a:r>
              <a:rPr lang="en-US" dirty="0"/>
              <a:t>Thus far in this chapter, we have focused heavily on the relationship between the free energy change and the spontaneity of a reaction.</a:t>
            </a:r>
          </a:p>
          <a:p>
            <a:pPr lvl="1"/>
            <a:r>
              <a:rPr lang="en-US" sz="2400" dirty="0"/>
              <a:t>For a reaction to be spontaneous, Δ</a:t>
            </a:r>
            <a:r>
              <a:rPr lang="en-US" sz="2400" i="1" dirty="0"/>
              <a:t>G</a:t>
            </a:r>
            <a:r>
              <a:rPr lang="en-US" sz="2400" dirty="0"/>
              <a:t>° must be </a:t>
            </a:r>
            <a:r>
              <a:rPr lang="en-US" sz="2400" i="1" dirty="0"/>
              <a:t>negative</a:t>
            </a:r>
            <a:r>
              <a:rPr lang="en-US" sz="2400" dirty="0"/>
              <a:t>.  </a:t>
            </a:r>
          </a:p>
          <a:p>
            <a:endParaRPr lang="en-US" dirty="0"/>
          </a:p>
          <a:p>
            <a:r>
              <a:rPr lang="en-US" dirty="0"/>
              <a:t>Another measure of reaction spontaneity is the equilibrium constant, K.</a:t>
            </a:r>
          </a:p>
          <a:p>
            <a:pPr lvl="1"/>
            <a:r>
              <a:rPr lang="en-US" sz="2400" dirty="0"/>
              <a:t>For a reaction to be spontaneous, </a:t>
            </a:r>
            <a:r>
              <a:rPr lang="en-US" sz="2400" i="1" dirty="0"/>
              <a:t>K</a:t>
            </a:r>
            <a:r>
              <a:rPr lang="en-US" sz="2400" dirty="0"/>
              <a:t> must be </a:t>
            </a:r>
            <a:r>
              <a:rPr lang="en-US" sz="2400" i="1" dirty="0"/>
              <a:t>greater than 1</a:t>
            </a:r>
            <a:r>
              <a:rPr lang="en-US" sz="2400" dirty="0"/>
              <a:t>.  But “spontaneous” here means that the products are favored when ALL components are  1 M  or 1 atm.   For this reason I prefer the term “Thermodynamically feasible.”</a:t>
            </a:r>
          </a:p>
          <a:p>
            <a:pPr lvl="1"/>
            <a:r>
              <a:rPr lang="en-US" sz="2400" dirty="0"/>
              <a:t>This should make sense because we have discussed that if </a:t>
            </a:r>
            <a:r>
              <a:rPr lang="en-US" sz="2400" i="1" dirty="0"/>
              <a:t>K</a:t>
            </a:r>
            <a:r>
              <a:rPr lang="en-US" sz="2400" dirty="0"/>
              <a:t> is greater than 1, then the reaction is product favored. </a:t>
            </a:r>
          </a:p>
          <a:p>
            <a:endParaRPr lang="en-US" dirty="0"/>
          </a:p>
        </p:txBody>
      </p:sp>
      <p:sp>
        <p:nvSpPr>
          <p:cNvPr id="5" name="TextBox 4">
            <a:extLst>
              <a:ext uri="{FF2B5EF4-FFF2-40B4-BE49-F238E27FC236}">
                <a16:creationId xmlns:a16="http://schemas.microsoft.com/office/drawing/2014/main" id="{6F898ABC-883B-4FE3-AED8-2D28195BCC48}"/>
              </a:ext>
            </a:extLst>
          </p:cNvPr>
          <p:cNvSpPr txBox="1"/>
          <p:nvPr/>
        </p:nvSpPr>
        <p:spPr>
          <a:xfrm>
            <a:off x="628650" y="5150840"/>
            <a:ext cx="7970066" cy="461665"/>
          </a:xfrm>
          <a:prstGeom prst="rect">
            <a:avLst/>
          </a:prstGeom>
          <a:noFill/>
        </p:spPr>
        <p:txBody>
          <a:bodyPr wrap="square" rtlCol="0">
            <a:spAutoFit/>
          </a:bodyPr>
          <a:lstStyle/>
          <a:p>
            <a:r>
              <a:rPr lang="en-US" sz="2400" dirty="0">
                <a:solidFill>
                  <a:srgbClr val="0070C0"/>
                </a:solidFill>
              </a:rPr>
              <a:t>It should be clear that if K&gt;1, (favored) then  </a:t>
            </a:r>
            <a:r>
              <a:rPr lang="en-US" sz="2400" dirty="0">
                <a:solidFill>
                  <a:srgbClr val="0070C0"/>
                </a:solidFill>
                <a:sym typeface="Symbol" panose="05050102010706020507" pitchFamily="18" charset="2"/>
              </a:rPr>
              <a:t>G must be -</a:t>
            </a:r>
            <a:endParaRPr lang="en-US" sz="2400" dirty="0">
              <a:solidFill>
                <a:srgbClr val="0070C0"/>
              </a:solidFill>
            </a:endParaRPr>
          </a:p>
        </p:txBody>
      </p:sp>
    </p:spTree>
    <p:extLst>
      <p:ext uri="{BB962C8B-B14F-4D97-AF65-F5344CB8AC3E}">
        <p14:creationId xmlns:p14="http://schemas.microsoft.com/office/powerpoint/2010/main" val="39010787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a:xfrm>
            <a:off x="628650" y="955965"/>
            <a:ext cx="7886700" cy="4787289"/>
          </a:xfrm>
        </p:spPr>
        <p:txBody>
          <a:bodyPr/>
          <a:lstStyle/>
          <a:p>
            <a:r>
              <a:rPr lang="en-US" dirty="0"/>
              <a:t>The relationship between Δ</a:t>
            </a:r>
            <a:r>
              <a:rPr lang="en-US" i="1" dirty="0"/>
              <a:t>G</a:t>
            </a:r>
            <a:r>
              <a:rPr lang="en-US" dirty="0"/>
              <a:t>° and </a:t>
            </a:r>
            <a:r>
              <a:rPr lang="en-US" i="1" dirty="0"/>
              <a:t>K</a:t>
            </a:r>
            <a:r>
              <a:rPr lang="en-US" dirty="0"/>
              <a:t> can be found starting with this general equation.</a:t>
            </a:r>
          </a:p>
          <a:p>
            <a:endParaRPr lang="en-US" dirty="0"/>
          </a:p>
          <a:p>
            <a:endParaRPr lang="en-US" dirty="0"/>
          </a:p>
          <a:p>
            <a:endParaRPr lang="en-US" dirty="0"/>
          </a:p>
          <a:p>
            <a:r>
              <a:rPr lang="en-US" dirty="0"/>
              <a:t>Remember that at equilibrium, Δ</a:t>
            </a:r>
            <a:r>
              <a:rPr lang="en-US" i="1" dirty="0"/>
              <a:t>G</a:t>
            </a:r>
            <a:r>
              <a:rPr lang="en-US" dirty="0"/>
              <a:t> = 0 and </a:t>
            </a:r>
            <a:r>
              <a:rPr lang="en-US" i="1" dirty="0"/>
              <a:t>Q</a:t>
            </a:r>
            <a:r>
              <a:rPr lang="en-US" dirty="0"/>
              <a:t> = </a:t>
            </a:r>
            <a:r>
              <a:rPr lang="en-US" i="1" dirty="0"/>
              <a:t>K</a:t>
            </a:r>
            <a:r>
              <a:rPr lang="en-US" dirty="0"/>
              <a:t>. So,</a:t>
            </a:r>
          </a:p>
          <a:p>
            <a:endParaRPr lang="en-US" dirty="0"/>
          </a:p>
          <a:p>
            <a:endParaRPr lang="en-US" dirty="0"/>
          </a:p>
          <a:p>
            <a:endParaRPr lang="en-US" dirty="0"/>
          </a:p>
          <a:p>
            <a:r>
              <a:rPr lang="en-US" dirty="0"/>
              <a:t>Therefore,</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1705652567"/>
              </p:ext>
            </p:extLst>
          </p:nvPr>
        </p:nvGraphicFramePr>
        <p:xfrm>
          <a:off x="3101725" y="1859141"/>
          <a:ext cx="2846869" cy="435404"/>
        </p:xfrm>
        <a:graphic>
          <a:graphicData uri="http://schemas.openxmlformats.org/presentationml/2006/ole">
            <mc:AlternateContent xmlns:mc="http://schemas.openxmlformats.org/markup-compatibility/2006">
              <mc:Choice xmlns:v="urn:schemas-microsoft-com:vml" Requires="v">
                <p:oleObj spid="_x0000_s8236" name="Equation" r:id="rId3" imgW="1234080" imgH="182520" progId="Equation.3">
                  <p:embed/>
                </p:oleObj>
              </mc:Choice>
              <mc:Fallback>
                <p:oleObj name="Equation" r:id="rId3" imgW="1234080" imgH="182520"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1725" y="1859141"/>
                        <a:ext cx="2846869" cy="435404"/>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981637009"/>
              </p:ext>
            </p:extLst>
          </p:nvPr>
        </p:nvGraphicFramePr>
        <p:xfrm>
          <a:off x="3101725" y="3505685"/>
          <a:ext cx="2846869" cy="1131796"/>
        </p:xfrm>
        <a:graphic>
          <a:graphicData uri="http://schemas.openxmlformats.org/presentationml/2006/ole">
            <mc:AlternateContent xmlns:mc="http://schemas.openxmlformats.org/markup-compatibility/2006">
              <mc:Choice xmlns:v="urn:schemas-microsoft-com:vml" Requires="v">
                <p:oleObj spid="_x0000_s8237" name="Equation" r:id="rId5" imgW="1106280" imgH="429480" progId="Equation.3">
                  <p:embed/>
                </p:oleObj>
              </mc:Choice>
              <mc:Fallback>
                <p:oleObj name="Equation" r:id="rId5" imgW="1106280" imgH="429480" progId="Equation.3">
                  <p:embed/>
                  <p:pic>
                    <p:nvPicPr>
                      <p:cNvPr id="0" name="Object 8"/>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01725" y="3505685"/>
                        <a:ext cx="2846869" cy="1131796"/>
                      </a:xfrm>
                      <a:prstGeom prst="rect">
                        <a:avLst/>
                      </a:prstGeom>
                      <a:noFill/>
                      <a:ln>
                        <a:noFill/>
                      </a:ln>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743575118"/>
              </p:ext>
            </p:extLst>
          </p:nvPr>
        </p:nvGraphicFramePr>
        <p:xfrm>
          <a:off x="3255838" y="4807317"/>
          <a:ext cx="2590015" cy="429963"/>
        </p:xfrm>
        <a:graphic>
          <a:graphicData uri="http://schemas.openxmlformats.org/presentationml/2006/ole">
            <mc:AlternateContent xmlns:mc="http://schemas.openxmlformats.org/markup-compatibility/2006">
              <mc:Choice xmlns:v="urn:schemas-microsoft-com:vml" Requires="v">
                <p:oleObj spid="_x0000_s8238" name="Equation" r:id="rId7" imgW="978120" imgH="155160" progId="Equation.3">
                  <p:embed/>
                </p:oleObj>
              </mc:Choice>
              <mc:Fallback>
                <p:oleObj name="Equation" r:id="rId7" imgW="978120" imgH="155160" progId="Equation.3">
                  <p:embed/>
                  <p:pic>
                    <p:nvPicPr>
                      <p:cNvPr id="0" name="Object 5"/>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55838" y="4807317"/>
                        <a:ext cx="2590015" cy="429963"/>
                      </a:xfrm>
                      <a:prstGeom prst="rect">
                        <a:avLst/>
                      </a:prstGeom>
                      <a:noFill/>
                      <a:ln>
                        <a:noFill/>
                      </a:ln>
                    </p:spPr>
                  </p:pic>
                </p:oleObj>
              </mc:Fallback>
            </mc:AlternateContent>
          </a:graphicData>
        </a:graphic>
      </p:graphicFrame>
      <p:sp>
        <p:nvSpPr>
          <p:cNvPr id="4" name="TextBox 3">
            <a:extLst>
              <a:ext uri="{FF2B5EF4-FFF2-40B4-BE49-F238E27FC236}">
                <a16:creationId xmlns:a16="http://schemas.microsoft.com/office/drawing/2014/main" id="{C3810888-C6B3-4366-8FCC-4300BE5EE7C9}"/>
              </a:ext>
            </a:extLst>
          </p:cNvPr>
          <p:cNvSpPr txBox="1"/>
          <p:nvPr/>
        </p:nvSpPr>
        <p:spPr>
          <a:xfrm>
            <a:off x="780176" y="5368954"/>
            <a:ext cx="7399090" cy="461665"/>
          </a:xfrm>
          <a:prstGeom prst="rect">
            <a:avLst/>
          </a:prstGeom>
          <a:noFill/>
        </p:spPr>
        <p:txBody>
          <a:bodyPr wrap="square" rtlCol="0">
            <a:spAutoFit/>
          </a:bodyPr>
          <a:lstStyle/>
          <a:p>
            <a:r>
              <a:rPr lang="en-US" sz="2400" dirty="0"/>
              <a:t>We can see that if K&gt;1, then delta Go is NEGATIVE.  </a:t>
            </a:r>
          </a:p>
        </p:txBody>
      </p:sp>
    </p:spTree>
    <p:extLst>
      <p:ext uri="{BB962C8B-B14F-4D97-AF65-F5344CB8AC3E}">
        <p14:creationId xmlns:p14="http://schemas.microsoft.com/office/powerpoint/2010/main" val="61454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Spontaneous Process</a:t>
            </a:r>
          </a:p>
        </p:txBody>
      </p:sp>
      <p:sp>
        <p:nvSpPr>
          <p:cNvPr id="3" name="Content Placeholder 2"/>
          <p:cNvSpPr>
            <a:spLocks noGrp="1"/>
          </p:cNvSpPr>
          <p:nvPr>
            <p:ph idx="1"/>
          </p:nvPr>
        </p:nvSpPr>
        <p:spPr>
          <a:xfrm>
            <a:off x="628650" y="955965"/>
            <a:ext cx="7886700" cy="4324952"/>
          </a:xfrm>
        </p:spPr>
        <p:txBody>
          <a:bodyPr/>
          <a:lstStyle/>
          <a:p>
            <a:r>
              <a:rPr lang="en-US" dirty="0"/>
              <a:t>A spontaneous process will “just happen.”</a:t>
            </a:r>
          </a:p>
          <a:p>
            <a:endParaRPr lang="en-US" dirty="0"/>
          </a:p>
          <a:p>
            <a:r>
              <a:rPr lang="en-US" dirty="0"/>
              <a:t>A spontaneous process occurs naturally at a given set of conditions, without outside forces.</a:t>
            </a:r>
          </a:p>
          <a:p>
            <a:endParaRPr lang="en-US" dirty="0"/>
          </a:p>
          <a:p>
            <a:r>
              <a:rPr lang="en-US" dirty="0"/>
              <a:t>Example: A mixture of hydrogen and oxygen will react in the presence of a spark.</a:t>
            </a:r>
          </a:p>
          <a:p>
            <a:endParaRPr lang="en-US" dirty="0"/>
          </a:p>
          <a:p>
            <a:pPr marL="0" indent="0" algn="ctr">
              <a:buNone/>
            </a:pPr>
            <a:r>
              <a:rPr lang="en-US" dirty="0">
                <a:sym typeface="Wingdings" pitchFamily="2" charset="2"/>
              </a:rPr>
              <a:t>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spark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g</a:t>
            </a:r>
            <a:r>
              <a:rPr lang="en-US" dirty="0">
                <a:sym typeface="Wingdings" pitchFamily="2" charset="2"/>
              </a:rPr>
              <a:t>) </a:t>
            </a:r>
          </a:p>
          <a:p>
            <a:endParaRPr lang="en-US" dirty="0"/>
          </a:p>
        </p:txBody>
      </p:sp>
    </p:spTree>
    <p:extLst>
      <p:ext uri="{BB962C8B-B14F-4D97-AF65-F5344CB8AC3E}">
        <p14:creationId xmlns:p14="http://schemas.microsoft.com/office/powerpoint/2010/main" val="8157672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2A9BF164-DC17-4C54-9A88-6113A6D81624}"/>
              </a:ext>
            </a:extLst>
          </p:cNvPr>
          <p:cNvGraphicFramePr>
            <a:graphicFrameLocks noGrp="1" noChangeAspect="1"/>
          </p:cNvGraphicFramePr>
          <p:nvPr>
            <p:extLst>
              <p:ext uri="{D42A27DB-BD31-4B8C-83A1-F6EECF244321}">
                <p14:modId xmlns:p14="http://schemas.microsoft.com/office/powerpoint/2010/main" val="3572524438"/>
              </p:ext>
            </p:extLst>
          </p:nvPr>
        </p:nvGraphicFramePr>
        <p:xfrm>
          <a:off x="856586" y="696712"/>
          <a:ext cx="2590015" cy="429963"/>
        </p:xfrm>
        <a:graphic>
          <a:graphicData uri="http://schemas.openxmlformats.org/presentationml/2006/ole">
            <mc:AlternateContent xmlns:mc="http://schemas.openxmlformats.org/markup-compatibility/2006">
              <mc:Choice xmlns:v="urn:schemas-microsoft-com:vml" Requires="v">
                <p:oleObj spid="_x0000_s11265" name="Equation" r:id="rId3" imgW="978120" imgH="155160" progId="Equation.3">
                  <p:embed/>
                </p:oleObj>
              </mc:Choice>
              <mc:Fallback>
                <p:oleObj name="Equation" r:id="rId3" imgW="978120" imgH="155160" progId="Equation.3">
                  <p:embed/>
                  <p:pic>
                    <p:nvPicPr>
                      <p:cNvPr id="7" name="Object 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586" y="696712"/>
                        <a:ext cx="2590015" cy="429963"/>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3F74933-3CFA-4583-AA1D-EB4A3E96EC60}"/>
              </a:ext>
            </a:extLst>
          </p:cNvPr>
          <p:cNvSpPr txBox="1"/>
          <p:nvPr/>
        </p:nvSpPr>
        <p:spPr>
          <a:xfrm>
            <a:off x="729841" y="1291905"/>
            <a:ext cx="7524925" cy="7109639"/>
          </a:xfrm>
          <a:prstGeom prst="rect">
            <a:avLst/>
          </a:prstGeom>
          <a:noFill/>
        </p:spPr>
        <p:txBody>
          <a:bodyPr wrap="square" rtlCol="0">
            <a:spAutoFit/>
          </a:bodyPr>
          <a:lstStyle/>
          <a:p>
            <a:r>
              <a:rPr lang="en-US" sz="2400" dirty="0">
                <a:latin typeface="Rockwell" panose="02060603020205020403" pitchFamily="18" charset="0"/>
              </a:rPr>
              <a:t>The </a:t>
            </a:r>
            <a:r>
              <a:rPr lang="en-US" sz="2400" dirty="0" err="1">
                <a:latin typeface="Rockwell" panose="02060603020205020403" pitchFamily="18" charset="0"/>
              </a:rPr>
              <a:t>Kp</a:t>
            </a:r>
            <a:r>
              <a:rPr lang="en-US" sz="2400" dirty="0">
                <a:latin typeface="Rockwell" panose="02060603020205020403" pitchFamily="18" charset="0"/>
              </a:rPr>
              <a:t> for the formation of ammonia,  </a:t>
            </a:r>
          </a:p>
          <a:p>
            <a:r>
              <a:rPr lang="en-US" sz="2400" dirty="0">
                <a:latin typeface="Rockwell" panose="02060603020205020403" pitchFamily="18" charset="0"/>
              </a:rPr>
              <a:t>N</a:t>
            </a:r>
            <a:r>
              <a:rPr lang="en-US" sz="2400" baseline="-25000" dirty="0">
                <a:latin typeface="Rockwell" panose="02060603020205020403" pitchFamily="18" charset="0"/>
              </a:rPr>
              <a:t>2(g)  </a:t>
            </a:r>
            <a:r>
              <a:rPr lang="en-US" sz="2400" dirty="0">
                <a:latin typeface="Rockwell" panose="02060603020205020403" pitchFamily="18" charset="0"/>
              </a:rPr>
              <a:t>+  3 H</a:t>
            </a:r>
            <a:r>
              <a:rPr lang="en-US" sz="2400" baseline="-25000" dirty="0">
                <a:latin typeface="Rockwell" panose="02060603020205020403" pitchFamily="18" charset="0"/>
              </a:rPr>
              <a:t>2(g)</a:t>
            </a:r>
            <a:r>
              <a:rPr lang="en-US" sz="2400" dirty="0">
                <a:latin typeface="Rockwell" panose="02060603020205020403" pitchFamily="18" charset="0"/>
              </a:rPr>
              <a:t>   </a:t>
            </a:r>
            <a:r>
              <a:rPr lang="en-US" sz="2400" dirty="0">
                <a:latin typeface="Rockwell" panose="02060603020205020403" pitchFamily="18" charset="0"/>
                <a:ea typeface="Cambria Math" panose="02040503050406030204" pitchFamily="18" charset="0"/>
              </a:rPr>
              <a:t>⇄ 2 NH</a:t>
            </a:r>
            <a:r>
              <a:rPr lang="en-US" sz="2400" baseline="-25000" dirty="0">
                <a:latin typeface="Rockwell" panose="02060603020205020403" pitchFamily="18" charset="0"/>
                <a:ea typeface="Cambria Math" panose="02040503050406030204" pitchFamily="18" charset="0"/>
              </a:rPr>
              <a:t>3</a:t>
            </a:r>
            <a:r>
              <a:rPr lang="en-US" sz="2400" dirty="0">
                <a:latin typeface="Rockwell" panose="02060603020205020403" pitchFamily="18" charset="0"/>
                <a:ea typeface="Cambria Math" panose="02040503050406030204" pitchFamily="18" charset="0"/>
              </a:rPr>
              <a:t>   at 298 K  is  6.7 x 10</a:t>
            </a:r>
            <a:r>
              <a:rPr lang="en-US" sz="2400" baseline="30000" dirty="0">
                <a:latin typeface="Rockwell" panose="02060603020205020403" pitchFamily="18" charset="0"/>
                <a:ea typeface="Cambria Math" panose="02040503050406030204" pitchFamily="18" charset="0"/>
              </a:rPr>
              <a:t>5</a:t>
            </a:r>
            <a:r>
              <a:rPr lang="en-US" sz="2400" dirty="0">
                <a:latin typeface="Rockwell" panose="02060603020205020403" pitchFamily="18" charset="0"/>
                <a:ea typeface="Cambria Math" panose="02040503050406030204" pitchFamily="18" charset="0"/>
              </a:rPr>
              <a:t> </a:t>
            </a:r>
          </a:p>
          <a:p>
            <a:endParaRPr lang="en-US" sz="2400" dirty="0">
              <a:latin typeface="Rockwell" panose="02060603020205020403" pitchFamily="18" charset="0"/>
              <a:ea typeface="Cambria Math" panose="02040503050406030204" pitchFamily="18" charset="0"/>
            </a:endParaRPr>
          </a:p>
          <a:p>
            <a:r>
              <a:rPr lang="en-US" sz="2400" dirty="0">
                <a:latin typeface="Rockwell" panose="02060603020205020403" pitchFamily="18" charset="0"/>
                <a:ea typeface="Cambria Math" panose="02040503050406030204" pitchFamily="18" charset="0"/>
              </a:rPr>
              <a:t>Find the value of the standard free energy change, </a:t>
            </a:r>
          </a:p>
          <a:p>
            <a:r>
              <a:rPr lang="en-US" sz="2400" dirty="0">
                <a:latin typeface="Rockwell" panose="02060603020205020403" pitchFamily="18" charset="0"/>
                <a:ea typeface="Cambria Math" panose="02040503050406030204" pitchFamily="18" charset="0"/>
                <a:sym typeface="Symbol" panose="05050102010706020507" pitchFamily="18" charset="2"/>
              </a:rPr>
              <a:t>G</a:t>
            </a:r>
            <a:r>
              <a:rPr lang="en-US" sz="2400" baseline="30000" dirty="0">
                <a:latin typeface="Rockwell" panose="02060603020205020403" pitchFamily="18" charset="0"/>
                <a:ea typeface="Cambria Math" panose="02040503050406030204" pitchFamily="18" charset="0"/>
                <a:sym typeface="Symbol" panose="05050102010706020507" pitchFamily="18" charset="2"/>
              </a:rPr>
              <a:t>o</a:t>
            </a:r>
            <a:r>
              <a:rPr lang="en-US" sz="2400" dirty="0">
                <a:latin typeface="Rockwell" panose="02060603020205020403" pitchFamily="18" charset="0"/>
                <a:ea typeface="Cambria Math" panose="02040503050406030204" pitchFamily="18" charset="0"/>
                <a:sym typeface="Symbol" panose="05050102010706020507" pitchFamily="18" charset="2"/>
              </a:rPr>
              <a:t>,   for the reaction at 298 K.  </a:t>
            </a:r>
          </a:p>
          <a:p>
            <a:endParaRPr lang="en-US" sz="2400" dirty="0">
              <a:latin typeface="Rockwell" panose="02060603020205020403" pitchFamily="18" charset="0"/>
              <a:ea typeface="Cambria Math" panose="02040503050406030204" pitchFamily="18" charset="0"/>
              <a:sym typeface="Symbol" panose="05050102010706020507" pitchFamily="18" charset="2"/>
            </a:endParaRPr>
          </a:p>
          <a:p>
            <a:r>
              <a:rPr lang="en-US" sz="2400" dirty="0">
                <a:solidFill>
                  <a:srgbClr val="0070C0"/>
                </a:solidFill>
                <a:latin typeface="Rockwell" panose="02060603020205020403" pitchFamily="18" charset="0"/>
                <a:ea typeface="Cambria Math" panose="02040503050406030204" pitchFamily="18" charset="0"/>
                <a:sym typeface="Symbol" panose="05050102010706020507" pitchFamily="18" charset="2"/>
              </a:rPr>
              <a:t>Remember, that if you want your answer to come out in kilojoules, use the value of R in kJ/</a:t>
            </a:r>
            <a:r>
              <a:rPr lang="en-US" sz="2400" dirty="0" err="1">
                <a:solidFill>
                  <a:srgbClr val="0070C0"/>
                </a:solidFill>
                <a:latin typeface="Rockwell" panose="02060603020205020403" pitchFamily="18" charset="0"/>
                <a:ea typeface="Cambria Math" panose="02040503050406030204" pitchFamily="18" charset="0"/>
                <a:sym typeface="Symbol" panose="05050102010706020507" pitchFamily="18" charset="2"/>
              </a:rPr>
              <a:t>molK</a:t>
            </a:r>
            <a:r>
              <a:rPr lang="en-US" sz="2400" dirty="0">
                <a:solidFill>
                  <a:srgbClr val="0070C0"/>
                </a:solidFill>
                <a:latin typeface="Rockwell" panose="02060603020205020403" pitchFamily="18" charset="0"/>
                <a:ea typeface="Cambria Math" panose="02040503050406030204" pitchFamily="18" charset="0"/>
                <a:sym typeface="Symbol" panose="05050102010706020507" pitchFamily="18" charset="2"/>
              </a:rPr>
              <a:t>, which is 0.00831</a:t>
            </a:r>
          </a:p>
          <a:p>
            <a:endParaRPr lang="en-US" sz="2400" dirty="0">
              <a:solidFill>
                <a:srgbClr val="0070C0"/>
              </a:solidFill>
              <a:latin typeface="Rockwell" panose="02060603020205020403" pitchFamily="18" charset="0"/>
              <a:ea typeface="Cambria Math" panose="02040503050406030204" pitchFamily="18" charset="0"/>
              <a:sym typeface="Symbol" panose="05050102010706020507" pitchFamily="18" charset="2"/>
            </a:endParaRPr>
          </a:p>
          <a:p>
            <a:r>
              <a:rPr lang="en-US" sz="2400" dirty="0">
                <a:latin typeface="Rockwell" panose="02060603020205020403" pitchFamily="18" charset="0"/>
                <a:ea typeface="Cambria Math" panose="02040503050406030204" pitchFamily="18" charset="0"/>
                <a:sym typeface="Symbol" panose="05050102010706020507" pitchFamily="18" charset="2"/>
              </a:rPr>
              <a:t>G</a:t>
            </a:r>
            <a:r>
              <a:rPr lang="en-US" sz="2400" baseline="30000" dirty="0">
                <a:latin typeface="Rockwell" panose="02060603020205020403" pitchFamily="18" charset="0"/>
                <a:ea typeface="Cambria Math" panose="02040503050406030204" pitchFamily="18" charset="0"/>
                <a:sym typeface="Symbol" panose="05050102010706020507" pitchFamily="18" charset="2"/>
              </a:rPr>
              <a:t>o</a:t>
            </a:r>
            <a:r>
              <a:rPr lang="en-US" sz="2400" dirty="0">
                <a:latin typeface="Rockwell" panose="02060603020205020403" pitchFamily="18" charset="0"/>
                <a:ea typeface="Cambria Math" panose="02040503050406030204" pitchFamily="18" charset="0"/>
                <a:sym typeface="Symbol" panose="05050102010706020507" pitchFamily="18" charset="2"/>
              </a:rPr>
              <a:t>   =   (-0.00831 kJ/</a:t>
            </a:r>
            <a:r>
              <a:rPr lang="en-US" sz="2400" dirty="0" err="1">
                <a:latin typeface="Rockwell" panose="02060603020205020403" pitchFamily="18" charset="0"/>
                <a:ea typeface="Cambria Math" panose="02040503050406030204" pitchFamily="18" charset="0"/>
                <a:sym typeface="Symbol" panose="05050102010706020507" pitchFamily="18" charset="2"/>
              </a:rPr>
              <a:t>molK</a:t>
            </a:r>
            <a:r>
              <a:rPr lang="en-US" sz="2400" dirty="0">
                <a:latin typeface="Rockwell" panose="02060603020205020403" pitchFamily="18" charset="0"/>
                <a:ea typeface="Cambria Math" panose="02040503050406030204" pitchFamily="18" charset="0"/>
                <a:sym typeface="Symbol" panose="05050102010706020507" pitchFamily="18" charset="2"/>
              </a:rPr>
              <a:t>)(298K)(Ln(6.7x10</a:t>
            </a:r>
            <a:r>
              <a:rPr lang="en-US" sz="2400" baseline="30000" dirty="0">
                <a:latin typeface="Rockwell" panose="02060603020205020403" pitchFamily="18" charset="0"/>
                <a:ea typeface="Cambria Math" panose="02040503050406030204" pitchFamily="18" charset="0"/>
                <a:sym typeface="Symbol" panose="05050102010706020507" pitchFamily="18" charset="2"/>
              </a:rPr>
              <a:t>5</a:t>
            </a:r>
            <a:r>
              <a:rPr lang="en-US" sz="2400" dirty="0">
                <a:latin typeface="Rockwell" panose="02060603020205020403" pitchFamily="18" charset="0"/>
                <a:ea typeface="Cambria Math" panose="02040503050406030204" pitchFamily="18" charset="0"/>
                <a:sym typeface="Symbol" panose="05050102010706020507" pitchFamily="18" charset="2"/>
              </a:rPr>
              <a:t>)</a:t>
            </a:r>
          </a:p>
          <a:p>
            <a:r>
              <a:rPr lang="en-US" sz="2400" dirty="0">
                <a:solidFill>
                  <a:srgbClr val="0070C0"/>
                </a:solidFill>
                <a:latin typeface="Rockwell" panose="02060603020205020403" pitchFamily="18" charset="0"/>
                <a:ea typeface="Cambria Math" panose="02040503050406030204" pitchFamily="18" charset="0"/>
                <a:sym typeface="Symbol" panose="05050102010706020507" pitchFamily="18" charset="2"/>
              </a:rPr>
              <a:t>= - 33.2 kJ. </a:t>
            </a:r>
          </a:p>
          <a:p>
            <a:r>
              <a:rPr lang="en-US" sz="2400" dirty="0">
                <a:solidFill>
                  <a:srgbClr val="0070C0"/>
                </a:solidFill>
                <a:latin typeface="Rockwell" panose="02060603020205020403" pitchFamily="18" charset="0"/>
                <a:ea typeface="Cambria Math" panose="02040503050406030204" pitchFamily="18" charset="0"/>
                <a:sym typeface="Symbol" panose="05050102010706020507" pitchFamily="18" charset="2"/>
              </a:rPr>
              <a:t>Look back at slide 52.  It lists the </a:t>
            </a:r>
            <a:r>
              <a:rPr lang="en-US" sz="2400" dirty="0">
                <a:latin typeface="Rockwell" panose="02060603020205020403" pitchFamily="18" charset="0"/>
                <a:ea typeface="Cambria Math" panose="02040503050406030204" pitchFamily="18" charset="0"/>
                <a:sym typeface="Symbol" panose="05050102010706020507" pitchFamily="18" charset="2"/>
              </a:rPr>
              <a:t>G</a:t>
            </a:r>
            <a:r>
              <a:rPr lang="en-US" sz="2400" baseline="30000" dirty="0">
                <a:latin typeface="Rockwell" panose="02060603020205020403" pitchFamily="18" charset="0"/>
                <a:ea typeface="Cambria Math" panose="02040503050406030204" pitchFamily="18" charset="0"/>
                <a:sym typeface="Symbol" panose="05050102010706020507" pitchFamily="18" charset="2"/>
              </a:rPr>
              <a:t>o</a:t>
            </a:r>
            <a:r>
              <a:rPr lang="en-US" sz="2400" dirty="0">
                <a:latin typeface="Rockwell" panose="02060603020205020403" pitchFamily="18" charset="0"/>
                <a:ea typeface="Cambria Math" panose="02040503050406030204" pitchFamily="18" charset="0"/>
                <a:sym typeface="Symbol" panose="05050102010706020507" pitchFamily="18" charset="2"/>
              </a:rPr>
              <a:t> f  </a:t>
            </a:r>
            <a:r>
              <a:rPr lang="en-US" sz="2400" dirty="0">
                <a:solidFill>
                  <a:srgbClr val="0070C0"/>
                </a:solidFill>
                <a:latin typeface="Rockwell" panose="02060603020205020403" pitchFamily="18" charset="0"/>
                <a:ea typeface="Cambria Math" panose="02040503050406030204" pitchFamily="18" charset="0"/>
                <a:sym typeface="Symbol" panose="05050102010706020507" pitchFamily="18" charset="2"/>
              </a:rPr>
              <a:t>of NH</a:t>
            </a:r>
            <a:r>
              <a:rPr lang="en-US" sz="2400" baseline="-25000" dirty="0">
                <a:solidFill>
                  <a:srgbClr val="0070C0"/>
                </a:solidFill>
                <a:latin typeface="Rockwell" panose="02060603020205020403" pitchFamily="18" charset="0"/>
                <a:ea typeface="Cambria Math" panose="02040503050406030204" pitchFamily="18" charset="0"/>
                <a:sym typeface="Symbol" panose="05050102010706020507" pitchFamily="18" charset="2"/>
              </a:rPr>
              <a:t>3</a:t>
            </a:r>
            <a:r>
              <a:rPr lang="en-US" sz="2400" dirty="0">
                <a:solidFill>
                  <a:srgbClr val="0070C0"/>
                </a:solidFill>
                <a:latin typeface="Rockwell" panose="02060603020205020403" pitchFamily="18" charset="0"/>
                <a:ea typeface="Cambria Math" panose="02040503050406030204" pitchFamily="18" charset="0"/>
                <a:sym typeface="Symbol" panose="05050102010706020507" pitchFamily="18" charset="2"/>
              </a:rPr>
              <a:t>(g) as </a:t>
            </a:r>
          </a:p>
          <a:p>
            <a:r>
              <a:rPr lang="en-US" sz="2400" dirty="0">
                <a:latin typeface="Rockwell" panose="02060603020205020403" pitchFamily="18" charset="0"/>
                <a:ea typeface="Cambria Math" panose="02040503050406030204" pitchFamily="18" charset="0"/>
                <a:sym typeface="Symbol" panose="05050102010706020507" pitchFamily="18" charset="2"/>
              </a:rPr>
              <a:t>-</a:t>
            </a:r>
            <a:r>
              <a:rPr lang="en-US" sz="2400" dirty="0">
                <a:solidFill>
                  <a:srgbClr val="0070C0"/>
                </a:solidFill>
                <a:latin typeface="Rockwell" panose="02060603020205020403" pitchFamily="18" charset="0"/>
                <a:ea typeface="Cambria Math" panose="02040503050406030204" pitchFamily="18" charset="0"/>
                <a:sym typeface="Symbol" panose="05050102010706020507" pitchFamily="18" charset="2"/>
              </a:rPr>
              <a:t>16.66 kJ/mol.   Is that consistent with </a:t>
            </a:r>
            <a:r>
              <a:rPr lang="en-US" sz="2400">
                <a:solidFill>
                  <a:srgbClr val="0070C0"/>
                </a:solidFill>
                <a:latin typeface="Rockwell" panose="02060603020205020403" pitchFamily="18" charset="0"/>
                <a:ea typeface="Cambria Math" panose="02040503050406030204" pitchFamily="18" charset="0"/>
                <a:sym typeface="Symbol" panose="05050102010706020507" pitchFamily="18" charset="2"/>
              </a:rPr>
              <a:t>our answer?</a:t>
            </a:r>
            <a:endParaRPr lang="en-US" sz="2400" dirty="0">
              <a:latin typeface="Rockwell" panose="02060603020205020403" pitchFamily="18" charset="0"/>
              <a:ea typeface="Cambria Math" panose="02040503050406030204" pitchFamily="18" charset="0"/>
              <a:sym typeface="Symbol" panose="05050102010706020507" pitchFamily="18" charset="2"/>
            </a:endParaRPr>
          </a:p>
          <a:p>
            <a:endParaRPr lang="en-US" sz="2400" dirty="0">
              <a:latin typeface="Rockwell" panose="02060603020205020403" pitchFamily="18" charset="0"/>
              <a:ea typeface="Cambria Math" panose="02040503050406030204" pitchFamily="18" charset="0"/>
              <a:sym typeface="Symbol" panose="05050102010706020507" pitchFamily="18" charset="2"/>
            </a:endParaRPr>
          </a:p>
          <a:p>
            <a:endParaRPr lang="en-US" sz="2400" dirty="0">
              <a:latin typeface="Rockwell" panose="02060603020205020403" pitchFamily="18" charset="0"/>
              <a:ea typeface="Cambria Math" panose="02040503050406030204" pitchFamily="18" charset="0"/>
              <a:sym typeface="Symbol" panose="05050102010706020507" pitchFamily="18" charset="2"/>
            </a:endParaRPr>
          </a:p>
          <a:p>
            <a:endParaRPr lang="en-US" sz="2400" dirty="0">
              <a:latin typeface="Rockwell" panose="02060603020205020403" pitchFamily="18" charset="0"/>
              <a:ea typeface="Cambria Math" panose="02040503050406030204" pitchFamily="18" charset="0"/>
              <a:sym typeface="Symbol" panose="05050102010706020507" pitchFamily="18" charset="2"/>
            </a:endParaRPr>
          </a:p>
          <a:p>
            <a:endParaRPr lang="en-US" sz="2400" dirty="0">
              <a:latin typeface="Rockwell" panose="02060603020205020403" pitchFamily="18" charset="0"/>
              <a:ea typeface="Cambria Math" panose="02040503050406030204" pitchFamily="18" charset="0"/>
              <a:sym typeface="Symbol" panose="05050102010706020507" pitchFamily="18" charset="2"/>
            </a:endParaRPr>
          </a:p>
          <a:p>
            <a:endParaRPr lang="en-US" sz="2400" dirty="0">
              <a:latin typeface="Rockwell" panose="02060603020205020403" pitchFamily="18" charset="0"/>
            </a:endParaRPr>
          </a:p>
        </p:txBody>
      </p:sp>
    </p:spTree>
    <p:extLst>
      <p:ext uri="{BB962C8B-B14F-4D97-AF65-F5344CB8AC3E}">
        <p14:creationId xmlns:p14="http://schemas.microsoft.com/office/powerpoint/2010/main" val="3829838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p:txBody>
          <a:bodyPr/>
          <a:lstStyle/>
          <a:p>
            <a:endParaRPr lang="en-US" dirty="0"/>
          </a:p>
          <a:p>
            <a:endParaRPr lang="en-US" dirty="0"/>
          </a:p>
          <a:p>
            <a:r>
              <a:rPr lang="en-US" dirty="0"/>
              <a:t>This relationship between </a:t>
            </a:r>
            <a:r>
              <a:rPr lang="el-GR" dirty="0">
                <a:cs typeface="Arial" charset="0"/>
              </a:rPr>
              <a:t>Δ</a:t>
            </a:r>
            <a:r>
              <a:rPr lang="en-US" i="1" dirty="0"/>
              <a:t>G</a:t>
            </a:r>
            <a:r>
              <a:rPr lang="en-US" dirty="0">
                <a:cs typeface="Arial" charset="0"/>
              </a:rPr>
              <a:t>°</a:t>
            </a:r>
            <a:r>
              <a:rPr lang="en-US" dirty="0"/>
              <a:t> and </a:t>
            </a:r>
            <a:r>
              <a:rPr lang="en-US" i="1" dirty="0"/>
              <a:t>K</a:t>
            </a:r>
            <a:r>
              <a:rPr lang="en-US" dirty="0"/>
              <a:t> holds for all equilibrium constants we have discussed in this course.</a:t>
            </a:r>
          </a:p>
          <a:p>
            <a:endParaRPr lang="en-US" dirty="0"/>
          </a:p>
          <a:p>
            <a:pPr marL="0" indent="0" algn="ctr">
              <a:buNone/>
            </a:pPr>
            <a:r>
              <a:rPr lang="en-US" i="1" dirty="0"/>
              <a:t>K</a:t>
            </a:r>
            <a:r>
              <a:rPr lang="en-US" baseline="-25000" dirty="0"/>
              <a:t>c</a:t>
            </a:r>
            <a:r>
              <a:rPr lang="en-US" dirty="0"/>
              <a:t>, </a:t>
            </a:r>
            <a:r>
              <a:rPr lang="en-US" i="1" dirty="0" err="1"/>
              <a:t>K</a:t>
            </a:r>
            <a:r>
              <a:rPr lang="en-US" baseline="-25000" dirty="0" err="1"/>
              <a:t>p</a:t>
            </a:r>
            <a:r>
              <a:rPr lang="en-US" dirty="0"/>
              <a:t>, </a:t>
            </a:r>
            <a:r>
              <a:rPr lang="en-US" i="1" dirty="0" err="1"/>
              <a:t>K</a:t>
            </a:r>
            <a:r>
              <a:rPr lang="en-US" baseline="-25000" dirty="0" err="1"/>
              <a:t>a</a:t>
            </a:r>
            <a:r>
              <a:rPr lang="en-US" dirty="0"/>
              <a:t>, </a:t>
            </a:r>
            <a:r>
              <a:rPr lang="en-US" i="1" dirty="0"/>
              <a:t>K</a:t>
            </a:r>
            <a:r>
              <a:rPr lang="en-US" baseline="-25000" dirty="0"/>
              <a:t>b</a:t>
            </a:r>
            <a:r>
              <a:rPr lang="en-US" dirty="0"/>
              <a:t>, </a:t>
            </a:r>
            <a:r>
              <a:rPr lang="en-US" i="1" dirty="0"/>
              <a:t>K</a:t>
            </a:r>
            <a:r>
              <a:rPr lang="en-US" baseline="-25000" dirty="0"/>
              <a:t>w</a:t>
            </a:r>
            <a:r>
              <a:rPr lang="en-US" dirty="0"/>
              <a:t>, </a:t>
            </a:r>
            <a:r>
              <a:rPr lang="en-US" i="1" dirty="0" err="1"/>
              <a:t>K</a:t>
            </a:r>
            <a:r>
              <a:rPr lang="en-US" baseline="-25000" dirty="0" err="1"/>
              <a:t>sp</a:t>
            </a:r>
            <a:r>
              <a:rPr lang="en-US" dirty="0"/>
              <a:t>, </a:t>
            </a:r>
            <a:r>
              <a:rPr lang="en-US" i="1" dirty="0" err="1"/>
              <a:t>K</a:t>
            </a:r>
            <a:r>
              <a:rPr lang="en-US" baseline="-25000" dirty="0" err="1"/>
              <a:t>f</a:t>
            </a:r>
            <a:r>
              <a:rPr lang="en-US" dirty="0"/>
              <a:t>, </a:t>
            </a:r>
            <a:r>
              <a:rPr lang="en-US" i="1" dirty="0" err="1"/>
              <a:t>K</a:t>
            </a:r>
            <a:r>
              <a:rPr lang="en-US" baseline="-25000" dirty="0" err="1"/>
              <a:t>d</a:t>
            </a:r>
            <a:endParaRPr lang="en-US" dirty="0"/>
          </a:p>
          <a:p>
            <a:endParaRPr lang="en-US" sz="2000" dirty="0"/>
          </a:p>
          <a:p>
            <a:r>
              <a:rPr lang="en-US" sz="2000" dirty="0"/>
              <a:t>We can now relate the standard free energy change of a reaction to the extent of a reaction.</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4046728238"/>
              </p:ext>
            </p:extLst>
          </p:nvPr>
        </p:nvGraphicFramePr>
        <p:xfrm>
          <a:off x="3246634" y="1120804"/>
          <a:ext cx="2424702" cy="402907"/>
        </p:xfrm>
        <a:graphic>
          <a:graphicData uri="http://schemas.openxmlformats.org/presentationml/2006/ole">
            <mc:AlternateContent xmlns:mc="http://schemas.openxmlformats.org/markup-compatibility/2006">
              <mc:Choice xmlns:v="urn:schemas-microsoft-com:vml" Requires="v">
                <p:oleObj spid="_x0000_s9231" name="Equation" r:id="rId3" imgW="978120" imgH="155160" progId="Equation.3">
                  <p:embed/>
                </p:oleObj>
              </mc:Choice>
              <mc:Fallback>
                <p:oleObj name="Equation" r:id="rId3" imgW="978120" imgH="155160" progId="Equation.3">
                  <p:embed/>
                  <p:pic>
                    <p:nvPicPr>
                      <p:cNvPr id="0" name="Object 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6634" y="1120804"/>
                        <a:ext cx="2424702" cy="40290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5900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Additivity of Δ</a:t>
            </a:r>
            <a:r>
              <a:rPr lang="en-US" i="1" dirty="0"/>
              <a:t>G</a:t>
            </a:r>
            <a:r>
              <a:rPr lang="en-US" dirty="0"/>
              <a:t>; Coupled Reactions</a:t>
            </a:r>
          </a:p>
        </p:txBody>
      </p:sp>
      <p:sp>
        <p:nvSpPr>
          <p:cNvPr id="3" name="Content Placeholder 2"/>
          <p:cNvSpPr>
            <a:spLocks noGrp="1"/>
          </p:cNvSpPr>
          <p:nvPr>
            <p:ph idx="1"/>
          </p:nvPr>
        </p:nvSpPr>
        <p:spPr/>
        <p:txBody>
          <a:bodyPr>
            <a:normAutofit/>
          </a:bodyPr>
          <a:lstStyle/>
          <a:p>
            <a:r>
              <a:rPr lang="en-US" dirty="0"/>
              <a:t>As with enthalpy, free energy changes for reactions are additive if</a:t>
            </a:r>
          </a:p>
          <a:p>
            <a:endParaRPr lang="en-US" dirty="0"/>
          </a:p>
          <a:p>
            <a:pPr marL="0" indent="0">
              <a:buNone/>
            </a:pPr>
            <a:r>
              <a:rPr lang="en-US" dirty="0"/>
              <a:t>Reaction 3 = Reaction 1 + Reaction 2</a:t>
            </a:r>
          </a:p>
          <a:p>
            <a:pPr marL="0" indent="0">
              <a:buNone/>
            </a:pPr>
            <a:endParaRPr lang="en-US" dirty="0"/>
          </a:p>
          <a:p>
            <a:pPr marL="0" indent="0">
              <a:buNone/>
            </a:pPr>
            <a:r>
              <a:rPr lang="en-US" dirty="0"/>
              <a:t>Then, Δ</a:t>
            </a:r>
            <a:r>
              <a:rPr lang="en-US" i="1" dirty="0"/>
              <a:t>G</a:t>
            </a:r>
            <a:r>
              <a:rPr lang="en-US" baseline="-25000" dirty="0"/>
              <a:t>3</a:t>
            </a:r>
            <a:r>
              <a:rPr lang="en-US" dirty="0"/>
              <a:t> = Δ</a:t>
            </a:r>
            <a:r>
              <a:rPr lang="en-US" i="1" dirty="0"/>
              <a:t>G</a:t>
            </a:r>
            <a:r>
              <a:rPr lang="en-US" baseline="-25000" dirty="0"/>
              <a:t>1</a:t>
            </a:r>
            <a:r>
              <a:rPr lang="en-US" dirty="0"/>
              <a:t> + Δ</a:t>
            </a:r>
            <a:r>
              <a:rPr lang="en-US" i="1" dirty="0"/>
              <a:t>G</a:t>
            </a:r>
            <a:r>
              <a:rPr lang="en-US" baseline="-25000" dirty="0"/>
              <a:t>2</a:t>
            </a:r>
            <a:endParaRPr lang="en-US" dirty="0"/>
          </a:p>
          <a:p>
            <a:pPr lvl="1"/>
            <a:r>
              <a:rPr lang="en-US" dirty="0">
                <a:solidFill>
                  <a:schemeClr val="accent3"/>
                </a:solidFill>
              </a:rPr>
              <a:t>Also keep in mind that if a reaction is reversed, then the sign on Δ</a:t>
            </a:r>
            <a:r>
              <a:rPr lang="en-US" i="1" dirty="0">
                <a:solidFill>
                  <a:schemeClr val="accent3"/>
                </a:solidFill>
              </a:rPr>
              <a:t>G </a:t>
            </a:r>
            <a:r>
              <a:rPr lang="en-US" dirty="0">
                <a:solidFill>
                  <a:schemeClr val="accent3"/>
                </a:solidFill>
              </a:rPr>
              <a:t>is also reversed.</a:t>
            </a:r>
          </a:p>
          <a:p>
            <a:pPr lvl="1"/>
            <a:r>
              <a:rPr lang="en-US" dirty="0">
                <a:solidFill>
                  <a:schemeClr val="accent3"/>
                </a:solidFill>
              </a:rPr>
              <a:t>If a reaction is multiplied by a factor of “n,” then Δ</a:t>
            </a:r>
            <a:r>
              <a:rPr lang="en-US" i="1" dirty="0">
                <a:solidFill>
                  <a:schemeClr val="accent3"/>
                </a:solidFill>
              </a:rPr>
              <a:t>G</a:t>
            </a:r>
            <a:r>
              <a:rPr lang="en-US" dirty="0">
                <a:solidFill>
                  <a:schemeClr val="accent3"/>
                </a:solidFill>
              </a:rPr>
              <a:t> is also multiplied by a factor of “n.” </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7647030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16.14</a:t>
            </a:r>
          </a:p>
        </p:txBody>
      </p:sp>
      <p:sp>
        <p:nvSpPr>
          <p:cNvPr id="7" name="Figure Legend"/>
          <p:cNvSpPr>
            <a:spLocks noGrp="1"/>
          </p:cNvSpPr>
          <p:nvPr>
            <p:ph idx="13"/>
          </p:nvPr>
        </p:nvSpPr>
        <p:spPr>
          <a:xfrm>
            <a:off x="481263" y="5712431"/>
            <a:ext cx="8034087" cy="672874"/>
          </a:xfrm>
        </p:spPr>
        <p:txBody>
          <a:bodyPr>
            <a:normAutofit fontScale="92500" lnSpcReduction="10000"/>
          </a:bodyPr>
          <a:lstStyle/>
          <a:p>
            <a:r>
              <a:rPr lang="en-US" sz="1600" dirty="0"/>
              <a:t>These plots show the free energy versus reaction progress for systems whose standard free changes are (a) negative, (b) positive, and (c) zero. </a:t>
            </a:r>
            <a:r>
              <a:rPr lang="en-US" sz="1600" dirty="0" err="1"/>
              <a:t>Nonequilibrium</a:t>
            </a:r>
            <a:r>
              <a:rPr lang="en-US" sz="1600" dirty="0"/>
              <a:t> systems will proceed spontaneously in whatever direction is necessary to minimize free energy and establish equilibrium.</a:t>
            </a:r>
          </a:p>
        </p:txBody>
      </p:sp>
      <p:pic>
        <p:nvPicPr>
          <p:cNvPr id="13314" name="Picture 2" descr="Three graphs, labeled, “a,” “b,” and “c” are shown where the y-axis is labeled, “Gibbs free energy ( G ),” and, “G superscript degree sign ( reactants ),” while the x-axis is labeled, “Reaction progress,” and “Reactants,” on the left and, “Products,” on the right. In graph a, a line begins at the upper left side and goes steadily down to a point about halfway up the y-axis and two thirds of the way on the x-axis, then rises again to a point labeled, “G superscript degree sign ( products ),” that is slightly higher than halfway up the y-axis. The distance between the beginning and ending points of the graph is labeled as, “delta G less than 0,” while the lowest point on the graph is labeled, “Q equals K greater than 1.” In graph b, a line begins at the middle left side and goes steadily down to a point about two fifths up the y-axis and one third of the way on the x-axis, then rises again to a point labeled, “G superscript degree sign ( products ),” that is near the top of the y-axis. The distance between the beginning and ending points of the graph is labeled as, “delta G greater than 0,” while the lowest point on the graph is labeled, “Q equals K less than 1.” In graph c, a line begins at the upper left side and goes steadily down to a point near the bottom of the y-axis and half way on the x-axis, then rises again to a point labeled, “G superscript degree sign ( products ),” that is equal to the starting point on the y-axis which is labeled, “G superscript degree sign ( reactants ).” The lowest point on the graph is labeled, “Q equals K equals 1.” At the top of the graph is the label, “Delta G superscript degree sign equals 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68290" y="883577"/>
            <a:ext cx="4728807" cy="4736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6829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ercise Number"/>
          <p:cNvSpPr>
            <a:spLocks noGrp="1"/>
          </p:cNvSpPr>
          <p:nvPr>
            <p:ph type="title"/>
          </p:nvPr>
        </p:nvSpPr>
        <p:spPr>
          <a:xfrm>
            <a:off x="457199" y="365127"/>
            <a:ext cx="8058151" cy="424583"/>
          </a:xfrm>
        </p:spPr>
        <p:txBody>
          <a:bodyPr/>
          <a:lstStyle/>
          <a:p>
            <a:r>
              <a:rPr lang="en-US" dirty="0"/>
              <a:t>Exercise 55</a:t>
            </a:r>
          </a:p>
        </p:txBody>
      </p:sp>
      <p:sp>
        <p:nvSpPr>
          <p:cNvPr id="7" name="Figure Legend" hidden="1"/>
          <p:cNvSpPr>
            <a:spLocks noGrp="1"/>
          </p:cNvSpPr>
          <p:nvPr>
            <p:ph idx="13"/>
          </p:nvPr>
        </p:nvSpPr>
        <p:spPr/>
        <p:txBody>
          <a:bodyPr>
            <a:normAutofit/>
          </a:bodyPr>
          <a:lstStyle/>
          <a:p>
            <a:endParaRPr lang="en-US" sz="1600" dirty="0"/>
          </a:p>
        </p:txBody>
      </p:sp>
      <p:pic>
        <p:nvPicPr>
          <p:cNvPr id="9" name="Figure" descr="This Lewis structure shows a six-sided ring structure composed of a methyl group single bonded to a carbon, which is double bonded to an oxygen atom in an upward position and single bonded to an oxygen atom in a downward position. The lower oxygen is single bonded to a hydrogen, which is connected by a dotted line to an oxygen that is double bonded to a carbon in an upward position. This carbon is single bonded to a methyl group to its right and to an oxygen in the upward position that is single bonded to a hydrogen that is connected by a dotted line to the double bonded oxygen on the lef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57199" y="2059928"/>
            <a:ext cx="8062913" cy="1624987"/>
          </a:xfrm>
          <a:prstGeom prst="rect">
            <a:avLst/>
          </a:prstGeom>
        </p:spPr>
      </p:pic>
    </p:spTree>
    <p:extLst>
      <p:ext uri="{BB962C8B-B14F-4D97-AF65-F5344CB8AC3E}">
        <p14:creationId xmlns:p14="http://schemas.microsoft.com/office/powerpoint/2010/main" val="3118697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pyright"/>
          <p:cNvSpPr>
            <a:spLocks noGrp="1"/>
          </p:cNvSpPr>
          <p:nvPr>
            <p:ph sz="half" idx="1"/>
          </p:nvPr>
        </p:nvSpPr>
        <p:spPr>
          <a:xfrm>
            <a:off x="457200" y="1107617"/>
            <a:ext cx="8062912" cy="5256973"/>
          </a:xfrm>
        </p:spPr>
        <p:txBody>
          <a:bodyPr anchor="ctr">
            <a:noAutofit/>
          </a:bodyPr>
          <a:lstStyle/>
          <a:p>
            <a:pPr marL="0" indent="0">
              <a:buNone/>
            </a:pPr>
            <a:r>
              <a:rPr lang="en-US" sz="1600"/>
              <a:t>This OpenStax ancillary resource is © Rice University under a CC-BY 4.0 International license; it may be reproduced or modified but must be attributed to OpenStax, Rice University and any changes must be noted.</a:t>
            </a:r>
          </a:p>
          <a:p>
            <a:endParaRPr lang="en-US" sz="1600" dirty="0"/>
          </a:p>
        </p:txBody>
      </p:sp>
    </p:spTree>
    <p:extLst>
      <p:ext uri="{BB962C8B-B14F-4D97-AF65-F5344CB8AC3E}">
        <p14:creationId xmlns:p14="http://schemas.microsoft.com/office/powerpoint/2010/main" val="270095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Spontaneity</a:t>
            </a:r>
          </a:p>
        </p:txBody>
      </p:sp>
      <p:sp>
        <p:nvSpPr>
          <p:cNvPr id="3" name="Content Placeholder 2"/>
          <p:cNvSpPr>
            <a:spLocks noGrp="1"/>
          </p:cNvSpPr>
          <p:nvPr>
            <p:ph idx="1"/>
          </p:nvPr>
        </p:nvSpPr>
        <p:spPr/>
        <p:txBody>
          <a:bodyPr/>
          <a:lstStyle/>
          <a:p>
            <a:r>
              <a:rPr lang="en-US" dirty="0"/>
              <a:t>It is important to not confuse spontaneous with fast.</a:t>
            </a:r>
          </a:p>
          <a:p>
            <a:endParaRPr lang="en-US" dirty="0"/>
          </a:p>
          <a:p>
            <a:r>
              <a:rPr lang="en-US" dirty="0"/>
              <a:t>The rate of a reaction (Chapter 12) and spontaneity are not necessarily connected.</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17647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Spontaneity</a:t>
            </a:r>
          </a:p>
        </p:txBody>
      </p:sp>
      <p:sp>
        <p:nvSpPr>
          <p:cNvPr id="3" name="Content Placeholder 2"/>
          <p:cNvSpPr>
            <a:spLocks noGrp="1"/>
          </p:cNvSpPr>
          <p:nvPr>
            <p:ph idx="1"/>
          </p:nvPr>
        </p:nvSpPr>
        <p:spPr>
          <a:xfrm>
            <a:off x="628650" y="955965"/>
            <a:ext cx="7886700" cy="4513657"/>
          </a:xfrm>
        </p:spPr>
        <p:txBody>
          <a:bodyPr>
            <a:normAutofit/>
          </a:bodyPr>
          <a:lstStyle/>
          <a:p>
            <a:r>
              <a:rPr lang="en-US" dirty="0"/>
              <a:t>If a reaction is </a:t>
            </a:r>
            <a:r>
              <a:rPr lang="en-US" i="1" dirty="0"/>
              <a:t>spontaneous </a:t>
            </a:r>
            <a:r>
              <a:rPr lang="en-US" dirty="0"/>
              <a:t>in one direction, it will be </a:t>
            </a:r>
            <a:r>
              <a:rPr lang="en-US" i="1" dirty="0"/>
              <a:t>nonspontaneous</a:t>
            </a:r>
            <a:r>
              <a:rPr lang="en-US" dirty="0"/>
              <a:t> in the reverse direction under the same conditions.</a:t>
            </a:r>
          </a:p>
          <a:p>
            <a:endParaRPr lang="en-US" dirty="0"/>
          </a:p>
          <a:p>
            <a:pPr marL="0" indent="0">
              <a:buNone/>
            </a:pPr>
            <a:r>
              <a:rPr lang="en-US" dirty="0">
                <a:sym typeface="Wingdings" pitchFamily="2" charset="2"/>
              </a:rPr>
              <a:t>	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Spontaneous</a:t>
            </a:r>
          </a:p>
          <a:p>
            <a:endParaRPr lang="en-US" dirty="0"/>
          </a:p>
          <a:p>
            <a:pPr marL="0" indent="0">
              <a:buNone/>
            </a:pP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Nonspontaneous</a:t>
            </a:r>
          </a:p>
          <a:p>
            <a:endParaRPr lang="en-US" dirty="0"/>
          </a:p>
          <a:p>
            <a:r>
              <a:rPr lang="en-US" dirty="0"/>
              <a:t>A nonspontaneous reaction is still possible with the continual input of energy.</a:t>
            </a:r>
          </a:p>
          <a:p>
            <a:endParaRPr lang="en-US" dirty="0"/>
          </a:p>
          <a:p>
            <a:r>
              <a:rPr lang="en-US" dirty="0">
                <a:solidFill>
                  <a:srgbClr val="002060"/>
                </a:solidFill>
              </a:rPr>
              <a:t>Example  -  Electrolysis.</a:t>
            </a:r>
          </a:p>
        </p:txBody>
      </p:sp>
    </p:spTree>
    <p:extLst>
      <p:ext uri="{BB962C8B-B14F-4D97-AF65-F5344CB8AC3E}">
        <p14:creationId xmlns:p14="http://schemas.microsoft.com/office/powerpoint/2010/main" val="1923152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and Spontaneity</a:t>
            </a:r>
          </a:p>
        </p:txBody>
      </p:sp>
      <p:sp>
        <p:nvSpPr>
          <p:cNvPr id="3" name="Content Placeholder 2"/>
          <p:cNvSpPr>
            <a:spLocks noGrp="1"/>
          </p:cNvSpPr>
          <p:nvPr>
            <p:ph idx="1"/>
          </p:nvPr>
        </p:nvSpPr>
        <p:spPr/>
        <p:txBody>
          <a:bodyPr/>
          <a:lstStyle/>
          <a:p>
            <a:r>
              <a:rPr lang="en-US" dirty="0"/>
              <a:t>Many spontaneous processes proceed with a decrease in energy.</a:t>
            </a:r>
          </a:p>
          <a:p>
            <a:endParaRPr lang="en-US" dirty="0"/>
          </a:p>
          <a:p>
            <a:r>
              <a:rPr lang="en-US" dirty="0"/>
              <a:t>Recall that exothermic reactions also proceed with a decrease in energy. </a:t>
            </a:r>
          </a:p>
          <a:p>
            <a:pPr lvl="1"/>
            <a:r>
              <a:rPr lang="en-US" dirty="0"/>
              <a:t>Spontaneous reactions are</a:t>
            </a:r>
            <a:r>
              <a:rPr lang="en-US" i="1" dirty="0"/>
              <a:t> often </a:t>
            </a:r>
            <a:r>
              <a:rPr lang="en-US" dirty="0"/>
              <a:t>exothermic, but </a:t>
            </a:r>
            <a:r>
              <a:rPr lang="en-US" i="1" dirty="0"/>
              <a:t>not always</a:t>
            </a:r>
            <a:r>
              <a:rPr lang="en-US" dirty="0"/>
              <a:t>. </a:t>
            </a:r>
          </a:p>
          <a:p>
            <a:endParaRPr lang="en-US" dirty="0"/>
          </a:p>
          <a:p>
            <a:pPr marL="0" indent="0" algn="ctr">
              <a:buNone/>
            </a:pPr>
            <a:r>
              <a:rPr lang="en-US" dirty="0">
                <a:sym typeface="Wingdings" pitchFamily="2" charset="2"/>
              </a:rPr>
              <a:t>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spark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g</a:t>
            </a:r>
            <a:r>
              <a:rPr lang="en-US" dirty="0">
                <a:sym typeface="Wingdings" pitchFamily="2" charset="2"/>
              </a:rPr>
              <a:t>) </a:t>
            </a:r>
          </a:p>
          <a:p>
            <a:endParaRPr lang="en-US" dirty="0"/>
          </a:p>
        </p:txBody>
      </p:sp>
      <p:sp>
        <p:nvSpPr>
          <p:cNvPr id="5" name="TextBox 4">
            <a:extLst>
              <a:ext uri="{FF2B5EF4-FFF2-40B4-BE49-F238E27FC236}">
                <a16:creationId xmlns:a16="http://schemas.microsoft.com/office/drawing/2014/main" id="{66E152B6-C9EC-498A-9948-A3057E10EA48}"/>
              </a:ext>
            </a:extLst>
          </p:cNvPr>
          <p:cNvSpPr txBox="1"/>
          <p:nvPr/>
        </p:nvSpPr>
        <p:spPr>
          <a:xfrm>
            <a:off x="1283516" y="3926048"/>
            <a:ext cx="6979640" cy="1200329"/>
          </a:xfrm>
          <a:prstGeom prst="rect">
            <a:avLst/>
          </a:prstGeom>
          <a:noFill/>
        </p:spPr>
        <p:txBody>
          <a:bodyPr wrap="square" rtlCol="0">
            <a:spAutoFit/>
          </a:bodyPr>
          <a:lstStyle/>
          <a:p>
            <a:r>
              <a:rPr lang="en-US" sz="2400" dirty="0"/>
              <a:t>Since exothermic reactions form stronger bonds, and break weaker bonds, why are they not ALWAYS spontaneous?</a:t>
            </a:r>
          </a:p>
        </p:txBody>
      </p:sp>
    </p:spTree>
    <p:extLst>
      <p:ext uri="{BB962C8B-B14F-4D97-AF65-F5344CB8AC3E}">
        <p14:creationId xmlns:p14="http://schemas.microsoft.com/office/powerpoint/2010/main" val="1004952757"/>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1130</TotalTime>
  <Words>3699</Words>
  <Application>Microsoft Office PowerPoint</Application>
  <PresentationFormat>On-screen Show (4:3)</PresentationFormat>
  <Paragraphs>516</Paragraphs>
  <Slides>65</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4" baseType="lpstr">
      <vt:lpstr>Arial</vt:lpstr>
      <vt:lpstr>Arial Rounded MT Bold</vt:lpstr>
      <vt:lpstr>Calibri</vt:lpstr>
      <vt:lpstr>Calibri Light</vt:lpstr>
      <vt:lpstr>Rockwell</vt:lpstr>
      <vt:lpstr>Symbol</vt:lpstr>
      <vt:lpstr>Times New Roman</vt:lpstr>
      <vt:lpstr>Office Theme</vt:lpstr>
      <vt:lpstr>Equation</vt:lpstr>
      <vt:lpstr>PowerPoint Presentation</vt:lpstr>
      <vt:lpstr>Chapter Outline</vt:lpstr>
      <vt:lpstr>Figure 16.1</vt:lpstr>
      <vt:lpstr>Learning Objectives</vt:lpstr>
      <vt:lpstr>Spontaneous Process</vt:lpstr>
      <vt:lpstr>Spontaneous Process</vt:lpstr>
      <vt:lpstr>Spontaneity</vt:lpstr>
      <vt:lpstr>Spontaneity</vt:lpstr>
      <vt:lpstr>Energy and Spontaneity</vt:lpstr>
      <vt:lpstr>Exceptions</vt:lpstr>
      <vt:lpstr>Figure 16.4</vt:lpstr>
      <vt:lpstr>Dispersal of Matter</vt:lpstr>
      <vt:lpstr>Dispersal of Energy</vt:lpstr>
      <vt:lpstr>Figure 16.5</vt:lpstr>
      <vt:lpstr>Some Other Factor</vt:lpstr>
      <vt:lpstr>Learning Objectives</vt:lpstr>
      <vt:lpstr>Entropy</vt:lpstr>
      <vt:lpstr>Entropy</vt:lpstr>
      <vt:lpstr>Entropy</vt:lpstr>
      <vt:lpstr>Figure 16.8</vt:lpstr>
      <vt:lpstr>Entropy and Microstates</vt:lpstr>
      <vt:lpstr>Entropy and Microstates</vt:lpstr>
      <vt:lpstr>Entropy and Microstates</vt:lpstr>
      <vt:lpstr>Entropy Changes</vt:lpstr>
      <vt:lpstr>Factors That Influence Entropy</vt:lpstr>
      <vt:lpstr>Figure 16.10</vt:lpstr>
      <vt:lpstr>Entropy vs. Temperature</vt:lpstr>
      <vt:lpstr>Figure 16.11</vt:lpstr>
      <vt:lpstr>Factors that Influence Entropy</vt:lpstr>
      <vt:lpstr>Learning Objectives</vt:lpstr>
      <vt:lpstr>The Second and Third Laws of Thermodynamics</vt:lpstr>
      <vt:lpstr>Change in Entropy of the Surroundings, ΔSsurr</vt:lpstr>
      <vt:lpstr>The Second Law of Thermodynamics</vt:lpstr>
      <vt:lpstr>The Second Law of Thermodynamics</vt:lpstr>
      <vt:lpstr>The Third Law of Thermodynamics</vt:lpstr>
      <vt:lpstr>Standard Entropies</vt:lpstr>
      <vt:lpstr>Table 16.2 </vt:lpstr>
      <vt:lpstr>PowerPoint Presentation</vt:lpstr>
      <vt:lpstr>ΔS° for Reactions</vt:lpstr>
      <vt:lpstr>Learning Objectives</vt:lpstr>
      <vt:lpstr>Free Energy, G</vt:lpstr>
      <vt:lpstr>Gibbs Free Energy Change, ΔG </vt:lpstr>
      <vt:lpstr>Gibbs Free Energy Change, ΔI </vt:lpstr>
      <vt:lpstr>ΔG and Spontaneity </vt:lpstr>
      <vt:lpstr>Relationship among ΔG, ΔH, and ΔS</vt:lpstr>
      <vt:lpstr>ΔG = ΔH – TΔS</vt:lpstr>
      <vt:lpstr>Figure 16.12</vt:lpstr>
      <vt:lpstr>Free Energy and Temperature</vt:lpstr>
      <vt:lpstr>Direction of Spontaneity Change</vt:lpstr>
      <vt:lpstr>The Standard Free Energy Change, ΔG°</vt:lpstr>
      <vt:lpstr>PowerPoint Presentation</vt:lpstr>
      <vt:lpstr>PowerPoint Presentation</vt:lpstr>
      <vt:lpstr>Standard Free Energy of Formation, ∆G°f</vt:lpstr>
      <vt:lpstr>∆G°f Values Can Be Used to Calculate ΔG° </vt:lpstr>
      <vt:lpstr>∆G°f Values Can Be Used to Calculate ΔG° </vt:lpstr>
      <vt:lpstr>Pressure and Concentration Effects</vt:lpstr>
      <vt:lpstr>PowerPoint Presentation</vt:lpstr>
      <vt:lpstr>ΔG and the Equilibrium Constant</vt:lpstr>
      <vt:lpstr>ΔG and the Equilibrium Constant</vt:lpstr>
      <vt:lpstr>PowerPoint Presentation</vt:lpstr>
      <vt:lpstr>ΔG and the Equilibrium Constant</vt:lpstr>
      <vt:lpstr>Additivity of ΔG; Coupled Reactions</vt:lpstr>
      <vt:lpstr>Figure 16.14</vt:lpstr>
      <vt:lpstr>Exercise 55</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16 - Thermodynamics</dc:title>
  <dc:creator>Spuddy McSpare</dc:creator>
  <cp:lastModifiedBy>paul cohen</cp:lastModifiedBy>
  <cp:revision>111</cp:revision>
  <dcterms:created xsi:type="dcterms:W3CDTF">2012-06-04T02:13:36Z</dcterms:created>
  <dcterms:modified xsi:type="dcterms:W3CDTF">2022-03-19T02:58:53Z</dcterms:modified>
</cp:coreProperties>
</file>