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9" r:id="rId2"/>
  </p:sldMasterIdLst>
  <p:notesMasterIdLst>
    <p:notesMasterId r:id="rId16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Lst>
  <p:sldSz cx="9144000" cy="6858000" type="screen4x3"/>
  <p:notesSz cx="6881813" cy="9296400"/>
  <p:embeddedFontLst>
    <p:embeddedFont>
      <p:font typeface="Calibri" panose="020F0502020204030204" pitchFamily="34" charset="0"/>
      <p:regular r:id="rId166"/>
      <p:bold r:id="rId167"/>
      <p:italic r:id="rId168"/>
      <p:boldItalic r:id="rId169"/>
    </p:embeddedFont>
    <p:embeddedFont>
      <p:font typeface="Century Gothic" panose="020B0502020202020204" pitchFamily="34" charset="0"/>
      <p:regular r:id="rId170"/>
      <p:bold r:id="rId171"/>
      <p:italic r:id="rId172"/>
      <p:boldItalic r:id="rId173"/>
    </p:embeddedFont>
    <p:embeddedFont>
      <p:font typeface="Open Sans" panose="020B0604020202020204" charset="0"/>
      <p:regular r:id="rId174"/>
      <p:bold r:id="rId175"/>
      <p:italic r:id="rId176"/>
      <p:boldItalic r:id="rId177"/>
    </p:embeddedFont>
    <p:embeddedFont>
      <p:font typeface="Rockwell" panose="02060603020205020403" pitchFamily="18" charset="0"/>
      <p:regular r:id="rId178"/>
      <p:bold r:id="rId179"/>
      <p:italic r:id="rId180"/>
      <p:boldItalic r:id="rId181"/>
    </p:embeddedFont>
    <p:embeddedFont>
      <p:font typeface="Rokkitt" panose="020B0604020202020204" charset="0"/>
      <p:regular r:id="rId182"/>
      <p:bold r:id="rId183"/>
    </p:embeddedFont>
    <p:embeddedFont>
      <p:font typeface="Times" panose="02020603050405020304" pitchFamily="18" charset="0"/>
      <p:regular r:id="rId184"/>
      <p:bold r:id="rId185"/>
      <p:italic r:id="rId186"/>
      <p:boldItalic r:id="rId187"/>
    </p:embeddedFont>
    <p:embeddedFont>
      <p:font typeface="Verdana" panose="020B0604030504040204" pitchFamily="34" charset="0"/>
      <p:regular r:id="rId188"/>
      <p:bold r:id="rId189"/>
      <p:italic r:id="rId190"/>
      <p:boldItalic r:id="rId19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92" roundtripDataSignature="AMtx7mgalPSiFZ4suY7jaG9YEUssuhoNT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E967D2-73EF-4B4E-AA14-45292BF0A093}">
  <a:tblStyle styleId="{76E967D2-73EF-4B4E-AA14-45292BF0A093}" styleName="Table_0">
    <a:wholeTbl>
      <a:tcTxStyle b="off" i="off">
        <a:font>
          <a:latin typeface="Rockwell"/>
          <a:ea typeface="Rockwell"/>
          <a:cs typeface="Rockwel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AE7EA"/>
          </a:solidFill>
        </a:fill>
      </a:tcStyle>
    </a:wholeTbl>
    <a:band1H>
      <a:tcTxStyle b="off" i="off"/>
      <a:tcStyle>
        <a:tcBdr/>
        <a:fill>
          <a:solidFill>
            <a:srgbClr val="D2CCD2"/>
          </a:solidFill>
        </a:fill>
      </a:tcStyle>
    </a:band1H>
    <a:band2H>
      <a:tcTxStyle b="off" i="off"/>
      <a:tcStyle>
        <a:tcBdr/>
      </a:tcStyle>
    </a:band2H>
    <a:band1V>
      <a:tcTxStyle b="off" i="off"/>
      <a:tcStyle>
        <a:tcBdr/>
        <a:fill>
          <a:solidFill>
            <a:srgbClr val="D2CCD2"/>
          </a:solidFill>
        </a:fill>
      </a:tcStyle>
    </a:band1V>
    <a:band2V>
      <a:tcTxStyle b="off" i="off"/>
      <a:tcStyle>
        <a:tcBdr/>
      </a:tcStyle>
    </a:band2V>
    <a:lastCol>
      <a:tcTxStyle b="on" i="off">
        <a:font>
          <a:latin typeface="Rockwell"/>
          <a:ea typeface="Rockwell"/>
          <a:cs typeface="Rockwell"/>
        </a:font>
        <a:schemeClr val="lt1"/>
      </a:tcTxStyle>
      <a:tcStyle>
        <a:tcBdr/>
        <a:fill>
          <a:solidFill>
            <a:schemeClr val="accent1"/>
          </a:solidFill>
        </a:fill>
      </a:tcStyle>
    </a:lastCol>
    <a:firstCol>
      <a:tcTxStyle b="on" i="off">
        <a:font>
          <a:latin typeface="Rockwell"/>
          <a:ea typeface="Rockwell"/>
          <a:cs typeface="Rockwell"/>
        </a:font>
        <a:schemeClr val="lt1"/>
      </a:tcTxStyle>
      <a:tcStyle>
        <a:tcBdr/>
        <a:fill>
          <a:solidFill>
            <a:schemeClr val="accent1"/>
          </a:solidFill>
        </a:fill>
      </a:tcStyle>
    </a:firstCol>
    <a:lastRow>
      <a:tcTxStyle b="on" i="off">
        <a:font>
          <a:latin typeface="Rockwell"/>
          <a:ea typeface="Rockwell"/>
          <a:cs typeface="Rockwel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Rockwell"/>
          <a:ea typeface="Rockwell"/>
          <a:cs typeface="Rockwel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CBF214AD-BB0D-42A3-8889-67BAC7B379A8}"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510"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font" Target="fonts/font10.fntdata"/><Relationship Id="rId170" Type="http://schemas.openxmlformats.org/officeDocument/2006/relationships/font" Target="fonts/font5.fntdata"/><Relationship Id="rId191" Type="http://schemas.openxmlformats.org/officeDocument/2006/relationships/font" Target="fonts/font26.fntdata"/><Relationship Id="rId196"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notesMaster" Target="notesMasters/notesMaster1.xml"/><Relationship Id="rId181" Type="http://schemas.openxmlformats.org/officeDocument/2006/relationships/font" Target="fonts/font16.fntdata"/><Relationship Id="rId186" Type="http://schemas.openxmlformats.org/officeDocument/2006/relationships/font" Target="fonts/font21.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font" Target="fonts/font6.fntdata"/><Relationship Id="rId176" Type="http://schemas.openxmlformats.org/officeDocument/2006/relationships/font" Target="fonts/font11.fntdata"/><Relationship Id="rId192" Type="http://customschemas.google.com/relationships/presentationmetadata" Target="metadata"/><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font" Target="fonts/font1.fntdata"/><Relationship Id="rId182" Type="http://schemas.openxmlformats.org/officeDocument/2006/relationships/font" Target="fonts/font17.fntdata"/><Relationship Id="rId187"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font" Target="fonts/font12.fntdata"/><Relationship Id="rId172" Type="http://schemas.openxmlformats.org/officeDocument/2006/relationships/font" Target="fonts/font7.fntdata"/><Relationship Id="rId193" Type="http://schemas.openxmlformats.org/officeDocument/2006/relationships/presProps" Target="pres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font" Target="fonts/font2.fntdata"/><Relationship Id="rId188" Type="http://schemas.openxmlformats.org/officeDocument/2006/relationships/font" Target="fonts/font23.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font" Target="fonts/font18.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font" Target="fonts/font13.fntdata"/><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font" Target="fonts/font8.fntdata"/><Relationship Id="rId194"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font" Target="fonts/font3.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font" Target="fonts/font19.fntdata"/><Relationship Id="rId189" Type="http://schemas.openxmlformats.org/officeDocument/2006/relationships/font" Target="fonts/font24.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font" Target="fonts/font9.fntdata"/><Relationship Id="rId179" Type="http://schemas.openxmlformats.org/officeDocument/2006/relationships/font" Target="fonts/font14.fntdata"/><Relationship Id="rId195" Type="http://schemas.openxmlformats.org/officeDocument/2006/relationships/theme" Target="theme/theme1.xml"/><Relationship Id="rId190" Type="http://schemas.openxmlformats.org/officeDocument/2006/relationships/font" Target="fonts/font25.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font" Target="fonts/font4.fntdata"/><Relationship Id="rId185" Type="http://schemas.openxmlformats.org/officeDocument/2006/relationships/font" Target="fonts/font20.fntdata"/><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font" Target="fonts/font15.fntdata"/><Relationship Id="rId26"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82119" cy="464820"/>
          </a:xfrm>
          <a:prstGeom prst="rect">
            <a:avLst/>
          </a:prstGeom>
          <a:noFill/>
          <a:ln>
            <a:noFill/>
          </a:ln>
        </p:spPr>
        <p:txBody>
          <a:bodyPr spcFirstLastPara="1" wrap="square" lIns="92425" tIns="46200" rIns="92425" bIns="462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98102" y="0"/>
            <a:ext cx="2982119" cy="464820"/>
          </a:xfrm>
          <a:prstGeom prst="rect">
            <a:avLst/>
          </a:prstGeom>
          <a:noFill/>
          <a:ln>
            <a:noFill/>
          </a:ln>
        </p:spPr>
        <p:txBody>
          <a:bodyPr spcFirstLastPara="1" wrap="square" lIns="92425" tIns="46200" rIns="92425" bIns="462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2982119" cy="464820"/>
          </a:xfrm>
          <a:prstGeom prst="rect">
            <a:avLst/>
          </a:prstGeom>
          <a:noFill/>
          <a:ln>
            <a:noFill/>
          </a:ln>
        </p:spPr>
        <p:txBody>
          <a:bodyPr spcFirstLastPara="1" wrap="square" lIns="92425" tIns="46200" rIns="92425" bIns="462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98102" y="8829967"/>
            <a:ext cx="2982119" cy="464820"/>
          </a:xfrm>
          <a:prstGeom prst="rect">
            <a:avLst/>
          </a:prstGeom>
          <a:noFill/>
          <a:ln>
            <a:noFill/>
          </a:ln>
        </p:spPr>
        <p:txBody>
          <a:bodyPr spcFirstLastPara="1" wrap="square" lIns="92425" tIns="46200" rIns="92425" bIns="462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1: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513" name="Google Shape;513;p1: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724b252115_0_342: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633" name="Google Shape;633;g724b252115_0_342:notes"/>
          <p:cNvSpPr>
            <a:spLocks noGrp="1" noRot="1" noChangeAspect="1"/>
          </p:cNvSpPr>
          <p:nvPr>
            <p:ph type="sldImg" idx="2"/>
          </p:nvPr>
        </p:nvSpPr>
        <p:spPr>
          <a:xfrm>
            <a:off x="11176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2"/>
        <p:cNvGrpSpPr/>
        <p:nvPr/>
      </p:nvGrpSpPr>
      <p:grpSpPr>
        <a:xfrm>
          <a:off x="0" y="0"/>
          <a:ext cx="0" cy="0"/>
          <a:chOff x="0" y="0"/>
          <a:chExt cx="0" cy="0"/>
        </a:xfrm>
      </p:grpSpPr>
      <p:sp>
        <p:nvSpPr>
          <p:cNvPr id="1913" name="Google Shape;1913;g724b250972_0_1282: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914" name="Google Shape;1914;g724b250972_0_1282: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4"/>
        <p:cNvGrpSpPr/>
        <p:nvPr/>
      </p:nvGrpSpPr>
      <p:grpSpPr>
        <a:xfrm>
          <a:off x="0" y="0"/>
          <a:ext cx="0" cy="0"/>
          <a:chOff x="0" y="0"/>
          <a:chExt cx="0" cy="0"/>
        </a:xfrm>
      </p:grpSpPr>
      <p:sp>
        <p:nvSpPr>
          <p:cNvPr id="1925" name="Google Shape;1925;g724b250972_0_1303: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926" name="Google Shape;1926;g724b250972_0_1303: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4"/>
        <p:cNvGrpSpPr/>
        <p:nvPr/>
      </p:nvGrpSpPr>
      <p:grpSpPr>
        <a:xfrm>
          <a:off x="0" y="0"/>
          <a:ext cx="0" cy="0"/>
          <a:chOff x="0" y="0"/>
          <a:chExt cx="0" cy="0"/>
        </a:xfrm>
      </p:grpSpPr>
      <p:sp>
        <p:nvSpPr>
          <p:cNvPr id="1935" name="Google Shape;1935;g724b252115_0_219: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936" name="Google Shape;1936;g724b252115_0_219: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7"/>
        <p:cNvGrpSpPr/>
        <p:nvPr/>
      </p:nvGrpSpPr>
      <p:grpSpPr>
        <a:xfrm>
          <a:off x="0" y="0"/>
          <a:ext cx="0" cy="0"/>
          <a:chOff x="0" y="0"/>
          <a:chExt cx="0" cy="0"/>
        </a:xfrm>
      </p:grpSpPr>
      <p:sp>
        <p:nvSpPr>
          <p:cNvPr id="1958" name="Google Shape;1958;g724b250972_0_2734: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9" name="Google Shape;1959;g724b250972_0_2734:notes"/>
          <p:cNvSpPr txBox="1">
            <a:spLocks noGrp="1"/>
          </p:cNvSpPr>
          <p:nvPr>
            <p:ph type="body" idx="1"/>
          </p:nvPr>
        </p:nvSpPr>
        <p:spPr>
          <a:xfrm>
            <a:off x="688180" y="4415790"/>
            <a:ext cx="5505300" cy="4183500"/>
          </a:xfrm>
          <a:prstGeom prst="rect">
            <a:avLst/>
          </a:prstGeom>
          <a:noFill/>
          <a:ln>
            <a:noFill/>
          </a:ln>
        </p:spPr>
        <p:txBody>
          <a:bodyPr spcFirstLastPara="1" wrap="square" lIns="92150" tIns="46050" rIns="92150" bIns="46050" anchor="t" anchorCtr="0">
            <a:noAutofit/>
          </a:bodyPr>
          <a:lstStyle/>
          <a:p>
            <a:pPr marL="0" lvl="0" indent="0" algn="l" rtl="0">
              <a:lnSpc>
                <a:spcPct val="100000"/>
              </a:lnSpc>
              <a:spcBef>
                <a:spcPts val="0"/>
              </a:spcBef>
              <a:spcAft>
                <a:spcPts val="0"/>
              </a:spcAft>
              <a:buSzPts val="1400"/>
              <a:buNone/>
            </a:pPr>
            <a:endParaRPr/>
          </a:p>
        </p:txBody>
      </p:sp>
      <p:sp>
        <p:nvSpPr>
          <p:cNvPr id="1960" name="Google Shape;1960;g724b250972_0_2734:notes"/>
          <p:cNvSpPr txBox="1">
            <a:spLocks noGrp="1"/>
          </p:cNvSpPr>
          <p:nvPr>
            <p:ph type="sldNum" idx="12"/>
          </p:nvPr>
        </p:nvSpPr>
        <p:spPr>
          <a:xfrm>
            <a:off x="3898094" y="8829967"/>
            <a:ext cx="2982000" cy="464700"/>
          </a:xfrm>
          <a:prstGeom prst="rect">
            <a:avLst/>
          </a:prstGeom>
          <a:noFill/>
          <a:ln>
            <a:noFill/>
          </a:ln>
        </p:spPr>
        <p:txBody>
          <a:bodyPr spcFirstLastPara="1" wrap="square" lIns="92150" tIns="46050" rIns="92150" bIns="46050" anchor="b" anchorCtr="0">
            <a:noAutofit/>
          </a:bodyPr>
          <a:lstStyle/>
          <a:p>
            <a:pPr marL="0" lvl="0" indent="0" algn="r" rtl="0">
              <a:lnSpc>
                <a:spcPct val="100000"/>
              </a:lnSpc>
              <a:spcBef>
                <a:spcPts val="0"/>
              </a:spcBef>
              <a:spcAft>
                <a:spcPts val="0"/>
              </a:spcAft>
              <a:buSzPts val="1400"/>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5"/>
        <p:cNvGrpSpPr/>
        <p:nvPr/>
      </p:nvGrpSpPr>
      <p:grpSpPr>
        <a:xfrm>
          <a:off x="0" y="0"/>
          <a:ext cx="0" cy="0"/>
          <a:chOff x="0" y="0"/>
          <a:chExt cx="0" cy="0"/>
        </a:xfrm>
      </p:grpSpPr>
      <p:sp>
        <p:nvSpPr>
          <p:cNvPr id="1966" name="Google Shape;1966;g724b250972_0_2741: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967" name="Google Shape;1967;g724b250972_0_2741: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7"/>
        <p:cNvGrpSpPr/>
        <p:nvPr/>
      </p:nvGrpSpPr>
      <p:grpSpPr>
        <a:xfrm>
          <a:off x="0" y="0"/>
          <a:ext cx="0" cy="0"/>
          <a:chOff x="0" y="0"/>
          <a:chExt cx="0" cy="0"/>
        </a:xfrm>
      </p:grpSpPr>
      <p:sp>
        <p:nvSpPr>
          <p:cNvPr id="1978" name="Google Shape;1978;g724b250972_0_2752: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979" name="Google Shape;1979;g724b250972_0_2752: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3"/>
        <p:cNvGrpSpPr/>
        <p:nvPr/>
      </p:nvGrpSpPr>
      <p:grpSpPr>
        <a:xfrm>
          <a:off x="0" y="0"/>
          <a:ext cx="0" cy="0"/>
          <a:chOff x="0" y="0"/>
          <a:chExt cx="0" cy="0"/>
        </a:xfrm>
      </p:grpSpPr>
      <p:sp>
        <p:nvSpPr>
          <p:cNvPr id="1994" name="Google Shape;1994;g724b250972_0_2767: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995" name="Google Shape;1995;g724b250972_0_2767: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4"/>
        <p:cNvGrpSpPr/>
        <p:nvPr/>
      </p:nvGrpSpPr>
      <p:grpSpPr>
        <a:xfrm>
          <a:off x="0" y="0"/>
          <a:ext cx="0" cy="0"/>
          <a:chOff x="0" y="0"/>
          <a:chExt cx="0" cy="0"/>
        </a:xfrm>
      </p:grpSpPr>
      <p:sp>
        <p:nvSpPr>
          <p:cNvPr id="2005" name="Google Shape;2005;g724b250972_0_2777: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006" name="Google Shape;2006;g724b250972_0_2777: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4"/>
        <p:cNvGrpSpPr/>
        <p:nvPr/>
      </p:nvGrpSpPr>
      <p:grpSpPr>
        <a:xfrm>
          <a:off x="0" y="0"/>
          <a:ext cx="0" cy="0"/>
          <a:chOff x="0" y="0"/>
          <a:chExt cx="0" cy="0"/>
        </a:xfrm>
      </p:grpSpPr>
      <p:sp>
        <p:nvSpPr>
          <p:cNvPr id="2015" name="Google Shape;2015;g724b250972_0_2786: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016" name="Google Shape;2016;g724b250972_0_2786: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8"/>
        <p:cNvGrpSpPr/>
        <p:nvPr/>
      </p:nvGrpSpPr>
      <p:grpSpPr>
        <a:xfrm>
          <a:off x="0" y="0"/>
          <a:ext cx="0" cy="0"/>
          <a:chOff x="0" y="0"/>
          <a:chExt cx="0" cy="0"/>
        </a:xfrm>
      </p:grpSpPr>
      <p:sp>
        <p:nvSpPr>
          <p:cNvPr id="2029" name="Google Shape;2029;g724b250972_0_2799: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030" name="Google Shape;2030;g724b250972_0_2799: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8: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8" name="Google Shape;648;p8: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rmAutofit/>
          </a:bodyPr>
          <a:lstStyle/>
          <a:p>
            <a:pPr marL="0" lvl="0" indent="0" algn="l" rtl="0">
              <a:lnSpc>
                <a:spcPct val="100000"/>
              </a:lnSpc>
              <a:spcBef>
                <a:spcPts val="0"/>
              </a:spcBef>
              <a:spcAft>
                <a:spcPts val="0"/>
              </a:spcAft>
              <a:buSzPts val="1400"/>
              <a:buNone/>
            </a:pPr>
            <a:endParaRPr/>
          </a:p>
        </p:txBody>
      </p:sp>
      <p:sp>
        <p:nvSpPr>
          <p:cNvPr id="649" name="Google Shape;649;p8:notes"/>
          <p:cNvSpPr txBox="1">
            <a:spLocks noGrp="1"/>
          </p:cNvSpPr>
          <p:nvPr>
            <p:ph type="sldNum" idx="12"/>
          </p:nvPr>
        </p:nvSpPr>
        <p:spPr>
          <a:xfrm>
            <a:off x="3898102" y="8829967"/>
            <a:ext cx="2982119" cy="464820"/>
          </a:xfrm>
          <a:prstGeom prst="rect">
            <a:avLst/>
          </a:prstGeom>
          <a:noFill/>
          <a:ln>
            <a:noFill/>
          </a:ln>
        </p:spPr>
        <p:txBody>
          <a:bodyPr spcFirstLastPara="1" wrap="square" lIns="92425" tIns="46200" rIns="92425" bIns="462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2"/>
        <p:cNvGrpSpPr/>
        <p:nvPr/>
      </p:nvGrpSpPr>
      <p:grpSpPr>
        <a:xfrm>
          <a:off x="0" y="0"/>
          <a:ext cx="0" cy="0"/>
          <a:chOff x="0" y="0"/>
          <a:chExt cx="0" cy="0"/>
        </a:xfrm>
      </p:grpSpPr>
      <p:sp>
        <p:nvSpPr>
          <p:cNvPr id="2043" name="Google Shape;2043;g724b250972_0_2812: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044" name="Google Shape;2044;g724b250972_0_2812: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4"/>
        <p:cNvGrpSpPr/>
        <p:nvPr/>
      </p:nvGrpSpPr>
      <p:grpSpPr>
        <a:xfrm>
          <a:off x="0" y="0"/>
          <a:ext cx="0" cy="0"/>
          <a:chOff x="0" y="0"/>
          <a:chExt cx="0" cy="0"/>
        </a:xfrm>
      </p:grpSpPr>
      <p:sp>
        <p:nvSpPr>
          <p:cNvPr id="2055" name="Google Shape;2055;g724b250972_0_2823: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056" name="Google Shape;2056;g724b250972_0_2823: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4"/>
        <p:cNvGrpSpPr/>
        <p:nvPr/>
      </p:nvGrpSpPr>
      <p:grpSpPr>
        <a:xfrm>
          <a:off x="0" y="0"/>
          <a:ext cx="0" cy="0"/>
          <a:chOff x="0" y="0"/>
          <a:chExt cx="0" cy="0"/>
        </a:xfrm>
      </p:grpSpPr>
      <p:sp>
        <p:nvSpPr>
          <p:cNvPr id="2065" name="Google Shape;2065;g724b250972_0_2832: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066" name="Google Shape;2066;g724b250972_0_2832: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6"/>
        <p:cNvGrpSpPr/>
        <p:nvPr/>
      </p:nvGrpSpPr>
      <p:grpSpPr>
        <a:xfrm>
          <a:off x="0" y="0"/>
          <a:ext cx="0" cy="0"/>
          <a:chOff x="0" y="0"/>
          <a:chExt cx="0" cy="0"/>
        </a:xfrm>
      </p:grpSpPr>
      <p:sp>
        <p:nvSpPr>
          <p:cNvPr id="2077" name="Google Shape;2077;g724b250972_0_2843: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078" name="Google Shape;2078;g724b250972_0_2843: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3"/>
        <p:cNvGrpSpPr/>
        <p:nvPr/>
      </p:nvGrpSpPr>
      <p:grpSpPr>
        <a:xfrm>
          <a:off x="0" y="0"/>
          <a:ext cx="0" cy="0"/>
          <a:chOff x="0" y="0"/>
          <a:chExt cx="0" cy="0"/>
        </a:xfrm>
      </p:grpSpPr>
      <p:sp>
        <p:nvSpPr>
          <p:cNvPr id="2094" name="Google Shape;2094;g724b250972_0_2859: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095" name="Google Shape;2095;g724b250972_0_2859: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4"/>
        <p:cNvGrpSpPr/>
        <p:nvPr/>
      </p:nvGrpSpPr>
      <p:grpSpPr>
        <a:xfrm>
          <a:off x="0" y="0"/>
          <a:ext cx="0" cy="0"/>
          <a:chOff x="0" y="0"/>
          <a:chExt cx="0" cy="0"/>
        </a:xfrm>
      </p:grpSpPr>
      <p:sp>
        <p:nvSpPr>
          <p:cNvPr id="2105" name="Google Shape;2105;g724b250972_0_4201: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106" name="Google Shape;2106;g724b250972_0_4201: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4"/>
        <p:cNvGrpSpPr/>
        <p:nvPr/>
      </p:nvGrpSpPr>
      <p:grpSpPr>
        <a:xfrm>
          <a:off x="0" y="0"/>
          <a:ext cx="0" cy="0"/>
          <a:chOff x="0" y="0"/>
          <a:chExt cx="0" cy="0"/>
        </a:xfrm>
      </p:grpSpPr>
      <p:sp>
        <p:nvSpPr>
          <p:cNvPr id="2115" name="Google Shape;2115;g724b250972_0_4210: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116" name="Google Shape;2116;g724b250972_0_4210: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4"/>
        <p:cNvGrpSpPr/>
        <p:nvPr/>
      </p:nvGrpSpPr>
      <p:grpSpPr>
        <a:xfrm>
          <a:off x="0" y="0"/>
          <a:ext cx="0" cy="0"/>
          <a:chOff x="0" y="0"/>
          <a:chExt cx="0" cy="0"/>
        </a:xfrm>
      </p:grpSpPr>
      <p:sp>
        <p:nvSpPr>
          <p:cNvPr id="2125" name="Google Shape;2125;g724b250972_0_4219: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126" name="Google Shape;2126;g724b250972_0_4219: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4"/>
        <p:cNvGrpSpPr/>
        <p:nvPr/>
      </p:nvGrpSpPr>
      <p:grpSpPr>
        <a:xfrm>
          <a:off x="0" y="0"/>
          <a:ext cx="0" cy="0"/>
          <a:chOff x="0" y="0"/>
          <a:chExt cx="0" cy="0"/>
        </a:xfrm>
      </p:grpSpPr>
      <p:sp>
        <p:nvSpPr>
          <p:cNvPr id="2135" name="Google Shape;2135;g724b252115_0_241: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136" name="Google Shape;2136;g724b252115_0_241: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2"/>
        <p:cNvGrpSpPr/>
        <p:nvPr/>
      </p:nvGrpSpPr>
      <p:grpSpPr>
        <a:xfrm>
          <a:off x="0" y="0"/>
          <a:ext cx="0" cy="0"/>
          <a:chOff x="0" y="0"/>
          <a:chExt cx="0" cy="0"/>
        </a:xfrm>
      </p:grpSpPr>
      <p:sp>
        <p:nvSpPr>
          <p:cNvPr id="2153" name="Google Shape;2153;g724b250972_0_3539: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4" name="Google Shape;2154;g724b250972_0_3539:notes"/>
          <p:cNvSpPr txBox="1">
            <a:spLocks noGrp="1"/>
          </p:cNvSpPr>
          <p:nvPr>
            <p:ph type="body" idx="1"/>
          </p:nvPr>
        </p:nvSpPr>
        <p:spPr>
          <a:xfrm>
            <a:off x="688180" y="4415790"/>
            <a:ext cx="5505300" cy="4183500"/>
          </a:xfrm>
          <a:prstGeom prst="rect">
            <a:avLst/>
          </a:prstGeom>
          <a:noFill/>
          <a:ln>
            <a:noFill/>
          </a:ln>
        </p:spPr>
        <p:txBody>
          <a:bodyPr spcFirstLastPara="1" wrap="square" lIns="92150" tIns="46050" rIns="92150" bIns="46050" anchor="t" anchorCtr="0">
            <a:noAutofit/>
          </a:bodyPr>
          <a:lstStyle/>
          <a:p>
            <a:pPr marL="0" lvl="0" indent="0" algn="l" rtl="0">
              <a:lnSpc>
                <a:spcPct val="100000"/>
              </a:lnSpc>
              <a:spcBef>
                <a:spcPts val="0"/>
              </a:spcBef>
              <a:spcAft>
                <a:spcPts val="0"/>
              </a:spcAft>
              <a:buSzPts val="1400"/>
              <a:buNone/>
            </a:pPr>
            <a:endParaRPr/>
          </a:p>
        </p:txBody>
      </p:sp>
      <p:sp>
        <p:nvSpPr>
          <p:cNvPr id="2155" name="Google Shape;2155;g724b250972_0_3539:notes"/>
          <p:cNvSpPr txBox="1">
            <a:spLocks noGrp="1"/>
          </p:cNvSpPr>
          <p:nvPr>
            <p:ph type="sldNum" idx="12"/>
          </p:nvPr>
        </p:nvSpPr>
        <p:spPr>
          <a:xfrm>
            <a:off x="3898094" y="8829967"/>
            <a:ext cx="2982000" cy="464700"/>
          </a:xfrm>
          <a:prstGeom prst="rect">
            <a:avLst/>
          </a:prstGeom>
          <a:noFill/>
          <a:ln>
            <a:noFill/>
          </a:ln>
        </p:spPr>
        <p:txBody>
          <a:bodyPr spcFirstLastPara="1" wrap="square" lIns="92150" tIns="46050" rIns="92150" bIns="46050" anchor="b" anchorCtr="0">
            <a:noAutofit/>
          </a:bodyPr>
          <a:lstStyle/>
          <a:p>
            <a:pPr marL="0" lvl="0" indent="0" algn="r" rtl="0">
              <a:lnSpc>
                <a:spcPct val="100000"/>
              </a:lnSpc>
              <a:spcBef>
                <a:spcPts val="0"/>
              </a:spcBef>
              <a:spcAft>
                <a:spcPts val="0"/>
              </a:spcAft>
              <a:buSzPts val="1400"/>
              <a:buNone/>
            </a:pPr>
            <a:fld id="{00000000-1234-1234-1234-123412341234}" type="slidenum">
              <a:rPr lang="en-US"/>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p10: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663" name="Google Shape;663;p10: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0"/>
        <p:cNvGrpSpPr/>
        <p:nvPr/>
      </p:nvGrpSpPr>
      <p:grpSpPr>
        <a:xfrm>
          <a:off x="0" y="0"/>
          <a:ext cx="0" cy="0"/>
          <a:chOff x="0" y="0"/>
          <a:chExt cx="0" cy="0"/>
        </a:xfrm>
      </p:grpSpPr>
      <p:sp>
        <p:nvSpPr>
          <p:cNvPr id="2161" name="Google Shape;2161;g724b250972_0_2869: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162" name="Google Shape;2162;g724b250972_0_2869: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6"/>
        <p:cNvGrpSpPr/>
        <p:nvPr/>
      </p:nvGrpSpPr>
      <p:grpSpPr>
        <a:xfrm>
          <a:off x="0" y="0"/>
          <a:ext cx="0" cy="0"/>
          <a:chOff x="0" y="0"/>
          <a:chExt cx="0" cy="0"/>
        </a:xfrm>
      </p:grpSpPr>
      <p:sp>
        <p:nvSpPr>
          <p:cNvPr id="2177" name="Google Shape;2177;g724b250972_0_4170: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178" name="Google Shape;2178;g724b250972_0_4170:notes"/>
          <p:cNvSpPr>
            <a:spLocks noGrp="1" noRot="1" noChangeAspect="1"/>
          </p:cNvSpPr>
          <p:nvPr>
            <p:ph type="sldImg" idx="2"/>
          </p:nvPr>
        </p:nvSpPr>
        <p:spPr>
          <a:xfrm>
            <a:off x="11176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9"/>
        <p:cNvGrpSpPr/>
        <p:nvPr/>
      </p:nvGrpSpPr>
      <p:grpSpPr>
        <a:xfrm>
          <a:off x="0" y="0"/>
          <a:ext cx="0" cy="0"/>
          <a:chOff x="0" y="0"/>
          <a:chExt cx="0" cy="0"/>
        </a:xfrm>
      </p:grpSpPr>
      <p:sp>
        <p:nvSpPr>
          <p:cNvPr id="2190" name="Google Shape;2190;g724b250972_0_3830: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1" name="Google Shape;2191;g724b250972_0_3830:notes"/>
          <p:cNvSpPr txBox="1">
            <a:spLocks noGrp="1"/>
          </p:cNvSpPr>
          <p:nvPr>
            <p:ph type="body" idx="1"/>
          </p:nvPr>
        </p:nvSpPr>
        <p:spPr>
          <a:xfrm>
            <a:off x="688180" y="4415790"/>
            <a:ext cx="5505300" cy="4183500"/>
          </a:xfrm>
          <a:prstGeom prst="rect">
            <a:avLst/>
          </a:prstGeom>
          <a:noFill/>
          <a:ln>
            <a:noFill/>
          </a:ln>
        </p:spPr>
        <p:txBody>
          <a:bodyPr spcFirstLastPara="1" wrap="square" lIns="92150" tIns="46050" rIns="92150" bIns="46050" anchor="t" anchorCtr="0">
            <a:noAutofit/>
          </a:bodyPr>
          <a:lstStyle/>
          <a:p>
            <a:pPr marL="0" lvl="0" indent="0" algn="l" rtl="0">
              <a:lnSpc>
                <a:spcPct val="100000"/>
              </a:lnSpc>
              <a:spcBef>
                <a:spcPts val="0"/>
              </a:spcBef>
              <a:spcAft>
                <a:spcPts val="0"/>
              </a:spcAft>
              <a:buSzPts val="1400"/>
              <a:buNone/>
            </a:pPr>
            <a:endParaRPr/>
          </a:p>
        </p:txBody>
      </p:sp>
      <p:sp>
        <p:nvSpPr>
          <p:cNvPr id="2192" name="Google Shape;2192;g724b250972_0_3830:notes"/>
          <p:cNvSpPr txBox="1">
            <a:spLocks noGrp="1"/>
          </p:cNvSpPr>
          <p:nvPr>
            <p:ph type="sldNum" idx="12"/>
          </p:nvPr>
        </p:nvSpPr>
        <p:spPr>
          <a:xfrm>
            <a:off x="3898094" y="8829967"/>
            <a:ext cx="2982000" cy="464700"/>
          </a:xfrm>
          <a:prstGeom prst="rect">
            <a:avLst/>
          </a:prstGeom>
          <a:noFill/>
          <a:ln>
            <a:noFill/>
          </a:ln>
        </p:spPr>
        <p:txBody>
          <a:bodyPr spcFirstLastPara="1" wrap="square" lIns="92150" tIns="46050" rIns="92150" bIns="46050" anchor="b" anchorCtr="0">
            <a:noAutofit/>
          </a:bodyPr>
          <a:lstStyle/>
          <a:p>
            <a:pPr marL="0" lvl="0" indent="0" algn="r" rtl="0">
              <a:lnSpc>
                <a:spcPct val="100000"/>
              </a:lnSpc>
              <a:spcBef>
                <a:spcPts val="0"/>
              </a:spcBef>
              <a:spcAft>
                <a:spcPts val="0"/>
              </a:spcAft>
              <a:buSzPts val="1400"/>
              <a:buNone/>
            </a:pPr>
            <a:fld id="{00000000-1234-1234-1234-123412341234}" type="slidenum">
              <a:rPr lang="en-US"/>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3"/>
        <p:cNvGrpSpPr/>
        <p:nvPr/>
      </p:nvGrpSpPr>
      <p:grpSpPr>
        <a:xfrm>
          <a:off x="0" y="0"/>
          <a:ext cx="0" cy="0"/>
          <a:chOff x="0" y="0"/>
          <a:chExt cx="0" cy="0"/>
        </a:xfrm>
      </p:grpSpPr>
      <p:sp>
        <p:nvSpPr>
          <p:cNvPr id="2204" name="Google Shape;2204;g724b250972_0_2884: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205" name="Google Shape;2205;g724b250972_0_2884: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0"/>
        <p:cNvGrpSpPr/>
        <p:nvPr/>
      </p:nvGrpSpPr>
      <p:grpSpPr>
        <a:xfrm>
          <a:off x="0" y="0"/>
          <a:ext cx="0" cy="0"/>
          <a:chOff x="0" y="0"/>
          <a:chExt cx="0" cy="0"/>
        </a:xfrm>
      </p:grpSpPr>
      <p:sp>
        <p:nvSpPr>
          <p:cNvPr id="2221" name="Google Shape;2221;g724b250972_0_3864: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222" name="Google Shape;2222;g724b250972_0_3864: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0"/>
        <p:cNvGrpSpPr/>
        <p:nvPr/>
      </p:nvGrpSpPr>
      <p:grpSpPr>
        <a:xfrm>
          <a:off x="0" y="0"/>
          <a:ext cx="0" cy="0"/>
          <a:chOff x="0" y="0"/>
          <a:chExt cx="0" cy="0"/>
        </a:xfrm>
      </p:grpSpPr>
      <p:sp>
        <p:nvSpPr>
          <p:cNvPr id="2241" name="Google Shape;2241;g724b250972_0_3883: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242" name="Google Shape;2242;g724b250972_0_3883: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2"/>
        <p:cNvGrpSpPr/>
        <p:nvPr/>
      </p:nvGrpSpPr>
      <p:grpSpPr>
        <a:xfrm>
          <a:off x="0" y="0"/>
          <a:ext cx="0" cy="0"/>
          <a:chOff x="0" y="0"/>
          <a:chExt cx="0" cy="0"/>
        </a:xfrm>
      </p:grpSpPr>
      <p:sp>
        <p:nvSpPr>
          <p:cNvPr id="2253" name="Google Shape;2253;g724b250972_0_4182: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254" name="Google Shape;2254;g724b250972_0_4182: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3"/>
        <p:cNvGrpSpPr/>
        <p:nvPr/>
      </p:nvGrpSpPr>
      <p:grpSpPr>
        <a:xfrm>
          <a:off x="0" y="0"/>
          <a:ext cx="0" cy="0"/>
          <a:chOff x="0" y="0"/>
          <a:chExt cx="0" cy="0"/>
        </a:xfrm>
      </p:grpSpPr>
      <p:sp>
        <p:nvSpPr>
          <p:cNvPr id="2264" name="Google Shape;2264;g724b250972_0_2900: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265" name="Google Shape;2265;g724b250972_0_2900: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8"/>
        <p:cNvGrpSpPr/>
        <p:nvPr/>
      </p:nvGrpSpPr>
      <p:grpSpPr>
        <a:xfrm>
          <a:off x="0" y="0"/>
          <a:ext cx="0" cy="0"/>
          <a:chOff x="0" y="0"/>
          <a:chExt cx="0" cy="0"/>
        </a:xfrm>
      </p:grpSpPr>
      <p:sp>
        <p:nvSpPr>
          <p:cNvPr id="2289" name="Google Shape;2289;g724b250972_0_3851:notes"/>
          <p:cNvSpPr txBox="1">
            <a:spLocks noGrp="1"/>
          </p:cNvSpPr>
          <p:nvPr>
            <p:ph type="body" idx="1"/>
          </p:nvPr>
        </p:nvSpPr>
        <p:spPr>
          <a:xfrm>
            <a:off x="688182" y="4415790"/>
            <a:ext cx="5505600" cy="4183500"/>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2290" name="Google Shape;2290;g724b250972_0_3851:notes"/>
          <p:cNvSpPr>
            <a:spLocks noGrp="1" noRot="1" noChangeAspect="1"/>
          </p:cNvSpPr>
          <p:nvPr>
            <p:ph type="sldImg" idx="2"/>
          </p:nvPr>
        </p:nvSpPr>
        <p:spPr>
          <a:xfrm>
            <a:off x="11176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2"/>
        <p:cNvGrpSpPr/>
        <p:nvPr/>
      </p:nvGrpSpPr>
      <p:grpSpPr>
        <a:xfrm>
          <a:off x="0" y="0"/>
          <a:ext cx="0" cy="0"/>
          <a:chOff x="0" y="0"/>
          <a:chExt cx="0" cy="0"/>
        </a:xfrm>
      </p:grpSpPr>
      <p:sp>
        <p:nvSpPr>
          <p:cNvPr id="2303" name="Google Shape;2303;g724b250972_0_4192: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304" name="Google Shape;2304;g724b250972_0_4192: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724b252115_0_294:notes"/>
          <p:cNvSpPr txBox="1">
            <a:spLocks noGrp="1"/>
          </p:cNvSpPr>
          <p:nvPr>
            <p:ph type="body" idx="1"/>
          </p:nvPr>
        </p:nvSpPr>
        <p:spPr>
          <a:xfrm>
            <a:off x="688182" y="4415790"/>
            <a:ext cx="5505600" cy="4183500"/>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678" name="Google Shape;678;g724b252115_0_294:notes"/>
          <p:cNvSpPr>
            <a:spLocks noGrp="1" noRot="1" noChangeAspect="1"/>
          </p:cNvSpPr>
          <p:nvPr>
            <p:ph type="sldImg" idx="2"/>
          </p:nvPr>
        </p:nvSpPr>
        <p:spPr>
          <a:xfrm>
            <a:off x="11176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2"/>
        <p:cNvGrpSpPr/>
        <p:nvPr/>
      </p:nvGrpSpPr>
      <p:grpSpPr>
        <a:xfrm>
          <a:off x="0" y="0"/>
          <a:ext cx="0" cy="0"/>
          <a:chOff x="0" y="0"/>
          <a:chExt cx="0" cy="0"/>
        </a:xfrm>
      </p:grpSpPr>
      <p:sp>
        <p:nvSpPr>
          <p:cNvPr id="2313" name="Google Shape;2313;g724b252115_0_131: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314" name="Google Shape;2314;g724b252115_0_131: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3"/>
        <p:cNvGrpSpPr/>
        <p:nvPr/>
      </p:nvGrpSpPr>
      <p:grpSpPr>
        <a:xfrm>
          <a:off x="0" y="0"/>
          <a:ext cx="0" cy="0"/>
          <a:chOff x="0" y="0"/>
          <a:chExt cx="0" cy="0"/>
        </a:xfrm>
      </p:grpSpPr>
      <p:sp>
        <p:nvSpPr>
          <p:cNvPr id="2344" name="Google Shape;2344;g724b250972_0_2980: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5" name="Google Shape;2345;g724b250972_0_2980:notes"/>
          <p:cNvSpPr txBox="1">
            <a:spLocks noGrp="1"/>
          </p:cNvSpPr>
          <p:nvPr>
            <p:ph type="body" idx="1"/>
          </p:nvPr>
        </p:nvSpPr>
        <p:spPr>
          <a:xfrm>
            <a:off x="688180" y="4415790"/>
            <a:ext cx="5505300" cy="4183500"/>
          </a:xfrm>
          <a:prstGeom prst="rect">
            <a:avLst/>
          </a:prstGeom>
          <a:noFill/>
          <a:ln>
            <a:noFill/>
          </a:ln>
        </p:spPr>
        <p:txBody>
          <a:bodyPr spcFirstLastPara="1" wrap="square" lIns="92150" tIns="46050" rIns="92150" bIns="46050" anchor="t" anchorCtr="0">
            <a:noAutofit/>
          </a:bodyPr>
          <a:lstStyle/>
          <a:p>
            <a:pPr marL="0" lvl="0" indent="0" algn="l" rtl="0">
              <a:lnSpc>
                <a:spcPct val="100000"/>
              </a:lnSpc>
              <a:spcBef>
                <a:spcPts val="0"/>
              </a:spcBef>
              <a:spcAft>
                <a:spcPts val="0"/>
              </a:spcAft>
              <a:buSzPts val="1400"/>
              <a:buNone/>
            </a:pPr>
            <a:endParaRPr/>
          </a:p>
        </p:txBody>
      </p:sp>
      <p:sp>
        <p:nvSpPr>
          <p:cNvPr id="2346" name="Google Shape;2346;g724b250972_0_2980:notes"/>
          <p:cNvSpPr txBox="1">
            <a:spLocks noGrp="1"/>
          </p:cNvSpPr>
          <p:nvPr>
            <p:ph type="sldNum" idx="12"/>
          </p:nvPr>
        </p:nvSpPr>
        <p:spPr>
          <a:xfrm>
            <a:off x="3898094" y="8829967"/>
            <a:ext cx="2982000" cy="464700"/>
          </a:xfrm>
          <a:prstGeom prst="rect">
            <a:avLst/>
          </a:prstGeom>
          <a:noFill/>
          <a:ln>
            <a:noFill/>
          </a:ln>
        </p:spPr>
        <p:txBody>
          <a:bodyPr spcFirstLastPara="1" wrap="square" lIns="92150" tIns="46050" rIns="92150" bIns="46050" anchor="b" anchorCtr="0">
            <a:noAutofit/>
          </a:bodyPr>
          <a:lstStyle/>
          <a:p>
            <a:pPr marL="0" lvl="0" indent="0" algn="r" rtl="0">
              <a:lnSpc>
                <a:spcPct val="100000"/>
              </a:lnSpc>
              <a:spcBef>
                <a:spcPts val="0"/>
              </a:spcBef>
              <a:spcAft>
                <a:spcPts val="0"/>
              </a:spcAft>
              <a:buSzPts val="1400"/>
              <a:buNone/>
            </a:pPr>
            <a:fld id="{00000000-1234-1234-1234-123412341234}" type="slidenum">
              <a:rPr lang="en-US"/>
              <a:t>131</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6"/>
        <p:cNvGrpSpPr/>
        <p:nvPr/>
      </p:nvGrpSpPr>
      <p:grpSpPr>
        <a:xfrm>
          <a:off x="0" y="0"/>
          <a:ext cx="0" cy="0"/>
          <a:chOff x="0" y="0"/>
          <a:chExt cx="0" cy="0"/>
        </a:xfrm>
      </p:grpSpPr>
      <p:sp>
        <p:nvSpPr>
          <p:cNvPr id="2357" name="Google Shape;2357;g724b250972_0_3001: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358" name="Google Shape;2358;g724b250972_0_3001: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9"/>
        <p:cNvGrpSpPr/>
        <p:nvPr/>
      </p:nvGrpSpPr>
      <p:grpSpPr>
        <a:xfrm>
          <a:off x="0" y="0"/>
          <a:ext cx="0" cy="0"/>
          <a:chOff x="0" y="0"/>
          <a:chExt cx="0" cy="0"/>
        </a:xfrm>
      </p:grpSpPr>
      <p:sp>
        <p:nvSpPr>
          <p:cNvPr id="2370" name="Google Shape;2370;g724b250972_0_3546: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1" name="Google Shape;2371;g724b250972_0_3546:notes"/>
          <p:cNvSpPr txBox="1">
            <a:spLocks noGrp="1"/>
          </p:cNvSpPr>
          <p:nvPr>
            <p:ph type="body" idx="1"/>
          </p:nvPr>
        </p:nvSpPr>
        <p:spPr>
          <a:xfrm>
            <a:off x="688180" y="4415790"/>
            <a:ext cx="5505300" cy="4183500"/>
          </a:xfrm>
          <a:prstGeom prst="rect">
            <a:avLst/>
          </a:prstGeom>
          <a:noFill/>
          <a:ln>
            <a:noFill/>
          </a:ln>
        </p:spPr>
        <p:txBody>
          <a:bodyPr spcFirstLastPara="1" wrap="square" lIns="92150" tIns="46050" rIns="92150" bIns="46050" anchor="t" anchorCtr="0">
            <a:noAutofit/>
          </a:bodyPr>
          <a:lstStyle/>
          <a:p>
            <a:pPr marL="0" lvl="0" indent="0" algn="l" rtl="0">
              <a:lnSpc>
                <a:spcPct val="100000"/>
              </a:lnSpc>
              <a:spcBef>
                <a:spcPts val="0"/>
              </a:spcBef>
              <a:spcAft>
                <a:spcPts val="0"/>
              </a:spcAft>
              <a:buSzPts val="1400"/>
              <a:buNone/>
            </a:pPr>
            <a:endParaRPr/>
          </a:p>
        </p:txBody>
      </p:sp>
      <p:sp>
        <p:nvSpPr>
          <p:cNvPr id="2372" name="Google Shape;2372;g724b250972_0_3546:notes"/>
          <p:cNvSpPr txBox="1">
            <a:spLocks noGrp="1"/>
          </p:cNvSpPr>
          <p:nvPr>
            <p:ph type="sldNum" idx="12"/>
          </p:nvPr>
        </p:nvSpPr>
        <p:spPr>
          <a:xfrm>
            <a:off x="3898094" y="8829967"/>
            <a:ext cx="2982000" cy="464700"/>
          </a:xfrm>
          <a:prstGeom prst="rect">
            <a:avLst/>
          </a:prstGeom>
          <a:noFill/>
          <a:ln>
            <a:noFill/>
          </a:ln>
        </p:spPr>
        <p:txBody>
          <a:bodyPr spcFirstLastPara="1" wrap="square" lIns="92150" tIns="46050" rIns="92150" bIns="46050" anchor="b" anchorCtr="0">
            <a:noAutofit/>
          </a:bodyPr>
          <a:lstStyle/>
          <a:p>
            <a:pPr marL="0" lvl="0" indent="0" algn="r" rtl="0">
              <a:lnSpc>
                <a:spcPct val="100000"/>
              </a:lnSpc>
              <a:spcBef>
                <a:spcPts val="0"/>
              </a:spcBef>
              <a:spcAft>
                <a:spcPts val="0"/>
              </a:spcAft>
              <a:buSzPts val="1400"/>
              <a:buNone/>
            </a:pPr>
            <a:fld id="{00000000-1234-1234-1234-123412341234}" type="slidenum">
              <a:rPr lang="en-US"/>
              <a:t>133</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6"/>
        <p:cNvGrpSpPr/>
        <p:nvPr/>
      </p:nvGrpSpPr>
      <p:grpSpPr>
        <a:xfrm>
          <a:off x="0" y="0"/>
          <a:ext cx="0" cy="0"/>
          <a:chOff x="0" y="0"/>
          <a:chExt cx="0" cy="0"/>
        </a:xfrm>
      </p:grpSpPr>
      <p:sp>
        <p:nvSpPr>
          <p:cNvPr id="2377" name="Google Shape;2377;g724b250972_0_4038: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378" name="Google Shape;2378;g724b250972_0_4038: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9"/>
        <p:cNvGrpSpPr/>
        <p:nvPr/>
      </p:nvGrpSpPr>
      <p:grpSpPr>
        <a:xfrm>
          <a:off x="0" y="0"/>
          <a:ext cx="0" cy="0"/>
          <a:chOff x="0" y="0"/>
          <a:chExt cx="0" cy="0"/>
        </a:xfrm>
      </p:grpSpPr>
      <p:sp>
        <p:nvSpPr>
          <p:cNvPr id="2390" name="Google Shape;2390;g724b250972_0_3628: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391" name="Google Shape;2391;g724b250972_0_3628:notes"/>
          <p:cNvSpPr>
            <a:spLocks noGrp="1" noRot="1" noChangeAspect="1"/>
          </p:cNvSpPr>
          <p:nvPr>
            <p:ph type="sldImg" idx="2"/>
          </p:nvPr>
        </p:nvSpPr>
        <p:spPr>
          <a:xfrm>
            <a:off x="11176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2"/>
        <p:cNvGrpSpPr/>
        <p:nvPr/>
      </p:nvGrpSpPr>
      <p:grpSpPr>
        <a:xfrm>
          <a:off x="0" y="0"/>
          <a:ext cx="0" cy="0"/>
          <a:chOff x="0" y="0"/>
          <a:chExt cx="0" cy="0"/>
        </a:xfrm>
      </p:grpSpPr>
      <p:sp>
        <p:nvSpPr>
          <p:cNvPr id="2403" name="Google Shape;2403;g724b250972_0_3040: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404" name="Google Shape;2404;g724b250972_0_3040: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3"/>
        <p:cNvGrpSpPr/>
        <p:nvPr/>
      </p:nvGrpSpPr>
      <p:grpSpPr>
        <a:xfrm>
          <a:off x="0" y="0"/>
          <a:ext cx="0" cy="0"/>
          <a:chOff x="0" y="0"/>
          <a:chExt cx="0" cy="0"/>
        </a:xfrm>
      </p:grpSpPr>
      <p:sp>
        <p:nvSpPr>
          <p:cNvPr id="2424" name="Google Shape;2424;g724b250972_0_4149: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425" name="Google Shape;2425;g724b250972_0_4149: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5"/>
        <p:cNvGrpSpPr/>
        <p:nvPr/>
      </p:nvGrpSpPr>
      <p:grpSpPr>
        <a:xfrm>
          <a:off x="0" y="0"/>
          <a:ext cx="0" cy="0"/>
          <a:chOff x="0" y="0"/>
          <a:chExt cx="0" cy="0"/>
        </a:xfrm>
      </p:grpSpPr>
      <p:sp>
        <p:nvSpPr>
          <p:cNvPr id="2436" name="Google Shape;2436;g724b250972_0_3060: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437" name="Google Shape;2437;g724b250972_0_3060: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7"/>
        <p:cNvGrpSpPr/>
        <p:nvPr/>
      </p:nvGrpSpPr>
      <p:grpSpPr>
        <a:xfrm>
          <a:off x="0" y="0"/>
          <a:ext cx="0" cy="0"/>
          <a:chOff x="0" y="0"/>
          <a:chExt cx="0" cy="0"/>
        </a:xfrm>
      </p:grpSpPr>
      <p:sp>
        <p:nvSpPr>
          <p:cNvPr id="2468" name="Google Shape;2468;g724b252115_1_0: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469" name="Google Shape;2469;g724b252115_1_0: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724b252115_0_307:notes"/>
          <p:cNvSpPr txBox="1">
            <a:spLocks noGrp="1"/>
          </p:cNvSpPr>
          <p:nvPr>
            <p:ph type="body" idx="1"/>
          </p:nvPr>
        </p:nvSpPr>
        <p:spPr>
          <a:xfrm>
            <a:off x="688182" y="4415790"/>
            <a:ext cx="5505300" cy="4183500"/>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692" name="Google Shape;692;g724b252115_0_307:notes"/>
          <p:cNvSpPr>
            <a:spLocks noGrp="1" noRot="1" noChangeAspect="1"/>
          </p:cNvSpPr>
          <p:nvPr>
            <p:ph type="sldImg" idx="2"/>
          </p:nvPr>
        </p:nvSpPr>
        <p:spPr>
          <a:xfrm>
            <a:off x="11176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3"/>
        <p:cNvGrpSpPr/>
        <p:nvPr/>
      </p:nvGrpSpPr>
      <p:grpSpPr>
        <a:xfrm>
          <a:off x="0" y="0"/>
          <a:ext cx="0" cy="0"/>
          <a:chOff x="0" y="0"/>
          <a:chExt cx="0" cy="0"/>
        </a:xfrm>
      </p:grpSpPr>
      <p:sp>
        <p:nvSpPr>
          <p:cNvPr id="2484" name="Google Shape;2484;g724b250972_0_4160: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485" name="Google Shape;2485;g724b250972_0_4160: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4"/>
        <p:cNvGrpSpPr/>
        <p:nvPr/>
      </p:nvGrpSpPr>
      <p:grpSpPr>
        <a:xfrm>
          <a:off x="0" y="0"/>
          <a:ext cx="0" cy="0"/>
          <a:chOff x="0" y="0"/>
          <a:chExt cx="0" cy="0"/>
        </a:xfrm>
      </p:grpSpPr>
      <p:sp>
        <p:nvSpPr>
          <p:cNvPr id="2495" name="Google Shape;2495;g724b250972_0_3912: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496" name="Google Shape;2496;g724b250972_0_3912: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5"/>
        <p:cNvGrpSpPr/>
        <p:nvPr/>
      </p:nvGrpSpPr>
      <p:grpSpPr>
        <a:xfrm>
          <a:off x="0" y="0"/>
          <a:ext cx="0" cy="0"/>
          <a:chOff x="0" y="0"/>
          <a:chExt cx="0" cy="0"/>
        </a:xfrm>
      </p:grpSpPr>
      <p:sp>
        <p:nvSpPr>
          <p:cNvPr id="2506" name="Google Shape;2506;g724b250972_0_3922: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507" name="Google Shape;2507;g724b250972_0_3922: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6"/>
        <p:cNvGrpSpPr/>
        <p:nvPr/>
      </p:nvGrpSpPr>
      <p:grpSpPr>
        <a:xfrm>
          <a:off x="0" y="0"/>
          <a:ext cx="0" cy="0"/>
          <a:chOff x="0" y="0"/>
          <a:chExt cx="0" cy="0"/>
        </a:xfrm>
      </p:grpSpPr>
      <p:sp>
        <p:nvSpPr>
          <p:cNvPr id="2517" name="Google Shape;2517;g724b250972_0_4065: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518" name="Google Shape;2518;g724b250972_0_4065: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4"/>
        <p:cNvGrpSpPr/>
        <p:nvPr/>
      </p:nvGrpSpPr>
      <p:grpSpPr>
        <a:xfrm>
          <a:off x="0" y="0"/>
          <a:ext cx="0" cy="0"/>
          <a:chOff x="0" y="0"/>
          <a:chExt cx="0" cy="0"/>
        </a:xfrm>
      </p:grpSpPr>
      <p:sp>
        <p:nvSpPr>
          <p:cNvPr id="2535" name="Google Shape;2535;g724b250972_0_4082: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536" name="Google Shape;2536;g724b250972_0_4082: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4"/>
        <p:cNvGrpSpPr/>
        <p:nvPr/>
      </p:nvGrpSpPr>
      <p:grpSpPr>
        <a:xfrm>
          <a:off x="0" y="0"/>
          <a:ext cx="0" cy="0"/>
          <a:chOff x="0" y="0"/>
          <a:chExt cx="0" cy="0"/>
        </a:xfrm>
      </p:grpSpPr>
      <p:sp>
        <p:nvSpPr>
          <p:cNvPr id="2545" name="Google Shape;2545;p12: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546" name="Google Shape;2546;p12: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0"/>
        <p:cNvGrpSpPr/>
        <p:nvPr/>
      </p:nvGrpSpPr>
      <p:grpSpPr>
        <a:xfrm>
          <a:off x="0" y="0"/>
          <a:ext cx="0" cy="0"/>
          <a:chOff x="0" y="0"/>
          <a:chExt cx="0" cy="0"/>
        </a:xfrm>
      </p:grpSpPr>
      <p:sp>
        <p:nvSpPr>
          <p:cNvPr id="2551" name="Google Shape;2551;p15: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552" name="Google Shape;2552;p15: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6"/>
        <p:cNvGrpSpPr/>
        <p:nvPr/>
      </p:nvGrpSpPr>
      <p:grpSpPr>
        <a:xfrm>
          <a:off x="0" y="0"/>
          <a:ext cx="0" cy="0"/>
          <a:chOff x="0" y="0"/>
          <a:chExt cx="0" cy="0"/>
        </a:xfrm>
      </p:grpSpPr>
      <p:sp>
        <p:nvSpPr>
          <p:cNvPr id="2557" name="Google Shape;2557;p16: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558" name="Google Shape;2558;p16: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6"/>
        <p:cNvGrpSpPr/>
        <p:nvPr/>
      </p:nvGrpSpPr>
      <p:grpSpPr>
        <a:xfrm>
          <a:off x="0" y="0"/>
          <a:ext cx="0" cy="0"/>
          <a:chOff x="0" y="0"/>
          <a:chExt cx="0" cy="0"/>
        </a:xfrm>
      </p:grpSpPr>
      <p:sp>
        <p:nvSpPr>
          <p:cNvPr id="2567" name="Google Shape;2567;p17: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568" name="Google Shape;2568;p17: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6"/>
        <p:cNvGrpSpPr/>
        <p:nvPr/>
      </p:nvGrpSpPr>
      <p:grpSpPr>
        <a:xfrm>
          <a:off x="0" y="0"/>
          <a:ext cx="0" cy="0"/>
          <a:chOff x="0" y="0"/>
          <a:chExt cx="0" cy="0"/>
        </a:xfrm>
      </p:grpSpPr>
      <p:sp>
        <p:nvSpPr>
          <p:cNvPr id="2577" name="Google Shape;2577;p18: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578" name="Google Shape;2578;p18: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9: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704" name="Google Shape;704;p9: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2"/>
        <p:cNvGrpSpPr/>
        <p:nvPr/>
      </p:nvGrpSpPr>
      <p:grpSpPr>
        <a:xfrm>
          <a:off x="0" y="0"/>
          <a:ext cx="0" cy="0"/>
          <a:chOff x="0" y="0"/>
          <a:chExt cx="0" cy="0"/>
        </a:xfrm>
      </p:grpSpPr>
      <p:sp>
        <p:nvSpPr>
          <p:cNvPr id="2583" name="Google Shape;2583;p19: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584" name="Google Shape;2584;p19: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8"/>
        <p:cNvGrpSpPr/>
        <p:nvPr/>
      </p:nvGrpSpPr>
      <p:grpSpPr>
        <a:xfrm>
          <a:off x="0" y="0"/>
          <a:ext cx="0" cy="0"/>
          <a:chOff x="0" y="0"/>
          <a:chExt cx="0" cy="0"/>
        </a:xfrm>
      </p:grpSpPr>
      <p:sp>
        <p:nvSpPr>
          <p:cNvPr id="2589" name="Google Shape;2589;p20: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590" name="Google Shape;2590;p20: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4"/>
        <p:cNvGrpSpPr/>
        <p:nvPr/>
      </p:nvGrpSpPr>
      <p:grpSpPr>
        <a:xfrm>
          <a:off x="0" y="0"/>
          <a:ext cx="0" cy="0"/>
          <a:chOff x="0" y="0"/>
          <a:chExt cx="0" cy="0"/>
        </a:xfrm>
      </p:grpSpPr>
      <p:sp>
        <p:nvSpPr>
          <p:cNvPr id="2595" name="Google Shape;2595;p21: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596" name="Google Shape;2596;p21: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0"/>
        <p:cNvGrpSpPr/>
        <p:nvPr/>
      </p:nvGrpSpPr>
      <p:grpSpPr>
        <a:xfrm>
          <a:off x="0" y="0"/>
          <a:ext cx="0" cy="0"/>
          <a:chOff x="0" y="0"/>
          <a:chExt cx="0" cy="0"/>
        </a:xfrm>
      </p:grpSpPr>
      <p:sp>
        <p:nvSpPr>
          <p:cNvPr id="2601" name="Google Shape;2601;p22: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602" name="Google Shape;2602;p22: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6"/>
        <p:cNvGrpSpPr/>
        <p:nvPr/>
      </p:nvGrpSpPr>
      <p:grpSpPr>
        <a:xfrm>
          <a:off x="0" y="0"/>
          <a:ext cx="0" cy="0"/>
          <a:chOff x="0" y="0"/>
          <a:chExt cx="0" cy="0"/>
        </a:xfrm>
      </p:grpSpPr>
      <p:sp>
        <p:nvSpPr>
          <p:cNvPr id="2607" name="Google Shape;2607;p23: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608" name="Google Shape;2608;p23: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2"/>
        <p:cNvGrpSpPr/>
        <p:nvPr/>
      </p:nvGrpSpPr>
      <p:grpSpPr>
        <a:xfrm>
          <a:off x="0" y="0"/>
          <a:ext cx="0" cy="0"/>
          <a:chOff x="0" y="0"/>
          <a:chExt cx="0" cy="0"/>
        </a:xfrm>
      </p:grpSpPr>
      <p:sp>
        <p:nvSpPr>
          <p:cNvPr id="2613" name="Google Shape;2613;p24: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614" name="Google Shape;2614;p24: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8"/>
        <p:cNvGrpSpPr/>
        <p:nvPr/>
      </p:nvGrpSpPr>
      <p:grpSpPr>
        <a:xfrm>
          <a:off x="0" y="0"/>
          <a:ext cx="0" cy="0"/>
          <a:chOff x="0" y="0"/>
          <a:chExt cx="0" cy="0"/>
        </a:xfrm>
      </p:grpSpPr>
      <p:sp>
        <p:nvSpPr>
          <p:cNvPr id="2619" name="Google Shape;2619;p25: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620" name="Google Shape;2620;p25: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4"/>
        <p:cNvGrpSpPr/>
        <p:nvPr/>
      </p:nvGrpSpPr>
      <p:grpSpPr>
        <a:xfrm>
          <a:off x="0" y="0"/>
          <a:ext cx="0" cy="0"/>
          <a:chOff x="0" y="0"/>
          <a:chExt cx="0" cy="0"/>
        </a:xfrm>
      </p:grpSpPr>
      <p:sp>
        <p:nvSpPr>
          <p:cNvPr id="2625" name="Google Shape;2625;p26: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626" name="Google Shape;2626;p26: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0"/>
        <p:cNvGrpSpPr/>
        <p:nvPr/>
      </p:nvGrpSpPr>
      <p:grpSpPr>
        <a:xfrm>
          <a:off x="0" y="0"/>
          <a:ext cx="0" cy="0"/>
          <a:chOff x="0" y="0"/>
          <a:chExt cx="0" cy="0"/>
        </a:xfrm>
      </p:grpSpPr>
      <p:sp>
        <p:nvSpPr>
          <p:cNvPr id="2631" name="Google Shape;2631;p27: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632" name="Google Shape;2632;p27: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6"/>
        <p:cNvGrpSpPr/>
        <p:nvPr/>
      </p:nvGrpSpPr>
      <p:grpSpPr>
        <a:xfrm>
          <a:off x="0" y="0"/>
          <a:ext cx="0" cy="0"/>
          <a:chOff x="0" y="0"/>
          <a:chExt cx="0" cy="0"/>
        </a:xfrm>
      </p:grpSpPr>
      <p:sp>
        <p:nvSpPr>
          <p:cNvPr id="2637" name="Google Shape;2637;p31: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638" name="Google Shape;2638;p31: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11: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5" name="Google Shape;725;p11: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rmAutofit/>
          </a:bodyPr>
          <a:lstStyle/>
          <a:p>
            <a:pPr marL="0" lvl="0" indent="0" algn="l" rtl="0">
              <a:lnSpc>
                <a:spcPct val="100000"/>
              </a:lnSpc>
              <a:spcBef>
                <a:spcPts val="0"/>
              </a:spcBef>
              <a:spcAft>
                <a:spcPts val="0"/>
              </a:spcAft>
              <a:buSzPts val="1400"/>
              <a:buNone/>
            </a:pPr>
            <a:endParaRPr/>
          </a:p>
        </p:txBody>
      </p:sp>
      <p:sp>
        <p:nvSpPr>
          <p:cNvPr id="726" name="Google Shape;726;p11:notes"/>
          <p:cNvSpPr txBox="1">
            <a:spLocks noGrp="1"/>
          </p:cNvSpPr>
          <p:nvPr>
            <p:ph type="sldNum" idx="12"/>
          </p:nvPr>
        </p:nvSpPr>
        <p:spPr>
          <a:xfrm>
            <a:off x="3898102" y="8829967"/>
            <a:ext cx="2982119" cy="464820"/>
          </a:xfrm>
          <a:prstGeom prst="rect">
            <a:avLst/>
          </a:prstGeom>
          <a:noFill/>
          <a:ln>
            <a:noFill/>
          </a:ln>
        </p:spPr>
        <p:txBody>
          <a:bodyPr spcFirstLastPara="1" wrap="square" lIns="92425" tIns="46200" rIns="92425" bIns="462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2"/>
        <p:cNvGrpSpPr/>
        <p:nvPr/>
      </p:nvGrpSpPr>
      <p:grpSpPr>
        <a:xfrm>
          <a:off x="0" y="0"/>
          <a:ext cx="0" cy="0"/>
          <a:chOff x="0" y="0"/>
          <a:chExt cx="0" cy="0"/>
        </a:xfrm>
      </p:grpSpPr>
      <p:sp>
        <p:nvSpPr>
          <p:cNvPr id="2643" name="Google Shape;2643;p34:notes"/>
          <p:cNvSpPr txBox="1">
            <a:spLocks noGrp="1"/>
          </p:cNvSpPr>
          <p:nvPr>
            <p:ph type="body" idx="1"/>
          </p:nvPr>
        </p:nvSpPr>
        <p:spPr>
          <a:xfrm>
            <a:off x="688182" y="4415790"/>
            <a:ext cx="5505450" cy="4183380"/>
          </a:xfrm>
          <a:prstGeom prst="rect">
            <a:avLst/>
          </a:prstGeom>
        </p:spPr>
        <p:txBody>
          <a:bodyPr spcFirstLastPara="1" wrap="square" lIns="92425" tIns="46200" rIns="92425" bIns="46200" anchor="t" anchorCtr="0">
            <a:noAutofit/>
          </a:bodyPr>
          <a:lstStyle/>
          <a:p>
            <a:pPr marL="0" lvl="0" indent="0" algn="l" rtl="0">
              <a:spcBef>
                <a:spcPts val="0"/>
              </a:spcBef>
              <a:spcAft>
                <a:spcPts val="0"/>
              </a:spcAft>
              <a:buNone/>
            </a:pPr>
            <a:endParaRPr/>
          </a:p>
        </p:txBody>
      </p:sp>
      <p:sp>
        <p:nvSpPr>
          <p:cNvPr id="2644" name="Google Shape;2644;p34: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8"/>
        <p:cNvGrpSpPr/>
        <p:nvPr/>
      </p:nvGrpSpPr>
      <p:grpSpPr>
        <a:xfrm>
          <a:off x="0" y="0"/>
          <a:ext cx="0" cy="0"/>
          <a:chOff x="0" y="0"/>
          <a:chExt cx="0" cy="0"/>
        </a:xfrm>
      </p:grpSpPr>
      <p:sp>
        <p:nvSpPr>
          <p:cNvPr id="2649" name="Google Shape;2649;g72675ba77d_295_0: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0" name="Google Shape;2650;g72675ba77d_295_0: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651" name="Google Shape;2651;g72675ba77d_295_0:notes"/>
          <p:cNvSpPr txBox="1">
            <a:spLocks noGrp="1"/>
          </p:cNvSpPr>
          <p:nvPr>
            <p:ph type="sldNum" idx="12"/>
          </p:nvPr>
        </p:nvSpPr>
        <p:spPr>
          <a:xfrm>
            <a:off x="3898102" y="8829967"/>
            <a:ext cx="2982000" cy="464700"/>
          </a:xfrm>
          <a:prstGeom prst="rect">
            <a:avLst/>
          </a:prstGeom>
          <a:noFill/>
          <a:ln>
            <a:noFill/>
          </a:ln>
        </p:spPr>
        <p:txBody>
          <a:bodyPr spcFirstLastPara="1" wrap="square" lIns="92425" tIns="46200" rIns="92425" bIns="462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161</a:t>
            </a:fld>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7"/>
        <p:cNvGrpSpPr/>
        <p:nvPr/>
      </p:nvGrpSpPr>
      <p:grpSpPr>
        <a:xfrm>
          <a:off x="0" y="0"/>
          <a:ext cx="0" cy="0"/>
          <a:chOff x="0" y="0"/>
          <a:chExt cx="0" cy="0"/>
        </a:xfrm>
      </p:grpSpPr>
      <p:sp>
        <p:nvSpPr>
          <p:cNvPr id="2658" name="Google Shape;2658;g72675ba77d_295_7:notes"/>
          <p:cNvSpPr>
            <a:spLocks noGrp="1" noRot="1" noChangeAspect="1"/>
          </p:cNvSpPr>
          <p:nvPr>
            <p:ph type="sldImg" idx="2"/>
          </p:nvPr>
        </p:nvSpPr>
        <p:spPr>
          <a:xfrm>
            <a:off x="11176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9" name="Google Shape;2659;g72675ba77d_295_7: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2660" name="Google Shape;2660;g72675ba77d_295_7:notes"/>
          <p:cNvSpPr txBox="1">
            <a:spLocks noGrp="1"/>
          </p:cNvSpPr>
          <p:nvPr>
            <p:ph type="sldNum" idx="12"/>
          </p:nvPr>
        </p:nvSpPr>
        <p:spPr>
          <a:xfrm>
            <a:off x="3898102" y="8829967"/>
            <a:ext cx="2982000" cy="464700"/>
          </a:xfrm>
          <a:prstGeom prst="rect">
            <a:avLst/>
          </a:prstGeom>
          <a:noFill/>
          <a:ln>
            <a:noFill/>
          </a:ln>
        </p:spPr>
        <p:txBody>
          <a:bodyPr spcFirstLastPara="1" wrap="square" lIns="92425" tIns="46200" rIns="92425" bIns="462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162</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g724b252115_0_318:notes"/>
          <p:cNvSpPr txBox="1">
            <a:spLocks noGrp="1"/>
          </p:cNvSpPr>
          <p:nvPr>
            <p:ph type="body" idx="1"/>
          </p:nvPr>
        </p:nvSpPr>
        <p:spPr>
          <a:xfrm>
            <a:off x="688182" y="4415790"/>
            <a:ext cx="5505300" cy="4183500"/>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744" name="Google Shape;744;g724b252115_0_318:notes"/>
          <p:cNvSpPr>
            <a:spLocks noGrp="1" noRot="1" noChangeAspect="1"/>
          </p:cNvSpPr>
          <p:nvPr>
            <p:ph type="sldImg" idx="2"/>
          </p:nvPr>
        </p:nvSpPr>
        <p:spPr>
          <a:xfrm>
            <a:off x="11176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13: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755" name="Google Shape;755;p13: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14:notes"/>
          <p:cNvSpPr txBox="1">
            <a:spLocks noGrp="1"/>
          </p:cNvSpPr>
          <p:nvPr>
            <p:ph type="body" idx="1"/>
          </p:nvPr>
        </p:nvSpPr>
        <p:spPr>
          <a:xfrm>
            <a:off x="688182" y="4415790"/>
            <a:ext cx="5505449" cy="4183380"/>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767" name="Google Shape;767;p14: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2: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519" name="Google Shape;519;p2: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724b250972_0_1652: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782" name="Google Shape;782;g724b250972_0_1652:notes"/>
          <p:cNvSpPr>
            <a:spLocks noGrp="1" noRot="1" noChangeAspect="1"/>
          </p:cNvSpPr>
          <p:nvPr>
            <p:ph type="sldImg" idx="2"/>
          </p:nvPr>
        </p:nvSpPr>
        <p:spPr>
          <a:xfrm>
            <a:off x="11176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724b250972_0_1663: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794" name="Google Shape;794;g724b250972_0_1663:notes"/>
          <p:cNvSpPr>
            <a:spLocks noGrp="1" noRot="1" noChangeAspect="1"/>
          </p:cNvSpPr>
          <p:nvPr>
            <p:ph type="sldImg" idx="2"/>
          </p:nvPr>
        </p:nvSpPr>
        <p:spPr>
          <a:xfrm>
            <a:off x="11176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724b250972_0_1829: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805" name="Google Shape;805;g724b250972_0_1829:notes"/>
          <p:cNvSpPr>
            <a:spLocks noGrp="1" noRot="1" noChangeAspect="1"/>
          </p:cNvSpPr>
          <p:nvPr>
            <p:ph type="sldImg" idx="2"/>
          </p:nvPr>
        </p:nvSpPr>
        <p:spPr>
          <a:xfrm>
            <a:off x="11176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724b250972_0_3692: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811" name="Google Shape;811;g724b250972_0_3692:notes"/>
          <p:cNvSpPr>
            <a:spLocks noGrp="1" noRot="1" noChangeAspect="1"/>
          </p:cNvSpPr>
          <p:nvPr>
            <p:ph type="sldImg" idx="2"/>
          </p:nvPr>
        </p:nvSpPr>
        <p:spPr>
          <a:xfrm>
            <a:off x="11176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g724b252115_0_356: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827" name="Google Shape;827;g724b252115_0_356:notes"/>
          <p:cNvSpPr>
            <a:spLocks noGrp="1" noRot="1" noChangeAspect="1"/>
          </p:cNvSpPr>
          <p:nvPr>
            <p:ph type="sldImg" idx="2"/>
          </p:nvPr>
        </p:nvSpPr>
        <p:spPr>
          <a:xfrm>
            <a:off x="11176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724b250972_0_3707: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838" name="Google Shape;838;g724b250972_0_3707:notes"/>
          <p:cNvSpPr>
            <a:spLocks noGrp="1" noRot="1" noChangeAspect="1"/>
          </p:cNvSpPr>
          <p:nvPr>
            <p:ph type="sldImg" idx="2"/>
          </p:nvPr>
        </p:nvSpPr>
        <p:spPr>
          <a:xfrm>
            <a:off x="11176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724b250972_0_3728: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849" name="Google Shape;849;g724b250972_0_3728:notes"/>
          <p:cNvSpPr>
            <a:spLocks noGrp="1" noRot="1" noChangeAspect="1"/>
          </p:cNvSpPr>
          <p:nvPr>
            <p:ph type="sldImg" idx="2"/>
          </p:nvPr>
        </p:nvSpPr>
        <p:spPr>
          <a:xfrm>
            <a:off x="11176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724b250972_0_3717: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860" name="Google Shape;860;g724b250972_0_3717:notes"/>
          <p:cNvSpPr>
            <a:spLocks noGrp="1" noRot="1" noChangeAspect="1"/>
          </p:cNvSpPr>
          <p:nvPr>
            <p:ph type="sldImg" idx="2"/>
          </p:nvPr>
        </p:nvSpPr>
        <p:spPr>
          <a:xfrm>
            <a:off x="11176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724b250972_0_3748: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872" name="Google Shape;872;g724b250972_0_3748:notes"/>
          <p:cNvSpPr>
            <a:spLocks noGrp="1" noRot="1" noChangeAspect="1"/>
          </p:cNvSpPr>
          <p:nvPr>
            <p:ph type="sldImg" idx="2"/>
          </p:nvPr>
        </p:nvSpPr>
        <p:spPr>
          <a:xfrm>
            <a:off x="11176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724b250972_0_3757: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882" name="Google Shape;882;g724b250972_0_3757:notes"/>
          <p:cNvSpPr>
            <a:spLocks noGrp="1" noRot="1" noChangeAspect="1"/>
          </p:cNvSpPr>
          <p:nvPr>
            <p:ph type="sldImg" idx="2"/>
          </p:nvPr>
        </p:nvSpPr>
        <p:spPr>
          <a:xfrm>
            <a:off x="11176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724b252115_0_258:notes"/>
          <p:cNvSpPr txBox="1">
            <a:spLocks noGrp="1"/>
          </p:cNvSpPr>
          <p:nvPr>
            <p:ph type="body" idx="1"/>
          </p:nvPr>
        </p:nvSpPr>
        <p:spPr>
          <a:xfrm>
            <a:off x="688182" y="4415790"/>
            <a:ext cx="5505300" cy="4183500"/>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526" name="Google Shape;526;g724b252115_0_258:notes"/>
          <p:cNvSpPr>
            <a:spLocks noGrp="1" noRot="1" noChangeAspect="1"/>
          </p:cNvSpPr>
          <p:nvPr>
            <p:ph type="sldImg" idx="2"/>
          </p:nvPr>
        </p:nvSpPr>
        <p:spPr>
          <a:xfrm>
            <a:off x="11176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g724b250972_0_1720: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896" name="Google Shape;896;g724b250972_0_1720:notes"/>
          <p:cNvSpPr>
            <a:spLocks noGrp="1" noRot="1" noChangeAspect="1"/>
          </p:cNvSpPr>
          <p:nvPr>
            <p:ph type="sldImg" idx="2"/>
          </p:nvPr>
        </p:nvSpPr>
        <p:spPr>
          <a:xfrm>
            <a:off x="11176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724b250972_0_1673: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907" name="Google Shape;907;g724b250972_0_1673:notes"/>
          <p:cNvSpPr>
            <a:spLocks noGrp="1" noRot="1" noChangeAspect="1"/>
          </p:cNvSpPr>
          <p:nvPr>
            <p:ph type="sldImg" idx="2"/>
          </p:nvPr>
        </p:nvSpPr>
        <p:spPr>
          <a:xfrm>
            <a:off x="11176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724b250972_0_1730: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919" name="Google Shape;919;g724b250972_0_1730:notes"/>
          <p:cNvSpPr>
            <a:spLocks noGrp="1" noRot="1" noChangeAspect="1"/>
          </p:cNvSpPr>
          <p:nvPr>
            <p:ph type="sldImg" idx="2"/>
          </p:nvPr>
        </p:nvSpPr>
        <p:spPr>
          <a:xfrm>
            <a:off x="11176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g724b250972_0_3679: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931" name="Google Shape;931;g724b250972_0_3679:notes"/>
          <p:cNvSpPr>
            <a:spLocks noGrp="1" noRot="1" noChangeAspect="1"/>
          </p:cNvSpPr>
          <p:nvPr>
            <p:ph type="sldImg" idx="2"/>
          </p:nvPr>
        </p:nvSpPr>
        <p:spPr>
          <a:xfrm>
            <a:off x="11176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724b250972_0_1781: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945" name="Google Shape;945;g724b250972_0_1781:notes"/>
          <p:cNvSpPr>
            <a:spLocks noGrp="1" noRot="1" noChangeAspect="1"/>
          </p:cNvSpPr>
          <p:nvPr>
            <p:ph type="sldImg" idx="2"/>
          </p:nvPr>
        </p:nvSpPr>
        <p:spPr>
          <a:xfrm>
            <a:off x="11176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724b250972_0_1835: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956" name="Google Shape;956;g724b250972_0_1835:notes"/>
          <p:cNvSpPr>
            <a:spLocks noGrp="1" noRot="1" noChangeAspect="1"/>
          </p:cNvSpPr>
          <p:nvPr>
            <p:ph type="sldImg" idx="2"/>
          </p:nvPr>
        </p:nvSpPr>
        <p:spPr>
          <a:xfrm>
            <a:off x="11176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g724b250972_0_4025: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962" name="Google Shape;962;g724b250972_0_4025: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724b252115_0_380: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976" name="Google Shape;976;g724b252115_0_380: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724b250972_0_3563: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994" name="Google Shape;994;g724b250972_0_3563:notes"/>
          <p:cNvSpPr>
            <a:spLocks noGrp="1" noRot="1" noChangeAspect="1"/>
          </p:cNvSpPr>
          <p:nvPr>
            <p:ph type="sldImg" idx="2"/>
          </p:nvPr>
        </p:nvSpPr>
        <p:spPr>
          <a:xfrm>
            <a:off x="11176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724b250972_0_3574: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006" name="Google Shape;1006;g724b250972_0_3574:notes"/>
          <p:cNvSpPr>
            <a:spLocks noGrp="1" noRot="1" noChangeAspect="1"/>
          </p:cNvSpPr>
          <p:nvPr>
            <p:ph type="sldImg" idx="2"/>
          </p:nvPr>
        </p:nvSpPr>
        <p:spPr>
          <a:xfrm>
            <a:off x="11176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6:notes"/>
          <p:cNvSpPr txBox="1">
            <a:spLocks noGrp="1"/>
          </p:cNvSpPr>
          <p:nvPr>
            <p:ph type="body" idx="1"/>
          </p:nvPr>
        </p:nvSpPr>
        <p:spPr>
          <a:xfrm>
            <a:off x="688182" y="4415790"/>
            <a:ext cx="5505449" cy="4183380"/>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539" name="Google Shape;539;p6: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724b250972_0_3640: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019" name="Google Shape;1019;g724b250972_0_3640:notes"/>
          <p:cNvSpPr>
            <a:spLocks noGrp="1" noRot="1" noChangeAspect="1"/>
          </p:cNvSpPr>
          <p:nvPr>
            <p:ph type="sldImg" idx="2"/>
          </p:nvPr>
        </p:nvSpPr>
        <p:spPr>
          <a:xfrm>
            <a:off x="11176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724b252115_0_366: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033" name="Google Shape;1033;g724b252115_0_366:notes"/>
          <p:cNvSpPr>
            <a:spLocks noGrp="1" noRot="1" noChangeAspect="1"/>
          </p:cNvSpPr>
          <p:nvPr>
            <p:ph type="sldImg" idx="2"/>
          </p:nvPr>
        </p:nvSpPr>
        <p:spPr>
          <a:xfrm>
            <a:off x="11176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724b252115_0_397: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048" name="Google Shape;1048;g724b252115_0_397:notes"/>
          <p:cNvSpPr>
            <a:spLocks noGrp="1" noRot="1" noChangeAspect="1"/>
          </p:cNvSpPr>
          <p:nvPr>
            <p:ph type="sldImg" idx="2"/>
          </p:nvPr>
        </p:nvSpPr>
        <p:spPr>
          <a:xfrm>
            <a:off x="11176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724b252115_0_411: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063" name="Google Shape;1063;g724b252115_0_411:notes"/>
          <p:cNvSpPr>
            <a:spLocks noGrp="1" noRot="1" noChangeAspect="1"/>
          </p:cNvSpPr>
          <p:nvPr>
            <p:ph type="sldImg" idx="2"/>
          </p:nvPr>
        </p:nvSpPr>
        <p:spPr>
          <a:xfrm>
            <a:off x="11176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724b250972_0_4011: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076" name="Google Shape;1076;g724b250972_0_4011: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724b250972_0_3595: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091" name="Google Shape;1091;g724b250972_0_3595:notes"/>
          <p:cNvSpPr>
            <a:spLocks noGrp="1" noRot="1" noChangeAspect="1"/>
          </p:cNvSpPr>
          <p:nvPr>
            <p:ph type="sldImg" idx="2"/>
          </p:nvPr>
        </p:nvSpPr>
        <p:spPr>
          <a:xfrm>
            <a:off x="11176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724b252115_0_78: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101" name="Google Shape;1101;g724b252115_0_78: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g724b250972_0_3614: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118" name="Google Shape;1118;g724b250972_0_3614:notes"/>
          <p:cNvSpPr>
            <a:spLocks noGrp="1" noRot="1" noChangeAspect="1"/>
          </p:cNvSpPr>
          <p:nvPr>
            <p:ph type="sldImg" idx="2"/>
          </p:nvPr>
        </p:nvSpPr>
        <p:spPr>
          <a:xfrm>
            <a:off x="11176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1"/>
        <p:cNvGrpSpPr/>
        <p:nvPr/>
      </p:nvGrpSpPr>
      <p:grpSpPr>
        <a:xfrm>
          <a:off x="0" y="0"/>
          <a:ext cx="0" cy="0"/>
          <a:chOff x="0" y="0"/>
          <a:chExt cx="0" cy="0"/>
        </a:xfrm>
      </p:grpSpPr>
      <p:sp>
        <p:nvSpPr>
          <p:cNvPr id="1132" name="Google Shape;1132;g724b250972_0_3586: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133" name="Google Shape;1133;g724b250972_0_3586:notes"/>
          <p:cNvSpPr>
            <a:spLocks noGrp="1" noRot="1" noChangeAspect="1"/>
          </p:cNvSpPr>
          <p:nvPr>
            <p:ph type="sldImg" idx="2"/>
          </p:nvPr>
        </p:nvSpPr>
        <p:spPr>
          <a:xfrm>
            <a:off x="11176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p28: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143" name="Google Shape;1143;p28: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3:notes"/>
          <p:cNvSpPr txBox="1">
            <a:spLocks noGrp="1"/>
          </p:cNvSpPr>
          <p:nvPr>
            <p:ph type="body" idx="1"/>
          </p:nvPr>
        </p:nvSpPr>
        <p:spPr>
          <a:xfrm>
            <a:off x="688182" y="4415790"/>
            <a:ext cx="5505449" cy="4183380"/>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552" name="Google Shape;552;p3: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p29: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154" name="Google Shape;1154;p29: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p30: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164" name="Google Shape;1164;p30: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g724b250972_0_3604: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175" name="Google Shape;1175;g724b250972_0_3604:notes"/>
          <p:cNvSpPr>
            <a:spLocks noGrp="1" noRot="1" noChangeAspect="1"/>
          </p:cNvSpPr>
          <p:nvPr>
            <p:ph type="sldImg" idx="2"/>
          </p:nvPr>
        </p:nvSpPr>
        <p:spPr>
          <a:xfrm>
            <a:off x="11176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724b252115_0_52: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186" name="Google Shape;1186;g724b252115_0_52: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p32: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213" name="Google Shape;1213;p32: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p33: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224" name="Google Shape;1224;p33: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p38: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236" name="Google Shape;1236;p38: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g724b250972_0_1852:notes"/>
          <p:cNvSpPr txBox="1">
            <a:spLocks noGrp="1"/>
          </p:cNvSpPr>
          <p:nvPr>
            <p:ph type="body" idx="1"/>
          </p:nvPr>
        </p:nvSpPr>
        <p:spPr>
          <a:xfrm>
            <a:off x="688182" y="4415790"/>
            <a:ext cx="5505300" cy="4183500"/>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1250" name="Google Shape;1250;g724b250972_0_1852:notes"/>
          <p:cNvSpPr>
            <a:spLocks noGrp="1" noRot="1" noChangeAspect="1"/>
          </p:cNvSpPr>
          <p:nvPr>
            <p:ph type="sldImg" idx="2"/>
          </p:nvPr>
        </p:nvSpPr>
        <p:spPr>
          <a:xfrm>
            <a:off x="11176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Google Shape;1262;g724b250972_0_831: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263" name="Google Shape;1263;g724b250972_0_831: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Google Shape;1269;g724b250972_0_837: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270" name="Google Shape;1270;g724b250972_0_837: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5:notes"/>
          <p:cNvSpPr txBox="1">
            <a:spLocks noGrp="1"/>
          </p:cNvSpPr>
          <p:nvPr>
            <p:ph type="body" idx="1"/>
          </p:nvPr>
        </p:nvSpPr>
        <p:spPr>
          <a:xfrm>
            <a:off x="688182" y="4415790"/>
            <a:ext cx="5505449" cy="4183380"/>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575" name="Google Shape;575;p5: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724b250972_0_843: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277" name="Google Shape;1277;g724b250972_0_843: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g724b250972_0_860: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295" name="Google Shape;1295;g724b250972_0_860: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724b250972_0_3803: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313" name="Google Shape;1313;g724b250972_0_3803: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g724b250972_0_877: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328" name="Google Shape;1328;g724b250972_0_877: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g724b250972_0_3843:notes"/>
          <p:cNvSpPr txBox="1">
            <a:spLocks noGrp="1"/>
          </p:cNvSpPr>
          <p:nvPr>
            <p:ph type="body" idx="1"/>
          </p:nvPr>
        </p:nvSpPr>
        <p:spPr>
          <a:xfrm>
            <a:off x="688182" y="4415790"/>
            <a:ext cx="5505600" cy="4183500"/>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1340" name="Google Shape;1340;g724b250972_0_3843:notes"/>
          <p:cNvSpPr>
            <a:spLocks noGrp="1" noRot="1" noChangeAspect="1"/>
          </p:cNvSpPr>
          <p:nvPr>
            <p:ph type="sldImg" idx="2"/>
          </p:nvPr>
        </p:nvSpPr>
        <p:spPr>
          <a:xfrm>
            <a:off x="11176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g724b250972_0_3770:notes"/>
          <p:cNvSpPr txBox="1">
            <a:spLocks noGrp="1"/>
          </p:cNvSpPr>
          <p:nvPr>
            <p:ph type="body" idx="1"/>
          </p:nvPr>
        </p:nvSpPr>
        <p:spPr>
          <a:xfrm>
            <a:off x="688182" y="4415790"/>
            <a:ext cx="5505600" cy="4183500"/>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1349" name="Google Shape;1349;g724b250972_0_3770:notes"/>
          <p:cNvSpPr>
            <a:spLocks noGrp="1" noRot="1" noChangeAspect="1"/>
          </p:cNvSpPr>
          <p:nvPr>
            <p:ph type="sldImg" idx="2"/>
          </p:nvPr>
        </p:nvSpPr>
        <p:spPr>
          <a:xfrm>
            <a:off x="11176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724b250972_0_3782: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362" name="Google Shape;1362;g724b250972_0_3782: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g724b250972_0_3793: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374" name="Google Shape;1374;g724b250972_0_3793: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724b250972_0_888: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385" name="Google Shape;1385;g724b250972_0_888: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Google Shape;1397;g724b252115_0_94: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398" name="Google Shape;1398;g724b252115_0_94: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4:notes"/>
          <p:cNvSpPr txBox="1">
            <a:spLocks noGrp="1"/>
          </p:cNvSpPr>
          <p:nvPr>
            <p:ph type="body" idx="1"/>
          </p:nvPr>
        </p:nvSpPr>
        <p:spPr>
          <a:xfrm>
            <a:off x="688182" y="4415790"/>
            <a:ext cx="5505449" cy="4183380"/>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590" name="Google Shape;590;p4: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724b252115_0_20: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436" name="Google Shape;1436;g724b252115_0_20: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1"/>
        <p:cNvGrpSpPr/>
        <p:nvPr/>
      </p:nvGrpSpPr>
      <p:grpSpPr>
        <a:xfrm>
          <a:off x="0" y="0"/>
          <a:ext cx="0" cy="0"/>
          <a:chOff x="0" y="0"/>
          <a:chExt cx="0" cy="0"/>
        </a:xfrm>
      </p:grpSpPr>
      <p:sp>
        <p:nvSpPr>
          <p:cNvPr id="1452" name="Google Shape;1452;g724b250972_0_3902:notes"/>
          <p:cNvSpPr txBox="1">
            <a:spLocks noGrp="1"/>
          </p:cNvSpPr>
          <p:nvPr>
            <p:ph type="body" idx="1"/>
          </p:nvPr>
        </p:nvSpPr>
        <p:spPr>
          <a:xfrm>
            <a:off x="688182" y="4415790"/>
            <a:ext cx="5505600" cy="4183500"/>
          </a:xfrm>
          <a:prstGeom prst="rect">
            <a:avLst/>
          </a:prstGeom>
          <a:noFill/>
          <a:ln>
            <a:noFill/>
          </a:ln>
        </p:spPr>
        <p:txBody>
          <a:bodyPr spcFirstLastPara="1" wrap="square" lIns="92425" tIns="92425" rIns="92425" bIns="92425" anchor="t" anchorCtr="0">
            <a:noAutofit/>
          </a:bodyPr>
          <a:lstStyle/>
          <a:p>
            <a:pPr marL="0" lvl="0" indent="0" algn="l" rtl="0">
              <a:lnSpc>
                <a:spcPct val="100000"/>
              </a:lnSpc>
              <a:spcBef>
                <a:spcPts val="0"/>
              </a:spcBef>
              <a:spcAft>
                <a:spcPts val="0"/>
              </a:spcAft>
              <a:buSzPts val="1400"/>
              <a:buNone/>
            </a:pPr>
            <a:endParaRPr/>
          </a:p>
        </p:txBody>
      </p:sp>
      <p:sp>
        <p:nvSpPr>
          <p:cNvPr id="1453" name="Google Shape;1453;g724b250972_0_3902:notes"/>
          <p:cNvSpPr>
            <a:spLocks noGrp="1" noRot="1" noChangeAspect="1"/>
          </p:cNvSpPr>
          <p:nvPr>
            <p:ph type="sldImg" idx="2"/>
          </p:nvPr>
        </p:nvSpPr>
        <p:spPr>
          <a:xfrm>
            <a:off x="11176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Google Shape;1463;g724b250972_0_900: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464" name="Google Shape;1464;g724b250972_0_900: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1"/>
        <p:cNvGrpSpPr/>
        <p:nvPr/>
      </p:nvGrpSpPr>
      <p:grpSpPr>
        <a:xfrm>
          <a:off x="0" y="0"/>
          <a:ext cx="0" cy="0"/>
          <a:chOff x="0" y="0"/>
          <a:chExt cx="0" cy="0"/>
        </a:xfrm>
      </p:grpSpPr>
      <p:sp>
        <p:nvSpPr>
          <p:cNvPr id="1482" name="Google Shape;1482;g724b250972_0_918: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483" name="Google Shape;1483;g724b250972_0_918: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g724b250972_0_3894:notes"/>
          <p:cNvSpPr>
            <a:spLocks noGrp="1" noRot="1" noChangeAspect="1"/>
          </p:cNvSpPr>
          <p:nvPr>
            <p:ph type="sldImg" idx="2"/>
          </p:nvPr>
        </p:nvSpPr>
        <p:spPr>
          <a:xfrm>
            <a:off x="11176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3" name="Google Shape;1503;g724b250972_0_3894:notes"/>
          <p:cNvSpPr txBox="1">
            <a:spLocks noGrp="1"/>
          </p:cNvSpPr>
          <p:nvPr>
            <p:ph type="body" idx="1"/>
          </p:nvPr>
        </p:nvSpPr>
        <p:spPr>
          <a:xfrm>
            <a:off x="688182" y="4415790"/>
            <a:ext cx="55056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504" name="Google Shape;1504;g724b250972_0_3894:notes"/>
          <p:cNvSpPr txBox="1">
            <a:spLocks noGrp="1"/>
          </p:cNvSpPr>
          <p:nvPr>
            <p:ph type="sldNum" idx="12"/>
          </p:nvPr>
        </p:nvSpPr>
        <p:spPr>
          <a:xfrm>
            <a:off x="3898102" y="8829967"/>
            <a:ext cx="2982000" cy="464700"/>
          </a:xfrm>
          <a:prstGeom prst="rect">
            <a:avLst/>
          </a:prstGeom>
          <a:noFill/>
          <a:ln>
            <a:noFill/>
          </a:ln>
        </p:spPr>
        <p:txBody>
          <a:bodyPr spcFirstLastPara="1" wrap="square" lIns="92425" tIns="46200" rIns="92425" bIns="462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724b250972_0_971: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512" name="Google Shape;1512;g724b250972_0_971: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6"/>
        <p:cNvGrpSpPr/>
        <p:nvPr/>
      </p:nvGrpSpPr>
      <p:grpSpPr>
        <a:xfrm>
          <a:off x="0" y="0"/>
          <a:ext cx="0" cy="0"/>
          <a:chOff x="0" y="0"/>
          <a:chExt cx="0" cy="0"/>
        </a:xfrm>
      </p:grpSpPr>
      <p:sp>
        <p:nvSpPr>
          <p:cNvPr id="1527" name="Google Shape;1527;g724b250972_0_986: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528" name="Google Shape;1528;g724b250972_0_986: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7"/>
        <p:cNvGrpSpPr/>
        <p:nvPr/>
      </p:nvGrpSpPr>
      <p:grpSpPr>
        <a:xfrm>
          <a:off x="0" y="0"/>
          <a:ext cx="0" cy="0"/>
          <a:chOff x="0" y="0"/>
          <a:chExt cx="0" cy="0"/>
        </a:xfrm>
      </p:grpSpPr>
      <p:sp>
        <p:nvSpPr>
          <p:cNvPr id="1538" name="Google Shape;1538;g724b252115_0_161: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539" name="Google Shape;1539;g724b252115_0_161: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g724b250972_0_1040: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7" name="Google Shape;1567;g724b250972_0_1040:notes"/>
          <p:cNvSpPr txBox="1">
            <a:spLocks noGrp="1"/>
          </p:cNvSpPr>
          <p:nvPr>
            <p:ph type="body" idx="1"/>
          </p:nvPr>
        </p:nvSpPr>
        <p:spPr>
          <a:xfrm>
            <a:off x="688180" y="4415790"/>
            <a:ext cx="5505300" cy="4183500"/>
          </a:xfrm>
          <a:prstGeom prst="rect">
            <a:avLst/>
          </a:prstGeom>
          <a:noFill/>
          <a:ln>
            <a:noFill/>
          </a:ln>
        </p:spPr>
        <p:txBody>
          <a:bodyPr spcFirstLastPara="1" wrap="square" lIns="92150" tIns="46050" rIns="92150" bIns="46050" anchor="t" anchorCtr="0">
            <a:noAutofit/>
          </a:bodyPr>
          <a:lstStyle/>
          <a:p>
            <a:pPr marL="0" lvl="0" indent="0" algn="l" rtl="0">
              <a:lnSpc>
                <a:spcPct val="100000"/>
              </a:lnSpc>
              <a:spcBef>
                <a:spcPts val="0"/>
              </a:spcBef>
              <a:spcAft>
                <a:spcPts val="0"/>
              </a:spcAft>
              <a:buSzPts val="1400"/>
              <a:buNone/>
            </a:pPr>
            <a:endParaRPr/>
          </a:p>
        </p:txBody>
      </p:sp>
      <p:sp>
        <p:nvSpPr>
          <p:cNvPr id="1568" name="Google Shape;1568;g724b250972_0_1040:notes"/>
          <p:cNvSpPr txBox="1">
            <a:spLocks noGrp="1"/>
          </p:cNvSpPr>
          <p:nvPr>
            <p:ph type="sldNum" idx="12"/>
          </p:nvPr>
        </p:nvSpPr>
        <p:spPr>
          <a:xfrm>
            <a:off x="3898094" y="8829967"/>
            <a:ext cx="2982000" cy="464700"/>
          </a:xfrm>
          <a:prstGeom prst="rect">
            <a:avLst/>
          </a:prstGeom>
          <a:noFill/>
          <a:ln>
            <a:noFill/>
          </a:ln>
        </p:spPr>
        <p:txBody>
          <a:bodyPr spcFirstLastPara="1" wrap="square" lIns="92150" tIns="46050" rIns="92150" bIns="4605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Google Shape;1574;g724b250972_0_1047: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575" name="Google Shape;1575;g724b250972_0_1047: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724b252115_0_36: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603" name="Google Shape;603;g724b252115_0_36: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6"/>
        <p:cNvGrpSpPr/>
        <p:nvPr/>
      </p:nvGrpSpPr>
      <p:grpSpPr>
        <a:xfrm>
          <a:off x="0" y="0"/>
          <a:ext cx="0" cy="0"/>
          <a:chOff x="0" y="0"/>
          <a:chExt cx="0" cy="0"/>
        </a:xfrm>
      </p:grpSpPr>
      <p:sp>
        <p:nvSpPr>
          <p:cNvPr id="1587" name="Google Shape;1587;g724b250972_0_1059: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588" name="Google Shape;1588;g724b250972_0_1059: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g724b250972_0_1073: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603" name="Google Shape;1603;g724b250972_0_1073: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9"/>
        <p:cNvGrpSpPr/>
        <p:nvPr/>
      </p:nvGrpSpPr>
      <p:grpSpPr>
        <a:xfrm>
          <a:off x="0" y="0"/>
          <a:ext cx="0" cy="0"/>
          <a:chOff x="0" y="0"/>
          <a:chExt cx="0" cy="0"/>
        </a:xfrm>
      </p:grpSpPr>
      <p:sp>
        <p:nvSpPr>
          <p:cNvPr id="1640" name="Google Shape;1640;g724b250972_0_1110: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641" name="Google Shape;1641;g724b250972_0_1110: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p:cNvGrpSpPr/>
        <p:nvPr/>
      </p:nvGrpSpPr>
      <p:grpSpPr>
        <a:xfrm>
          <a:off x="0" y="0"/>
          <a:ext cx="0" cy="0"/>
          <a:chOff x="0" y="0"/>
          <a:chExt cx="0" cy="0"/>
        </a:xfrm>
      </p:grpSpPr>
      <p:sp>
        <p:nvSpPr>
          <p:cNvPr id="1650" name="Google Shape;1650;g724b250972_0_1119: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651" name="Google Shape;1651;g724b250972_0_1119: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9"/>
        <p:cNvGrpSpPr/>
        <p:nvPr/>
      </p:nvGrpSpPr>
      <p:grpSpPr>
        <a:xfrm>
          <a:off x="0" y="0"/>
          <a:ext cx="0" cy="0"/>
          <a:chOff x="0" y="0"/>
          <a:chExt cx="0" cy="0"/>
        </a:xfrm>
      </p:grpSpPr>
      <p:sp>
        <p:nvSpPr>
          <p:cNvPr id="1660" name="Google Shape;1660;g724b250972_0_1128: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661" name="Google Shape;1661;g724b250972_0_1128: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g724b250972_0_1177: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711" name="Google Shape;1711;g724b250972_0_1177: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5"/>
        <p:cNvGrpSpPr/>
        <p:nvPr/>
      </p:nvGrpSpPr>
      <p:grpSpPr>
        <a:xfrm>
          <a:off x="0" y="0"/>
          <a:ext cx="0" cy="0"/>
          <a:chOff x="0" y="0"/>
          <a:chExt cx="0" cy="0"/>
        </a:xfrm>
      </p:grpSpPr>
      <p:sp>
        <p:nvSpPr>
          <p:cNvPr id="1726" name="Google Shape;1726;g724b250972_0_1192: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727" name="Google Shape;1727;g724b250972_0_1192: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0"/>
        <p:cNvGrpSpPr/>
        <p:nvPr/>
      </p:nvGrpSpPr>
      <p:grpSpPr>
        <a:xfrm>
          <a:off x="0" y="0"/>
          <a:ext cx="0" cy="0"/>
          <a:chOff x="0" y="0"/>
          <a:chExt cx="0" cy="0"/>
        </a:xfrm>
      </p:grpSpPr>
      <p:sp>
        <p:nvSpPr>
          <p:cNvPr id="1741" name="Google Shape;1741;g724b252115_0_188: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742" name="Google Shape;1742;g724b252115_0_188: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2"/>
        <p:cNvGrpSpPr/>
        <p:nvPr/>
      </p:nvGrpSpPr>
      <p:grpSpPr>
        <a:xfrm>
          <a:off x="0" y="0"/>
          <a:ext cx="0" cy="0"/>
          <a:chOff x="0" y="0"/>
          <a:chExt cx="0" cy="0"/>
        </a:xfrm>
      </p:grpSpPr>
      <p:sp>
        <p:nvSpPr>
          <p:cNvPr id="1773" name="Google Shape;1773;g724b250972_0_1206: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774" name="Google Shape;1774;g724b250972_0_1206: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9"/>
        <p:cNvGrpSpPr/>
        <p:nvPr/>
      </p:nvGrpSpPr>
      <p:grpSpPr>
        <a:xfrm>
          <a:off x="0" y="0"/>
          <a:ext cx="0" cy="0"/>
          <a:chOff x="0" y="0"/>
          <a:chExt cx="0" cy="0"/>
        </a:xfrm>
      </p:grpSpPr>
      <p:sp>
        <p:nvSpPr>
          <p:cNvPr id="1780" name="Google Shape;1780;g724b250972_0_4103: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781" name="Google Shape;1781;g724b250972_0_4103: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7:notes"/>
          <p:cNvSpPr txBox="1">
            <a:spLocks noGrp="1"/>
          </p:cNvSpPr>
          <p:nvPr>
            <p:ph type="body" idx="1"/>
          </p:nvPr>
        </p:nvSpPr>
        <p:spPr>
          <a:xfrm>
            <a:off x="688182" y="4415790"/>
            <a:ext cx="5505450" cy="418338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620" name="Google Shape;620;p7:notes"/>
          <p:cNvSpPr>
            <a:spLocks noGrp="1" noRot="1" noChangeAspect="1"/>
          </p:cNvSpPr>
          <p:nvPr>
            <p:ph type="sldImg" idx="2"/>
          </p:nvPr>
        </p:nvSpPr>
        <p:spPr>
          <a:xfrm>
            <a:off x="11176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9"/>
        <p:cNvGrpSpPr/>
        <p:nvPr/>
      </p:nvGrpSpPr>
      <p:grpSpPr>
        <a:xfrm>
          <a:off x="0" y="0"/>
          <a:ext cx="0" cy="0"/>
          <a:chOff x="0" y="0"/>
          <a:chExt cx="0" cy="0"/>
        </a:xfrm>
      </p:grpSpPr>
      <p:sp>
        <p:nvSpPr>
          <p:cNvPr id="1790" name="Google Shape;1790;g724b250972_0_4112: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791" name="Google Shape;1791;g724b250972_0_4112: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p:cNvGrpSpPr/>
        <p:nvPr/>
      </p:nvGrpSpPr>
      <p:grpSpPr>
        <a:xfrm>
          <a:off x="0" y="0"/>
          <a:ext cx="0" cy="0"/>
          <a:chOff x="0" y="0"/>
          <a:chExt cx="0" cy="0"/>
        </a:xfrm>
      </p:grpSpPr>
      <p:sp>
        <p:nvSpPr>
          <p:cNvPr id="1800" name="Google Shape;1800;g724b250972_0_4121: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801" name="Google Shape;1801;g724b250972_0_4121: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9"/>
        <p:cNvGrpSpPr/>
        <p:nvPr/>
      </p:nvGrpSpPr>
      <p:grpSpPr>
        <a:xfrm>
          <a:off x="0" y="0"/>
          <a:ext cx="0" cy="0"/>
          <a:chOff x="0" y="0"/>
          <a:chExt cx="0" cy="0"/>
        </a:xfrm>
      </p:grpSpPr>
      <p:sp>
        <p:nvSpPr>
          <p:cNvPr id="1810" name="Google Shape;1810;g724b250972_0_4130: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811" name="Google Shape;1811;g724b250972_0_4130: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9"/>
        <p:cNvGrpSpPr/>
        <p:nvPr/>
      </p:nvGrpSpPr>
      <p:grpSpPr>
        <a:xfrm>
          <a:off x="0" y="0"/>
          <a:ext cx="0" cy="0"/>
          <a:chOff x="0" y="0"/>
          <a:chExt cx="0" cy="0"/>
        </a:xfrm>
      </p:grpSpPr>
      <p:sp>
        <p:nvSpPr>
          <p:cNvPr id="1820" name="Google Shape;1820;g724b250972_0_3553: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821" name="Google Shape;1821;g724b250972_0_3553: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g724b250972_0_1227: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832" name="Google Shape;1832;g724b250972_0_1227: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1"/>
        <p:cNvGrpSpPr/>
        <p:nvPr/>
      </p:nvGrpSpPr>
      <p:grpSpPr>
        <a:xfrm>
          <a:off x="0" y="0"/>
          <a:ext cx="0" cy="0"/>
          <a:chOff x="0" y="0"/>
          <a:chExt cx="0" cy="0"/>
        </a:xfrm>
      </p:grpSpPr>
      <p:sp>
        <p:nvSpPr>
          <p:cNvPr id="1842" name="Google Shape;1842;g724b250972_0_1212: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3" name="Google Shape;1843;g724b250972_0_1212:notes"/>
          <p:cNvSpPr txBox="1">
            <a:spLocks noGrp="1"/>
          </p:cNvSpPr>
          <p:nvPr>
            <p:ph type="body" idx="1"/>
          </p:nvPr>
        </p:nvSpPr>
        <p:spPr>
          <a:xfrm>
            <a:off x="688180" y="4415790"/>
            <a:ext cx="5505300" cy="4183500"/>
          </a:xfrm>
          <a:prstGeom prst="rect">
            <a:avLst/>
          </a:prstGeom>
          <a:noFill/>
          <a:ln>
            <a:noFill/>
          </a:ln>
        </p:spPr>
        <p:txBody>
          <a:bodyPr spcFirstLastPara="1" wrap="square" lIns="92150" tIns="46050" rIns="92150" bIns="46050" anchor="t" anchorCtr="0">
            <a:noAutofit/>
          </a:bodyPr>
          <a:lstStyle/>
          <a:p>
            <a:pPr marL="0" lvl="0" indent="0" algn="l" rtl="0">
              <a:lnSpc>
                <a:spcPct val="100000"/>
              </a:lnSpc>
              <a:spcBef>
                <a:spcPts val="0"/>
              </a:spcBef>
              <a:spcAft>
                <a:spcPts val="0"/>
              </a:spcAft>
              <a:buSzPts val="1400"/>
              <a:buNone/>
            </a:pPr>
            <a:endParaRPr/>
          </a:p>
        </p:txBody>
      </p:sp>
      <p:sp>
        <p:nvSpPr>
          <p:cNvPr id="1844" name="Google Shape;1844;g724b250972_0_1212:notes"/>
          <p:cNvSpPr txBox="1">
            <a:spLocks noGrp="1"/>
          </p:cNvSpPr>
          <p:nvPr>
            <p:ph type="sldNum" idx="12"/>
          </p:nvPr>
        </p:nvSpPr>
        <p:spPr>
          <a:xfrm>
            <a:off x="3898094" y="8829967"/>
            <a:ext cx="2982000" cy="464700"/>
          </a:xfrm>
          <a:prstGeom prst="rect">
            <a:avLst/>
          </a:prstGeom>
          <a:noFill/>
          <a:ln>
            <a:noFill/>
          </a:ln>
        </p:spPr>
        <p:txBody>
          <a:bodyPr spcFirstLastPara="1" wrap="square" lIns="92150" tIns="46050" rIns="92150" bIns="46050" anchor="b" anchorCtr="0">
            <a:noAutofit/>
          </a:bodyPr>
          <a:lstStyle/>
          <a:p>
            <a:pPr marL="0" lvl="0" indent="0" algn="r" rtl="0">
              <a:lnSpc>
                <a:spcPct val="100000"/>
              </a:lnSpc>
              <a:spcBef>
                <a:spcPts val="0"/>
              </a:spcBef>
              <a:spcAft>
                <a:spcPts val="0"/>
              </a:spcAft>
              <a:buSzPts val="1400"/>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7"/>
        <p:cNvGrpSpPr/>
        <p:nvPr/>
      </p:nvGrpSpPr>
      <p:grpSpPr>
        <a:xfrm>
          <a:off x="0" y="0"/>
          <a:ext cx="0" cy="0"/>
          <a:chOff x="0" y="0"/>
          <a:chExt cx="0" cy="0"/>
        </a:xfrm>
      </p:grpSpPr>
      <p:sp>
        <p:nvSpPr>
          <p:cNvPr id="1858" name="Google Shape;1858;g724b250972_0_4091: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9" name="Google Shape;1859;g724b250972_0_4091:notes"/>
          <p:cNvSpPr txBox="1">
            <a:spLocks noGrp="1"/>
          </p:cNvSpPr>
          <p:nvPr>
            <p:ph type="body" idx="1"/>
          </p:nvPr>
        </p:nvSpPr>
        <p:spPr>
          <a:xfrm>
            <a:off x="688180" y="4415790"/>
            <a:ext cx="5505300" cy="4183500"/>
          </a:xfrm>
          <a:prstGeom prst="rect">
            <a:avLst/>
          </a:prstGeom>
          <a:noFill/>
          <a:ln>
            <a:noFill/>
          </a:ln>
        </p:spPr>
        <p:txBody>
          <a:bodyPr spcFirstLastPara="1" wrap="square" lIns="92150" tIns="46050" rIns="92150" bIns="46050" anchor="t" anchorCtr="0">
            <a:noAutofit/>
          </a:bodyPr>
          <a:lstStyle/>
          <a:p>
            <a:pPr marL="0" lvl="0" indent="0" algn="l" rtl="0">
              <a:lnSpc>
                <a:spcPct val="100000"/>
              </a:lnSpc>
              <a:spcBef>
                <a:spcPts val="0"/>
              </a:spcBef>
              <a:spcAft>
                <a:spcPts val="0"/>
              </a:spcAft>
              <a:buSzPts val="1400"/>
              <a:buNone/>
            </a:pPr>
            <a:endParaRPr/>
          </a:p>
        </p:txBody>
      </p:sp>
      <p:sp>
        <p:nvSpPr>
          <p:cNvPr id="1860" name="Google Shape;1860;g724b250972_0_4091:notes"/>
          <p:cNvSpPr txBox="1">
            <a:spLocks noGrp="1"/>
          </p:cNvSpPr>
          <p:nvPr>
            <p:ph type="sldNum" idx="12"/>
          </p:nvPr>
        </p:nvSpPr>
        <p:spPr>
          <a:xfrm>
            <a:off x="3898094" y="8829967"/>
            <a:ext cx="2982000" cy="464700"/>
          </a:xfrm>
          <a:prstGeom prst="rect">
            <a:avLst/>
          </a:prstGeom>
          <a:noFill/>
          <a:ln>
            <a:noFill/>
          </a:ln>
        </p:spPr>
        <p:txBody>
          <a:bodyPr spcFirstLastPara="1" wrap="square" lIns="92150" tIns="46050" rIns="92150" bIns="46050" anchor="b" anchorCtr="0">
            <a:noAutofit/>
          </a:bodyPr>
          <a:lstStyle/>
          <a:p>
            <a:pPr marL="0" lvl="0" indent="0" algn="r" rtl="0">
              <a:lnSpc>
                <a:spcPct val="100000"/>
              </a:lnSpc>
              <a:spcBef>
                <a:spcPts val="0"/>
              </a:spcBef>
              <a:spcAft>
                <a:spcPts val="0"/>
              </a:spcAft>
              <a:buSzPts val="1400"/>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0"/>
        <p:cNvGrpSpPr/>
        <p:nvPr/>
      </p:nvGrpSpPr>
      <p:grpSpPr>
        <a:xfrm>
          <a:off x="0" y="0"/>
          <a:ext cx="0" cy="0"/>
          <a:chOff x="0" y="0"/>
          <a:chExt cx="0" cy="0"/>
        </a:xfrm>
      </p:grpSpPr>
      <p:sp>
        <p:nvSpPr>
          <p:cNvPr id="1871" name="Google Shape;1871;g724b250972_0_4139: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872" name="Google Shape;1872;g724b250972_0_4139: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Google Shape;1882;g724b252115_0_0: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883" name="Google Shape;1883;g724b252115_0_0: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2"/>
        <p:cNvGrpSpPr/>
        <p:nvPr/>
      </p:nvGrpSpPr>
      <p:grpSpPr>
        <a:xfrm>
          <a:off x="0" y="0"/>
          <a:ext cx="0" cy="0"/>
          <a:chOff x="0" y="0"/>
          <a:chExt cx="0" cy="0"/>
        </a:xfrm>
      </p:grpSpPr>
      <p:sp>
        <p:nvSpPr>
          <p:cNvPr id="1903" name="Google Shape;1903;g724b250972_0_1273:notes"/>
          <p:cNvSpPr txBox="1">
            <a:spLocks noGrp="1"/>
          </p:cNvSpPr>
          <p:nvPr>
            <p:ph type="body" idx="1"/>
          </p:nvPr>
        </p:nvSpPr>
        <p:spPr>
          <a:xfrm>
            <a:off x="688180" y="4415790"/>
            <a:ext cx="5505300" cy="4183500"/>
          </a:xfrm>
          <a:prstGeom prst="rect">
            <a:avLst/>
          </a:prstGeom>
          <a:noFill/>
          <a:ln>
            <a:noFill/>
          </a:ln>
        </p:spPr>
        <p:txBody>
          <a:bodyPr spcFirstLastPara="1" wrap="square" lIns="92425" tIns="46200" rIns="92425" bIns="46200" anchor="t" anchorCtr="0">
            <a:noAutofit/>
          </a:bodyPr>
          <a:lstStyle/>
          <a:p>
            <a:pPr marL="0" lvl="0" indent="0" algn="l" rtl="0">
              <a:lnSpc>
                <a:spcPct val="100000"/>
              </a:lnSpc>
              <a:spcBef>
                <a:spcPts val="0"/>
              </a:spcBef>
              <a:spcAft>
                <a:spcPts val="0"/>
              </a:spcAft>
              <a:buSzPts val="1400"/>
              <a:buNone/>
            </a:pPr>
            <a:endParaRPr/>
          </a:p>
        </p:txBody>
      </p:sp>
      <p:sp>
        <p:nvSpPr>
          <p:cNvPr id="1904" name="Google Shape;1904;g724b250972_0_1273:notes"/>
          <p:cNvSpPr>
            <a:spLocks noGrp="1" noRot="1" noChangeAspect="1"/>
          </p:cNvSpPr>
          <p:nvPr>
            <p:ph type="sldImg" idx="2"/>
          </p:nvPr>
        </p:nvSpPr>
        <p:spPr>
          <a:xfrm>
            <a:off x="1146967" y="697230"/>
            <a:ext cx="4587900" cy="3486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5"/>
        <p:cNvGrpSpPr/>
        <p:nvPr/>
      </p:nvGrpSpPr>
      <p:grpSpPr>
        <a:xfrm>
          <a:off x="0" y="0"/>
          <a:ext cx="0" cy="0"/>
          <a:chOff x="0" y="0"/>
          <a:chExt cx="0" cy="0"/>
        </a:xfrm>
      </p:grpSpPr>
      <p:sp>
        <p:nvSpPr>
          <p:cNvPr id="16" name="Google Shape;16;p58"/>
          <p:cNvSpPr txBox="1">
            <a:spLocks noGrp="1"/>
          </p:cNvSpPr>
          <p:nvPr>
            <p:ph type="ctrTitle"/>
          </p:nvPr>
        </p:nvSpPr>
        <p:spPr>
          <a:xfrm>
            <a:off x="4800600" y="4624668"/>
            <a:ext cx="4038600" cy="93345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2800"/>
              <a:buFont typeface="Rockwel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8"/>
          <p:cNvSpPr txBox="1">
            <a:spLocks noGrp="1"/>
          </p:cNvSpPr>
          <p:nvPr>
            <p:ph type="subTitle" idx="1"/>
          </p:nvPr>
        </p:nvSpPr>
        <p:spPr>
          <a:xfrm>
            <a:off x="4800600" y="5562599"/>
            <a:ext cx="4038600" cy="748553"/>
          </a:xfrm>
          <a:prstGeom prst="rect">
            <a:avLst/>
          </a:prstGeom>
          <a:noFill/>
          <a:ln>
            <a:noFill/>
          </a:ln>
        </p:spPr>
        <p:txBody>
          <a:bodyPr spcFirstLastPara="1" wrap="square" lIns="91425" tIns="45700" rIns="91425" bIns="45700" anchor="t" anchorCtr="0">
            <a:normAutofit/>
          </a:bodyPr>
          <a:lstStyle>
            <a:lvl1pPr lvl="0" algn="l">
              <a:lnSpc>
                <a:spcPct val="100000"/>
              </a:lnSpc>
              <a:spcBef>
                <a:spcPts val="300"/>
              </a:spcBef>
              <a:spcAft>
                <a:spcPts val="0"/>
              </a:spcAft>
              <a:buSzPts val="1050"/>
              <a:buNone/>
              <a:defRPr sz="1400">
                <a:solidFill>
                  <a:srgbClr val="888888"/>
                </a:solidFill>
              </a:defRPr>
            </a:lvl1pPr>
            <a:lvl2pPr lvl="1" algn="ctr">
              <a:lnSpc>
                <a:spcPct val="100000"/>
              </a:lnSpc>
              <a:spcBef>
                <a:spcPts val="600"/>
              </a:spcBef>
              <a:spcAft>
                <a:spcPts val="0"/>
              </a:spcAft>
              <a:buSzPts val="1350"/>
              <a:buNone/>
              <a:defRPr>
                <a:solidFill>
                  <a:srgbClr val="888888"/>
                </a:solidFill>
              </a:defRPr>
            </a:lvl2pPr>
            <a:lvl3pPr lvl="2" algn="ctr">
              <a:lnSpc>
                <a:spcPct val="100000"/>
              </a:lnSpc>
              <a:spcBef>
                <a:spcPts val="600"/>
              </a:spcBef>
              <a:spcAft>
                <a:spcPts val="0"/>
              </a:spcAft>
              <a:buSzPts val="1350"/>
              <a:buNone/>
              <a:defRPr>
                <a:solidFill>
                  <a:srgbClr val="888888"/>
                </a:solidFill>
              </a:defRPr>
            </a:lvl3pPr>
            <a:lvl4pPr lvl="3" algn="ctr">
              <a:lnSpc>
                <a:spcPct val="100000"/>
              </a:lnSpc>
              <a:spcBef>
                <a:spcPts val="600"/>
              </a:spcBef>
              <a:spcAft>
                <a:spcPts val="0"/>
              </a:spcAft>
              <a:buSzPts val="1350"/>
              <a:buNone/>
              <a:defRPr>
                <a:solidFill>
                  <a:srgbClr val="888888"/>
                </a:solidFill>
              </a:defRPr>
            </a:lvl4pPr>
            <a:lvl5pPr lvl="4" algn="ctr">
              <a:lnSpc>
                <a:spcPct val="100000"/>
              </a:lnSpc>
              <a:spcBef>
                <a:spcPts val="600"/>
              </a:spcBef>
              <a:spcAft>
                <a:spcPts val="0"/>
              </a:spcAft>
              <a:buSzPts val="1350"/>
              <a:buNone/>
              <a:defRPr>
                <a:solidFill>
                  <a:srgbClr val="888888"/>
                </a:solidFill>
              </a:defRPr>
            </a:lvl5pPr>
            <a:lvl6pPr lvl="5" algn="ctr">
              <a:lnSpc>
                <a:spcPct val="100000"/>
              </a:lnSpc>
              <a:spcBef>
                <a:spcPts val="360"/>
              </a:spcBef>
              <a:spcAft>
                <a:spcPts val="0"/>
              </a:spcAft>
              <a:buSzPts val="1350"/>
              <a:buNone/>
              <a:defRPr>
                <a:solidFill>
                  <a:srgbClr val="888888"/>
                </a:solidFill>
              </a:defRPr>
            </a:lvl6pPr>
            <a:lvl7pPr lvl="6" algn="ctr">
              <a:lnSpc>
                <a:spcPct val="100000"/>
              </a:lnSpc>
              <a:spcBef>
                <a:spcPts val="360"/>
              </a:spcBef>
              <a:spcAft>
                <a:spcPts val="0"/>
              </a:spcAft>
              <a:buSzPts val="1350"/>
              <a:buNone/>
              <a:defRPr>
                <a:solidFill>
                  <a:srgbClr val="888888"/>
                </a:solidFill>
              </a:defRPr>
            </a:lvl7pPr>
            <a:lvl8pPr lvl="7" algn="ctr">
              <a:lnSpc>
                <a:spcPct val="100000"/>
              </a:lnSpc>
              <a:spcBef>
                <a:spcPts val="360"/>
              </a:spcBef>
              <a:spcAft>
                <a:spcPts val="0"/>
              </a:spcAft>
              <a:buSzPts val="1350"/>
              <a:buNone/>
              <a:defRPr>
                <a:solidFill>
                  <a:srgbClr val="888888"/>
                </a:solidFill>
              </a:defRPr>
            </a:lvl8pPr>
            <a:lvl9pPr lvl="8" algn="ctr">
              <a:lnSpc>
                <a:spcPct val="100000"/>
              </a:lnSpc>
              <a:spcBef>
                <a:spcPts val="360"/>
              </a:spcBef>
              <a:spcAft>
                <a:spcPts val="0"/>
              </a:spcAft>
              <a:buSzPts val="1350"/>
              <a:buNone/>
              <a:defRPr>
                <a:solidFill>
                  <a:srgbClr val="888888"/>
                </a:solidFill>
              </a:defRPr>
            </a:lvl9pPr>
          </a:lstStyle>
          <a:p>
            <a:endParaRPr/>
          </a:p>
        </p:txBody>
      </p:sp>
      <p:sp>
        <p:nvSpPr>
          <p:cNvPr id="18" name="Google Shape;18;p58"/>
          <p:cNvSpPr txBox="1">
            <a:spLocks noGrp="1"/>
          </p:cNvSpPr>
          <p:nvPr>
            <p:ph type="dt" idx="10"/>
          </p:nvPr>
        </p:nvSpPr>
        <p:spPr>
          <a:xfrm>
            <a:off x="4800600" y="6425640"/>
            <a:ext cx="123264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8"/>
          <p:cNvSpPr txBox="1">
            <a:spLocks noGrp="1"/>
          </p:cNvSpPr>
          <p:nvPr>
            <p:ph type="ftr" idx="11"/>
          </p:nvPr>
        </p:nvSpPr>
        <p:spPr>
          <a:xfrm>
            <a:off x="6311153" y="6425640"/>
            <a:ext cx="2617694"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58"/>
          <p:cNvSpPr/>
          <p:nvPr/>
        </p:nvSpPr>
        <p:spPr>
          <a:xfrm>
            <a:off x="282575" y="228600"/>
            <a:ext cx="4235450" cy="418795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1" name="Google Shape;21;p58"/>
          <p:cNvSpPr/>
          <p:nvPr/>
        </p:nvSpPr>
        <p:spPr>
          <a:xfrm>
            <a:off x="6802438" y="228600"/>
            <a:ext cx="2057400" cy="203911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2" name="Google Shape;22;p58"/>
          <p:cNvSpPr/>
          <p:nvPr/>
        </p:nvSpPr>
        <p:spPr>
          <a:xfrm>
            <a:off x="4624388" y="2377440"/>
            <a:ext cx="2057400" cy="203911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3" name="Google Shape;23;p58"/>
          <p:cNvSpPr txBox="1"/>
          <p:nvPr/>
        </p:nvSpPr>
        <p:spPr>
          <a:xfrm>
            <a:off x="424891" y="174812"/>
            <a:ext cx="413309" cy="83099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24" name="Google Shape;24;p58"/>
          <p:cNvSpPr/>
          <p:nvPr/>
        </p:nvSpPr>
        <p:spPr>
          <a:xfrm>
            <a:off x="4624388" y="228600"/>
            <a:ext cx="2057400" cy="2039112"/>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5" name="Google Shape;25;p58"/>
          <p:cNvSpPr/>
          <p:nvPr/>
        </p:nvSpPr>
        <p:spPr>
          <a:xfrm>
            <a:off x="6802438" y="2377440"/>
            <a:ext cx="2057400" cy="203911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 Content">
  <p:cSld name="4 Content">
    <p:spTree>
      <p:nvGrpSpPr>
        <p:cNvPr id="1" name="Shape 105"/>
        <p:cNvGrpSpPr/>
        <p:nvPr/>
      </p:nvGrpSpPr>
      <p:grpSpPr>
        <a:xfrm>
          <a:off x="0" y="0"/>
          <a:ext cx="0" cy="0"/>
          <a:chOff x="0" y="0"/>
          <a:chExt cx="0" cy="0"/>
        </a:xfrm>
      </p:grpSpPr>
      <p:sp>
        <p:nvSpPr>
          <p:cNvPr id="106" name="Google Shape;106;p67"/>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07" name="Google Shape;107;p67"/>
          <p:cNvSpPr txBox="1"/>
          <p:nvPr/>
        </p:nvSpPr>
        <p:spPr>
          <a:xfrm>
            <a:off x="223185" y="228600"/>
            <a:ext cx="26090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108" name="Google Shape;108;p67"/>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67"/>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67"/>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67"/>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112" name="Google Shape;112;p67"/>
          <p:cNvSpPr txBox="1">
            <a:spLocks noGrp="1"/>
          </p:cNvSpPr>
          <p:nvPr>
            <p:ph type="body" idx="1"/>
          </p:nvPr>
        </p:nvSpPr>
        <p:spPr>
          <a:xfrm>
            <a:off x="502920" y="1985963"/>
            <a:ext cx="3657413" cy="196596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113" name="Google Shape;113;p67"/>
          <p:cNvSpPr txBox="1">
            <a:spLocks noGrp="1"/>
          </p:cNvSpPr>
          <p:nvPr>
            <p:ph type="body" idx="2"/>
          </p:nvPr>
        </p:nvSpPr>
        <p:spPr>
          <a:xfrm>
            <a:off x="502920" y="4164965"/>
            <a:ext cx="3657413" cy="196596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114" name="Google Shape;114;p67"/>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115" name="Google Shape;115;p67"/>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16"/>
        <p:cNvGrpSpPr/>
        <p:nvPr/>
      </p:nvGrpSpPr>
      <p:grpSpPr>
        <a:xfrm>
          <a:off x="0" y="0"/>
          <a:ext cx="0" cy="0"/>
          <a:chOff x="0" y="0"/>
          <a:chExt cx="0" cy="0"/>
        </a:xfrm>
      </p:grpSpPr>
      <p:sp>
        <p:nvSpPr>
          <p:cNvPr id="117" name="Google Shape;117;p68"/>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18" name="Google Shape;118;p68"/>
          <p:cNvSpPr txBox="1"/>
          <p:nvPr/>
        </p:nvSpPr>
        <p:spPr>
          <a:xfrm>
            <a:off x="223185" y="228600"/>
            <a:ext cx="26090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119" name="Google Shape;119;p68"/>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68"/>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68"/>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68"/>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3"/>
        <p:cNvGrpSpPr/>
        <p:nvPr/>
      </p:nvGrpSpPr>
      <p:grpSpPr>
        <a:xfrm>
          <a:off x="0" y="0"/>
          <a:ext cx="0" cy="0"/>
          <a:chOff x="0" y="0"/>
          <a:chExt cx="0" cy="0"/>
        </a:xfrm>
      </p:grpSpPr>
      <p:sp>
        <p:nvSpPr>
          <p:cNvPr id="124" name="Google Shape;124;p69"/>
          <p:cNvSpPr/>
          <p:nvPr/>
        </p:nvSpPr>
        <p:spPr>
          <a:xfrm>
            <a:off x="8166847" y="282573"/>
            <a:ext cx="685800" cy="30221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25" name="Google Shape;125;p69"/>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69"/>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69"/>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8"/>
        <p:cNvGrpSpPr/>
        <p:nvPr/>
      </p:nvGrpSpPr>
      <p:grpSpPr>
        <a:xfrm>
          <a:off x="0" y="0"/>
          <a:ext cx="0" cy="0"/>
          <a:chOff x="0" y="0"/>
          <a:chExt cx="0" cy="0"/>
        </a:xfrm>
      </p:grpSpPr>
      <p:sp>
        <p:nvSpPr>
          <p:cNvPr id="129" name="Google Shape;129;p70"/>
          <p:cNvSpPr/>
          <p:nvPr/>
        </p:nvSpPr>
        <p:spPr>
          <a:xfrm>
            <a:off x="282575" y="228600"/>
            <a:ext cx="3451225" cy="634523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30" name="Google Shape;130;p70"/>
          <p:cNvSpPr txBox="1">
            <a:spLocks noGrp="1"/>
          </p:cNvSpPr>
          <p:nvPr>
            <p:ph type="title"/>
          </p:nvPr>
        </p:nvSpPr>
        <p:spPr>
          <a:xfrm>
            <a:off x="380555" y="2571750"/>
            <a:ext cx="3255264"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600"/>
              <a:buFont typeface="Rockwell"/>
              <a:buNone/>
              <a:defRPr sz="26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70"/>
          <p:cNvSpPr txBox="1">
            <a:spLocks noGrp="1"/>
          </p:cNvSpPr>
          <p:nvPr>
            <p:ph type="body" idx="1"/>
          </p:nvPr>
        </p:nvSpPr>
        <p:spPr>
          <a:xfrm>
            <a:off x="4168775" y="273050"/>
            <a:ext cx="4597399" cy="5853113"/>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23850" algn="l">
              <a:lnSpc>
                <a:spcPct val="100000"/>
              </a:lnSpc>
              <a:spcBef>
                <a:spcPts val="400"/>
              </a:spcBef>
              <a:spcAft>
                <a:spcPts val="0"/>
              </a:spcAft>
              <a:buSzPts val="1500"/>
              <a:buChar char="■"/>
              <a:defRPr sz="2000"/>
            </a:lvl6pPr>
            <a:lvl7pPr marL="3200400" lvl="6" indent="-323850" algn="l">
              <a:lnSpc>
                <a:spcPct val="100000"/>
              </a:lnSpc>
              <a:spcBef>
                <a:spcPts val="400"/>
              </a:spcBef>
              <a:spcAft>
                <a:spcPts val="0"/>
              </a:spcAft>
              <a:buSzPts val="1500"/>
              <a:buChar char="■"/>
              <a:defRPr sz="2000"/>
            </a:lvl7pPr>
            <a:lvl8pPr marL="3657600" lvl="7" indent="-323850" algn="l">
              <a:lnSpc>
                <a:spcPct val="100000"/>
              </a:lnSpc>
              <a:spcBef>
                <a:spcPts val="400"/>
              </a:spcBef>
              <a:spcAft>
                <a:spcPts val="0"/>
              </a:spcAft>
              <a:buSzPts val="1500"/>
              <a:buChar char="■"/>
              <a:defRPr sz="2000"/>
            </a:lvl8pPr>
            <a:lvl9pPr marL="4114800" lvl="8" indent="-323850" algn="l">
              <a:lnSpc>
                <a:spcPct val="100000"/>
              </a:lnSpc>
              <a:spcBef>
                <a:spcPts val="400"/>
              </a:spcBef>
              <a:spcAft>
                <a:spcPts val="0"/>
              </a:spcAft>
              <a:buSzPts val="1500"/>
              <a:buChar char="■"/>
              <a:defRPr sz="2000"/>
            </a:lvl9pPr>
          </a:lstStyle>
          <a:p>
            <a:endParaRPr/>
          </a:p>
        </p:txBody>
      </p:sp>
      <p:sp>
        <p:nvSpPr>
          <p:cNvPr id="132" name="Google Shape;132;p70"/>
          <p:cNvSpPr txBox="1">
            <a:spLocks noGrp="1"/>
          </p:cNvSpPr>
          <p:nvPr>
            <p:ph type="body" idx="2"/>
          </p:nvPr>
        </p:nvSpPr>
        <p:spPr>
          <a:xfrm>
            <a:off x="381093" y="3733800"/>
            <a:ext cx="3255264" cy="23923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SzPts val="1050"/>
              <a:buNone/>
              <a:defRPr sz="1400">
                <a:solidFill>
                  <a:schemeClr val="lt1"/>
                </a:solidFill>
              </a:defRPr>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
        <p:nvSpPr>
          <p:cNvPr id="133" name="Google Shape;133;p70"/>
          <p:cNvSpPr txBox="1">
            <a:spLocks noGrp="1"/>
          </p:cNvSpPr>
          <p:nvPr>
            <p:ph type="dt" idx="10"/>
          </p:nvPr>
        </p:nvSpPr>
        <p:spPr>
          <a:xfrm>
            <a:off x="7391399" y="6423585"/>
            <a:ext cx="1537447"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70"/>
          <p:cNvSpPr txBox="1">
            <a:spLocks noGrp="1"/>
          </p:cNvSpPr>
          <p:nvPr>
            <p:ph type="ftr" idx="11"/>
          </p:nvPr>
        </p:nvSpPr>
        <p:spPr>
          <a:xfrm>
            <a:off x="3859305" y="6423585"/>
            <a:ext cx="331694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70"/>
          <p:cNvSpPr txBox="1"/>
          <p:nvPr/>
        </p:nvSpPr>
        <p:spPr>
          <a:xfrm>
            <a:off x="424891" y="174812"/>
            <a:ext cx="413309" cy="83099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6"/>
        <p:cNvGrpSpPr/>
        <p:nvPr/>
      </p:nvGrpSpPr>
      <p:grpSpPr>
        <a:xfrm>
          <a:off x="0" y="0"/>
          <a:ext cx="0" cy="0"/>
          <a:chOff x="0" y="0"/>
          <a:chExt cx="0" cy="0"/>
        </a:xfrm>
      </p:grpSpPr>
      <p:sp>
        <p:nvSpPr>
          <p:cNvPr id="137" name="Google Shape;137;p71"/>
          <p:cNvSpPr/>
          <p:nvPr/>
        </p:nvSpPr>
        <p:spPr>
          <a:xfrm>
            <a:off x="8166847" y="282573"/>
            <a:ext cx="685800" cy="30221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38" name="Google Shape;138;p71"/>
          <p:cNvSpPr txBox="1">
            <a:spLocks noGrp="1"/>
          </p:cNvSpPr>
          <p:nvPr>
            <p:ph type="title"/>
          </p:nvPr>
        </p:nvSpPr>
        <p:spPr>
          <a:xfrm>
            <a:off x="4169404" y="3124200"/>
            <a:ext cx="3898272" cy="8715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600"/>
              <a:buFont typeface="Rockwell"/>
              <a:buNone/>
              <a:defRPr sz="2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71"/>
          <p:cNvSpPr>
            <a:spLocks noGrp="1"/>
          </p:cNvSpPr>
          <p:nvPr>
            <p:ph type="pic" idx="2"/>
          </p:nvPr>
        </p:nvSpPr>
        <p:spPr>
          <a:xfrm>
            <a:off x="277906" y="228600"/>
            <a:ext cx="3460658" cy="6345238"/>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2000"/>
              </a:spcBef>
              <a:spcAft>
                <a:spcPts val="0"/>
              </a:spcAft>
              <a:buClr>
                <a:schemeClr val="accent1"/>
              </a:buClr>
              <a:buSzPts val="2400"/>
              <a:buFont typeface="Noto Sans Symbols"/>
              <a:buNone/>
              <a:defRPr sz="32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2100"/>
              <a:buFont typeface="Noto Sans Symbols"/>
              <a:buNone/>
              <a:defRPr sz="2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800"/>
              <a:buFont typeface="Noto Sans Symbols"/>
              <a:buNone/>
              <a:defRPr sz="24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5pPr>
            <a:lvl6pPr marR="0" lvl="5" algn="l" rtl="0">
              <a:lnSpc>
                <a:spcPct val="100000"/>
              </a:lnSpc>
              <a:spcBef>
                <a:spcPts val="4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6pPr>
            <a:lvl7pPr marR="0" lvl="6" algn="l" rtl="0">
              <a:lnSpc>
                <a:spcPct val="100000"/>
              </a:lnSpc>
              <a:spcBef>
                <a:spcPts val="4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7pPr>
            <a:lvl8pPr marR="0" lvl="7" algn="l" rtl="0">
              <a:lnSpc>
                <a:spcPct val="100000"/>
              </a:lnSpc>
              <a:spcBef>
                <a:spcPts val="4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8pPr>
            <a:lvl9pPr marR="0" lvl="8" algn="l" rtl="0">
              <a:lnSpc>
                <a:spcPct val="100000"/>
              </a:lnSpc>
              <a:spcBef>
                <a:spcPts val="4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9pPr>
          </a:lstStyle>
          <a:p>
            <a:endParaRPr/>
          </a:p>
        </p:txBody>
      </p:sp>
      <p:sp>
        <p:nvSpPr>
          <p:cNvPr id="140" name="Google Shape;140;p71"/>
          <p:cNvSpPr txBox="1">
            <a:spLocks noGrp="1"/>
          </p:cNvSpPr>
          <p:nvPr>
            <p:ph type="body" idx="1"/>
          </p:nvPr>
        </p:nvSpPr>
        <p:spPr>
          <a:xfrm>
            <a:off x="4169404" y="3995737"/>
            <a:ext cx="3898272" cy="21478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SzPts val="1050"/>
              <a:buNone/>
              <a:defRPr sz="1400"/>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
        <p:nvSpPr>
          <p:cNvPr id="141" name="Google Shape;141;p71"/>
          <p:cNvSpPr txBox="1">
            <a:spLocks noGrp="1"/>
          </p:cNvSpPr>
          <p:nvPr>
            <p:ph type="dt" idx="10"/>
          </p:nvPr>
        </p:nvSpPr>
        <p:spPr>
          <a:xfrm>
            <a:off x="7391399" y="6423585"/>
            <a:ext cx="1537447"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71"/>
          <p:cNvSpPr txBox="1">
            <a:spLocks noGrp="1"/>
          </p:cNvSpPr>
          <p:nvPr>
            <p:ph type="ftr" idx="11"/>
          </p:nvPr>
        </p:nvSpPr>
        <p:spPr>
          <a:xfrm>
            <a:off x="4191000" y="6423585"/>
            <a:ext cx="3005138"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71"/>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144" name="Google Shape;144;p71"/>
          <p:cNvSpPr txBox="1"/>
          <p:nvPr/>
        </p:nvSpPr>
        <p:spPr>
          <a:xfrm>
            <a:off x="3990110" y="3370730"/>
            <a:ext cx="220568" cy="3693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B86EB8"/>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above Caption">
  <p:cSld name="Picture above Caption">
    <p:spTree>
      <p:nvGrpSpPr>
        <p:cNvPr id="1" name="Shape 145"/>
        <p:cNvGrpSpPr/>
        <p:nvPr/>
      </p:nvGrpSpPr>
      <p:grpSpPr>
        <a:xfrm>
          <a:off x="0" y="0"/>
          <a:ext cx="0" cy="0"/>
          <a:chOff x="0" y="0"/>
          <a:chExt cx="0" cy="0"/>
        </a:xfrm>
      </p:grpSpPr>
      <p:sp>
        <p:nvSpPr>
          <p:cNvPr id="146" name="Google Shape;146;p72"/>
          <p:cNvSpPr txBox="1">
            <a:spLocks noGrp="1"/>
          </p:cNvSpPr>
          <p:nvPr>
            <p:ph type="title"/>
          </p:nvPr>
        </p:nvSpPr>
        <p:spPr>
          <a:xfrm>
            <a:off x="506505" y="4424082"/>
            <a:ext cx="6191157" cy="83371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600"/>
              <a:buFont typeface="Rockwell"/>
              <a:buNone/>
              <a:defRPr sz="2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72"/>
          <p:cNvSpPr>
            <a:spLocks noGrp="1"/>
          </p:cNvSpPr>
          <p:nvPr>
            <p:ph type="pic" idx="2"/>
          </p:nvPr>
        </p:nvSpPr>
        <p:spPr>
          <a:xfrm>
            <a:off x="277905" y="228600"/>
            <a:ext cx="6378389" cy="4187952"/>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2000"/>
              </a:spcBef>
              <a:spcAft>
                <a:spcPts val="0"/>
              </a:spcAft>
              <a:buClr>
                <a:schemeClr val="accent1"/>
              </a:buClr>
              <a:buSzPts val="2400"/>
              <a:buFont typeface="Noto Sans Symbols"/>
              <a:buNone/>
              <a:defRPr sz="32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2100"/>
              <a:buFont typeface="Noto Sans Symbols"/>
              <a:buNone/>
              <a:defRPr sz="2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800"/>
              <a:buFont typeface="Noto Sans Symbols"/>
              <a:buNone/>
              <a:defRPr sz="24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5pPr>
            <a:lvl6pPr marR="0" lvl="5" algn="l" rtl="0">
              <a:lnSpc>
                <a:spcPct val="100000"/>
              </a:lnSpc>
              <a:spcBef>
                <a:spcPts val="4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6pPr>
            <a:lvl7pPr marR="0" lvl="6" algn="l" rtl="0">
              <a:lnSpc>
                <a:spcPct val="100000"/>
              </a:lnSpc>
              <a:spcBef>
                <a:spcPts val="4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7pPr>
            <a:lvl8pPr marR="0" lvl="7" algn="l" rtl="0">
              <a:lnSpc>
                <a:spcPct val="100000"/>
              </a:lnSpc>
              <a:spcBef>
                <a:spcPts val="4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8pPr>
            <a:lvl9pPr marR="0" lvl="8" algn="l" rtl="0">
              <a:lnSpc>
                <a:spcPct val="100000"/>
              </a:lnSpc>
              <a:spcBef>
                <a:spcPts val="4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9pPr>
          </a:lstStyle>
          <a:p>
            <a:endParaRPr/>
          </a:p>
        </p:txBody>
      </p:sp>
      <p:sp>
        <p:nvSpPr>
          <p:cNvPr id="148" name="Google Shape;148;p72"/>
          <p:cNvSpPr txBox="1">
            <a:spLocks noGrp="1"/>
          </p:cNvSpPr>
          <p:nvPr>
            <p:ph type="body" idx="1"/>
          </p:nvPr>
        </p:nvSpPr>
        <p:spPr>
          <a:xfrm>
            <a:off x="506505" y="5257799"/>
            <a:ext cx="6191157" cy="88582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00"/>
              </a:spcBef>
              <a:spcAft>
                <a:spcPts val="0"/>
              </a:spcAft>
              <a:buSzPts val="1050"/>
              <a:buNone/>
              <a:defRPr sz="1400"/>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
        <p:nvSpPr>
          <p:cNvPr id="149" name="Google Shape;149;p72"/>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72"/>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72"/>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152" name="Google Shape;152;p72"/>
          <p:cNvSpPr/>
          <p:nvPr/>
        </p:nvSpPr>
        <p:spPr>
          <a:xfrm>
            <a:off x="6802438" y="228600"/>
            <a:ext cx="2057400" cy="203911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53" name="Google Shape;153;p72"/>
          <p:cNvSpPr/>
          <p:nvPr/>
        </p:nvSpPr>
        <p:spPr>
          <a:xfrm>
            <a:off x="6802438" y="2377440"/>
            <a:ext cx="2057400" cy="203911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54" name="Google Shape;154;p72"/>
          <p:cNvSpPr txBox="1"/>
          <p:nvPr/>
        </p:nvSpPr>
        <p:spPr>
          <a:xfrm>
            <a:off x="327212" y="4632792"/>
            <a:ext cx="220568" cy="3693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B86EB8"/>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 Pictures with Caption">
  <p:cSld name="2 Pictures with Caption">
    <p:spTree>
      <p:nvGrpSpPr>
        <p:cNvPr id="1" name="Shape 155"/>
        <p:cNvGrpSpPr/>
        <p:nvPr/>
      </p:nvGrpSpPr>
      <p:grpSpPr>
        <a:xfrm>
          <a:off x="0" y="0"/>
          <a:ext cx="0" cy="0"/>
          <a:chOff x="0" y="0"/>
          <a:chExt cx="0" cy="0"/>
        </a:xfrm>
      </p:grpSpPr>
      <p:sp>
        <p:nvSpPr>
          <p:cNvPr id="156" name="Google Shape;156;p73"/>
          <p:cNvSpPr/>
          <p:nvPr/>
        </p:nvSpPr>
        <p:spPr>
          <a:xfrm>
            <a:off x="282574" y="228600"/>
            <a:ext cx="6387167" cy="634523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57" name="Google Shape;157;p73"/>
          <p:cNvSpPr txBox="1">
            <a:spLocks noGrp="1"/>
          </p:cNvSpPr>
          <p:nvPr>
            <p:ph type="title"/>
          </p:nvPr>
        </p:nvSpPr>
        <p:spPr>
          <a:xfrm>
            <a:off x="380554" y="2571750"/>
            <a:ext cx="6181611"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600"/>
              <a:buFont typeface="Rockwell"/>
              <a:buNone/>
              <a:defRPr sz="26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73"/>
          <p:cNvSpPr txBox="1">
            <a:spLocks noGrp="1"/>
          </p:cNvSpPr>
          <p:nvPr>
            <p:ph type="body" idx="1"/>
          </p:nvPr>
        </p:nvSpPr>
        <p:spPr>
          <a:xfrm>
            <a:off x="381094" y="3733800"/>
            <a:ext cx="6179566" cy="23923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SzPts val="1050"/>
              <a:buNone/>
              <a:defRPr sz="1400">
                <a:solidFill>
                  <a:schemeClr val="lt1"/>
                </a:solidFill>
              </a:defRPr>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
        <p:nvSpPr>
          <p:cNvPr id="159" name="Google Shape;159;p73"/>
          <p:cNvSpPr txBox="1">
            <a:spLocks noGrp="1"/>
          </p:cNvSpPr>
          <p:nvPr>
            <p:ph type="dt" idx="10"/>
          </p:nvPr>
        </p:nvSpPr>
        <p:spPr>
          <a:xfrm>
            <a:off x="5212262" y="6235607"/>
            <a:ext cx="1348398"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73"/>
          <p:cNvSpPr txBox="1">
            <a:spLocks noGrp="1"/>
          </p:cNvSpPr>
          <p:nvPr>
            <p:ph type="ftr" idx="11"/>
          </p:nvPr>
        </p:nvSpPr>
        <p:spPr>
          <a:xfrm>
            <a:off x="381095" y="6235607"/>
            <a:ext cx="464810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73"/>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162" name="Google Shape;162;p73"/>
          <p:cNvSpPr txBox="1"/>
          <p:nvPr/>
        </p:nvSpPr>
        <p:spPr>
          <a:xfrm>
            <a:off x="424891" y="174812"/>
            <a:ext cx="413309" cy="83099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163" name="Google Shape;163;p73"/>
          <p:cNvSpPr/>
          <p:nvPr/>
        </p:nvSpPr>
        <p:spPr>
          <a:xfrm>
            <a:off x="6802438" y="228600"/>
            <a:ext cx="2057400" cy="203911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4" name="Google Shape;164;p73"/>
          <p:cNvSpPr>
            <a:spLocks noGrp="1"/>
          </p:cNvSpPr>
          <p:nvPr>
            <p:ph type="pic" idx="2"/>
          </p:nvPr>
        </p:nvSpPr>
        <p:spPr>
          <a:xfrm>
            <a:off x="6802438" y="2374940"/>
            <a:ext cx="2057400" cy="2039112"/>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65" name="Google Shape;165;p73"/>
          <p:cNvSpPr>
            <a:spLocks noGrp="1"/>
          </p:cNvSpPr>
          <p:nvPr>
            <p:ph type="pic" idx="3"/>
          </p:nvPr>
        </p:nvSpPr>
        <p:spPr>
          <a:xfrm>
            <a:off x="6802438" y="4535424"/>
            <a:ext cx="2057400" cy="2039112"/>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 Pictures with Caption">
  <p:cSld name="3 Pictures with Caption">
    <p:spTree>
      <p:nvGrpSpPr>
        <p:cNvPr id="1" name="Shape 166"/>
        <p:cNvGrpSpPr/>
        <p:nvPr/>
      </p:nvGrpSpPr>
      <p:grpSpPr>
        <a:xfrm>
          <a:off x="0" y="0"/>
          <a:ext cx="0" cy="0"/>
          <a:chOff x="0" y="0"/>
          <a:chExt cx="0" cy="0"/>
        </a:xfrm>
      </p:grpSpPr>
      <p:sp>
        <p:nvSpPr>
          <p:cNvPr id="167" name="Google Shape;167;p74"/>
          <p:cNvSpPr/>
          <p:nvPr/>
        </p:nvSpPr>
        <p:spPr>
          <a:xfrm>
            <a:off x="282575" y="228600"/>
            <a:ext cx="4235450" cy="634523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8" name="Google Shape;168;p74"/>
          <p:cNvSpPr txBox="1">
            <a:spLocks noGrp="1"/>
          </p:cNvSpPr>
          <p:nvPr>
            <p:ph type="title"/>
          </p:nvPr>
        </p:nvSpPr>
        <p:spPr>
          <a:xfrm>
            <a:off x="380554" y="2571750"/>
            <a:ext cx="401663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600"/>
              <a:buFont typeface="Rockwell"/>
              <a:buNone/>
              <a:defRPr sz="26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74"/>
          <p:cNvSpPr txBox="1">
            <a:spLocks noGrp="1"/>
          </p:cNvSpPr>
          <p:nvPr>
            <p:ph type="body" idx="1"/>
          </p:nvPr>
        </p:nvSpPr>
        <p:spPr>
          <a:xfrm>
            <a:off x="381094" y="3733800"/>
            <a:ext cx="4015304" cy="23923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SzPts val="1050"/>
              <a:buNone/>
              <a:defRPr sz="1400">
                <a:solidFill>
                  <a:schemeClr val="lt1"/>
                </a:solidFill>
              </a:defRPr>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
        <p:nvSpPr>
          <p:cNvPr id="170" name="Google Shape;170;p74"/>
          <p:cNvSpPr txBox="1">
            <a:spLocks noGrp="1"/>
          </p:cNvSpPr>
          <p:nvPr>
            <p:ph type="dt" idx="10"/>
          </p:nvPr>
        </p:nvSpPr>
        <p:spPr>
          <a:xfrm>
            <a:off x="3048000" y="6235607"/>
            <a:ext cx="1348398"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74"/>
          <p:cNvSpPr txBox="1">
            <a:spLocks noGrp="1"/>
          </p:cNvSpPr>
          <p:nvPr>
            <p:ph type="ftr" idx="11"/>
          </p:nvPr>
        </p:nvSpPr>
        <p:spPr>
          <a:xfrm>
            <a:off x="381095" y="6235607"/>
            <a:ext cx="2590705"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2" name="Google Shape;172;p74"/>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173" name="Google Shape;173;p74"/>
          <p:cNvSpPr txBox="1"/>
          <p:nvPr/>
        </p:nvSpPr>
        <p:spPr>
          <a:xfrm>
            <a:off x="424891" y="174812"/>
            <a:ext cx="413309" cy="83099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174" name="Google Shape;174;p74"/>
          <p:cNvSpPr/>
          <p:nvPr/>
        </p:nvSpPr>
        <p:spPr>
          <a:xfrm>
            <a:off x="6802438" y="228600"/>
            <a:ext cx="2057400" cy="203911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75" name="Google Shape;175;p74"/>
          <p:cNvSpPr/>
          <p:nvPr/>
        </p:nvSpPr>
        <p:spPr>
          <a:xfrm>
            <a:off x="4624388" y="4534726"/>
            <a:ext cx="2057400" cy="203911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76" name="Google Shape;176;p74"/>
          <p:cNvSpPr>
            <a:spLocks noGrp="1"/>
          </p:cNvSpPr>
          <p:nvPr>
            <p:ph type="pic" idx="2"/>
          </p:nvPr>
        </p:nvSpPr>
        <p:spPr>
          <a:xfrm>
            <a:off x="4624388" y="228600"/>
            <a:ext cx="2057400" cy="2039112"/>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77" name="Google Shape;177;p74"/>
          <p:cNvSpPr>
            <a:spLocks noGrp="1"/>
          </p:cNvSpPr>
          <p:nvPr>
            <p:ph type="pic" idx="3"/>
          </p:nvPr>
        </p:nvSpPr>
        <p:spPr>
          <a:xfrm>
            <a:off x="4624388" y="2381663"/>
            <a:ext cx="2057400" cy="2039112"/>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78" name="Google Shape;178;p74"/>
          <p:cNvSpPr>
            <a:spLocks noGrp="1"/>
          </p:cNvSpPr>
          <p:nvPr>
            <p:ph type="pic" idx="4"/>
          </p:nvPr>
        </p:nvSpPr>
        <p:spPr>
          <a:xfrm>
            <a:off x="6803136" y="2381662"/>
            <a:ext cx="2057400" cy="4187952"/>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 Pictures with Caption, Alt.">
  <p:cSld name="3 Pictures with Caption, Alt.">
    <p:spTree>
      <p:nvGrpSpPr>
        <p:cNvPr id="1" name="Shape 179"/>
        <p:cNvGrpSpPr/>
        <p:nvPr/>
      </p:nvGrpSpPr>
      <p:grpSpPr>
        <a:xfrm>
          <a:off x="0" y="0"/>
          <a:ext cx="0" cy="0"/>
          <a:chOff x="0" y="0"/>
          <a:chExt cx="0" cy="0"/>
        </a:xfrm>
      </p:grpSpPr>
      <p:sp>
        <p:nvSpPr>
          <p:cNvPr id="180" name="Google Shape;180;p75"/>
          <p:cNvSpPr/>
          <p:nvPr/>
        </p:nvSpPr>
        <p:spPr>
          <a:xfrm>
            <a:off x="8166847" y="282573"/>
            <a:ext cx="685800" cy="30221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81" name="Google Shape;181;p75"/>
          <p:cNvSpPr txBox="1">
            <a:spLocks noGrp="1"/>
          </p:cNvSpPr>
          <p:nvPr>
            <p:ph type="title"/>
          </p:nvPr>
        </p:nvSpPr>
        <p:spPr>
          <a:xfrm>
            <a:off x="4953000" y="3124200"/>
            <a:ext cx="3108960" cy="8715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600"/>
              <a:buFont typeface="Rockwell"/>
              <a:buNone/>
              <a:defRPr sz="2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75"/>
          <p:cNvSpPr>
            <a:spLocks noGrp="1"/>
          </p:cNvSpPr>
          <p:nvPr>
            <p:ph type="pic" idx="2"/>
          </p:nvPr>
        </p:nvSpPr>
        <p:spPr>
          <a:xfrm>
            <a:off x="277905" y="2365248"/>
            <a:ext cx="4240119" cy="4187952"/>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2000"/>
              </a:spcBef>
              <a:spcAft>
                <a:spcPts val="0"/>
              </a:spcAft>
              <a:buClr>
                <a:schemeClr val="accent1"/>
              </a:buClr>
              <a:buSzPts val="2400"/>
              <a:buFont typeface="Noto Sans Symbols"/>
              <a:buNone/>
              <a:defRPr sz="32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2100"/>
              <a:buFont typeface="Noto Sans Symbols"/>
              <a:buNone/>
              <a:defRPr sz="2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800"/>
              <a:buFont typeface="Noto Sans Symbols"/>
              <a:buNone/>
              <a:defRPr sz="24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5pPr>
            <a:lvl6pPr marR="0" lvl="5" algn="l" rtl="0">
              <a:lnSpc>
                <a:spcPct val="100000"/>
              </a:lnSpc>
              <a:spcBef>
                <a:spcPts val="4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6pPr>
            <a:lvl7pPr marR="0" lvl="6" algn="l" rtl="0">
              <a:lnSpc>
                <a:spcPct val="100000"/>
              </a:lnSpc>
              <a:spcBef>
                <a:spcPts val="4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7pPr>
            <a:lvl8pPr marR="0" lvl="7" algn="l" rtl="0">
              <a:lnSpc>
                <a:spcPct val="100000"/>
              </a:lnSpc>
              <a:spcBef>
                <a:spcPts val="4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8pPr>
            <a:lvl9pPr marR="0" lvl="8" algn="l" rtl="0">
              <a:lnSpc>
                <a:spcPct val="100000"/>
              </a:lnSpc>
              <a:spcBef>
                <a:spcPts val="4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9pPr>
          </a:lstStyle>
          <a:p>
            <a:endParaRPr/>
          </a:p>
        </p:txBody>
      </p:sp>
      <p:sp>
        <p:nvSpPr>
          <p:cNvPr id="183" name="Google Shape;183;p75"/>
          <p:cNvSpPr txBox="1">
            <a:spLocks noGrp="1"/>
          </p:cNvSpPr>
          <p:nvPr>
            <p:ph type="body" idx="1"/>
          </p:nvPr>
        </p:nvSpPr>
        <p:spPr>
          <a:xfrm>
            <a:off x="4953000" y="3995737"/>
            <a:ext cx="3108960" cy="214788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600"/>
              </a:spcBef>
              <a:spcAft>
                <a:spcPts val="0"/>
              </a:spcAft>
              <a:buSzPts val="1050"/>
              <a:buNone/>
              <a:defRPr sz="1400"/>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
        <p:nvSpPr>
          <p:cNvPr id="184" name="Google Shape;184;p75"/>
          <p:cNvSpPr txBox="1">
            <a:spLocks noGrp="1"/>
          </p:cNvSpPr>
          <p:nvPr>
            <p:ph type="dt" idx="10"/>
          </p:nvPr>
        </p:nvSpPr>
        <p:spPr>
          <a:xfrm>
            <a:off x="7391399" y="6423585"/>
            <a:ext cx="1537447"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p75"/>
          <p:cNvSpPr txBox="1">
            <a:spLocks noGrp="1"/>
          </p:cNvSpPr>
          <p:nvPr>
            <p:ph type="ftr" idx="11"/>
          </p:nvPr>
        </p:nvSpPr>
        <p:spPr>
          <a:xfrm>
            <a:off x="4191000" y="6423585"/>
            <a:ext cx="3005138"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75"/>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187" name="Google Shape;187;p75"/>
          <p:cNvSpPr txBox="1"/>
          <p:nvPr/>
        </p:nvSpPr>
        <p:spPr>
          <a:xfrm>
            <a:off x="4750361" y="3370730"/>
            <a:ext cx="220568" cy="36933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B86EB8"/>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
        <p:nvSpPr>
          <p:cNvPr id="188" name="Google Shape;188;p75"/>
          <p:cNvSpPr>
            <a:spLocks noGrp="1"/>
          </p:cNvSpPr>
          <p:nvPr>
            <p:ph type="pic" idx="3"/>
          </p:nvPr>
        </p:nvSpPr>
        <p:spPr>
          <a:xfrm>
            <a:off x="277905" y="228600"/>
            <a:ext cx="2057400" cy="2039112"/>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89" name="Google Shape;189;p75"/>
          <p:cNvSpPr>
            <a:spLocks noGrp="1"/>
          </p:cNvSpPr>
          <p:nvPr>
            <p:ph type="pic" idx="4"/>
          </p:nvPr>
        </p:nvSpPr>
        <p:spPr>
          <a:xfrm>
            <a:off x="2460625" y="228600"/>
            <a:ext cx="2057400" cy="2039112"/>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190"/>
        <p:cNvGrpSpPr/>
        <p:nvPr/>
      </p:nvGrpSpPr>
      <p:grpSpPr>
        <a:xfrm>
          <a:off x="0" y="0"/>
          <a:ext cx="0" cy="0"/>
          <a:chOff x="0" y="0"/>
          <a:chExt cx="0" cy="0"/>
        </a:xfrm>
      </p:grpSpPr>
      <p:sp>
        <p:nvSpPr>
          <p:cNvPr id="191" name="Google Shape;191;p76"/>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92" name="Google Shape;192;p76"/>
          <p:cNvSpPr txBox="1"/>
          <p:nvPr/>
        </p:nvSpPr>
        <p:spPr>
          <a:xfrm>
            <a:off x="223185" y="228600"/>
            <a:ext cx="26090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193" name="Google Shape;193;p76"/>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76"/>
          <p:cNvSpPr txBox="1">
            <a:spLocks noGrp="1"/>
          </p:cNvSpPr>
          <p:nvPr>
            <p:ph type="body" idx="1"/>
          </p:nvPr>
        </p:nvSpPr>
        <p:spPr>
          <a:xfrm rot="5400000">
            <a:off x="2204149" y="275525"/>
            <a:ext cx="4144963" cy="7556313"/>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a:lvl1pPr>
            <a:lvl2pPr marL="914400" lvl="1" indent="-314325" algn="l">
              <a:lnSpc>
                <a:spcPct val="100000"/>
              </a:lnSpc>
              <a:spcBef>
                <a:spcPts val="600"/>
              </a:spcBef>
              <a:spcAft>
                <a:spcPts val="0"/>
              </a:spcAft>
              <a:buSzPts val="1350"/>
              <a:buChar char="■"/>
              <a:defRPr/>
            </a:lvl2pPr>
            <a:lvl3pPr marL="1371600" lvl="2" indent="-314325" algn="l">
              <a:lnSpc>
                <a:spcPct val="100000"/>
              </a:lnSpc>
              <a:spcBef>
                <a:spcPts val="600"/>
              </a:spcBef>
              <a:spcAft>
                <a:spcPts val="0"/>
              </a:spcAft>
              <a:buSzPts val="1350"/>
              <a:buChar char="■"/>
              <a:defRPr/>
            </a:lvl3pPr>
            <a:lvl4pPr marL="1828800" lvl="3" indent="-314325" algn="l">
              <a:lnSpc>
                <a:spcPct val="100000"/>
              </a:lnSpc>
              <a:spcBef>
                <a:spcPts val="600"/>
              </a:spcBef>
              <a:spcAft>
                <a:spcPts val="0"/>
              </a:spcAft>
              <a:buSzPts val="1350"/>
              <a:buChar char="■"/>
              <a:defRPr/>
            </a:lvl4pPr>
            <a:lvl5pPr marL="2286000" lvl="4" indent="-314325" algn="l">
              <a:lnSpc>
                <a:spcPct val="100000"/>
              </a:lnSpc>
              <a:spcBef>
                <a:spcPts val="600"/>
              </a:spcBef>
              <a:spcAft>
                <a:spcPts val="0"/>
              </a:spcAft>
              <a:buSzPts val="1350"/>
              <a:buChar char="■"/>
              <a:defRPr/>
            </a:lvl5pPr>
            <a:lvl6pPr marL="2743200" lvl="5" indent="-314325" algn="l">
              <a:lnSpc>
                <a:spcPct val="100000"/>
              </a:lnSpc>
              <a:spcBef>
                <a:spcPts val="360"/>
              </a:spcBef>
              <a:spcAft>
                <a:spcPts val="0"/>
              </a:spcAft>
              <a:buSzPts val="1350"/>
              <a:buChar char="■"/>
              <a:defRPr/>
            </a:lvl6pPr>
            <a:lvl7pPr marL="3200400" lvl="6" indent="-314325" algn="l">
              <a:lnSpc>
                <a:spcPct val="100000"/>
              </a:lnSpc>
              <a:spcBef>
                <a:spcPts val="360"/>
              </a:spcBef>
              <a:spcAft>
                <a:spcPts val="0"/>
              </a:spcAft>
              <a:buSzPts val="1350"/>
              <a:buChar char="■"/>
              <a:defRPr/>
            </a:lvl7pPr>
            <a:lvl8pPr marL="3657600" lvl="7" indent="-314325" algn="l">
              <a:lnSpc>
                <a:spcPct val="100000"/>
              </a:lnSpc>
              <a:spcBef>
                <a:spcPts val="360"/>
              </a:spcBef>
              <a:spcAft>
                <a:spcPts val="0"/>
              </a:spcAft>
              <a:buSzPts val="1350"/>
              <a:buChar char="■"/>
              <a:defRPr/>
            </a:lvl8pPr>
            <a:lvl9pPr marL="4114800" lvl="8" indent="-314325" algn="l">
              <a:lnSpc>
                <a:spcPct val="100000"/>
              </a:lnSpc>
              <a:spcBef>
                <a:spcPts val="360"/>
              </a:spcBef>
              <a:spcAft>
                <a:spcPts val="0"/>
              </a:spcAft>
              <a:buSzPts val="1350"/>
              <a:buChar char="■"/>
              <a:defRPr/>
            </a:lvl9pPr>
          </a:lstStyle>
          <a:p>
            <a:endParaRPr/>
          </a:p>
        </p:txBody>
      </p:sp>
      <p:sp>
        <p:nvSpPr>
          <p:cNvPr id="195" name="Google Shape;195;p76"/>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76"/>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76"/>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59"/>
          <p:cNvSpPr/>
          <p:nvPr/>
        </p:nvSpPr>
        <p:spPr>
          <a:xfrm>
            <a:off x="658907" y="228600"/>
            <a:ext cx="8200930" cy="634523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8" name="Google Shape;28;p59"/>
          <p:cNvSpPr txBox="1">
            <a:spLocks noGrp="1"/>
          </p:cNvSpPr>
          <p:nvPr>
            <p:ph type="title"/>
          </p:nvPr>
        </p:nvSpPr>
        <p:spPr>
          <a:xfrm>
            <a:off x="2286000" y="3124200"/>
            <a:ext cx="5638800" cy="1362075"/>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3200"/>
              <a:buFont typeface="Rockwell"/>
              <a:buNone/>
              <a:defRPr sz="3200" b="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9"/>
          <p:cNvSpPr txBox="1">
            <a:spLocks noGrp="1"/>
          </p:cNvSpPr>
          <p:nvPr>
            <p:ph type="body" idx="1"/>
          </p:nvPr>
        </p:nvSpPr>
        <p:spPr>
          <a:xfrm>
            <a:off x="2286000" y="4495800"/>
            <a:ext cx="56388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00"/>
              </a:spcBef>
              <a:spcAft>
                <a:spcPts val="0"/>
              </a:spcAft>
              <a:buSzPts val="1050"/>
              <a:buNone/>
              <a:defRPr sz="1400" cap="none">
                <a:solidFill>
                  <a:schemeClr val="lt1"/>
                </a:solidFill>
              </a:defRPr>
            </a:lvl1pPr>
            <a:lvl2pPr marL="914400" lvl="1" indent="-228600" algn="l">
              <a:lnSpc>
                <a:spcPct val="100000"/>
              </a:lnSpc>
              <a:spcBef>
                <a:spcPts val="600"/>
              </a:spcBef>
              <a:spcAft>
                <a:spcPts val="0"/>
              </a:spcAft>
              <a:buSzPts val="1350"/>
              <a:buNone/>
              <a:defRPr sz="1800">
                <a:solidFill>
                  <a:srgbClr val="888888"/>
                </a:solidFill>
              </a:defRPr>
            </a:lvl2pPr>
            <a:lvl3pPr marL="1371600" lvl="2" indent="-228600" algn="l">
              <a:lnSpc>
                <a:spcPct val="100000"/>
              </a:lnSpc>
              <a:spcBef>
                <a:spcPts val="600"/>
              </a:spcBef>
              <a:spcAft>
                <a:spcPts val="0"/>
              </a:spcAft>
              <a:buSzPts val="1200"/>
              <a:buNone/>
              <a:defRPr sz="1600">
                <a:solidFill>
                  <a:srgbClr val="888888"/>
                </a:solidFill>
              </a:defRPr>
            </a:lvl3pPr>
            <a:lvl4pPr marL="1828800" lvl="3" indent="-228600" algn="l">
              <a:lnSpc>
                <a:spcPct val="100000"/>
              </a:lnSpc>
              <a:spcBef>
                <a:spcPts val="600"/>
              </a:spcBef>
              <a:spcAft>
                <a:spcPts val="0"/>
              </a:spcAft>
              <a:buSzPts val="1050"/>
              <a:buNone/>
              <a:defRPr sz="1400">
                <a:solidFill>
                  <a:srgbClr val="888888"/>
                </a:solidFill>
              </a:defRPr>
            </a:lvl4pPr>
            <a:lvl5pPr marL="2286000" lvl="4" indent="-228600" algn="l">
              <a:lnSpc>
                <a:spcPct val="100000"/>
              </a:lnSpc>
              <a:spcBef>
                <a:spcPts val="600"/>
              </a:spcBef>
              <a:spcAft>
                <a:spcPts val="0"/>
              </a:spcAft>
              <a:buSzPts val="1050"/>
              <a:buNone/>
              <a:defRPr sz="1400">
                <a:solidFill>
                  <a:srgbClr val="888888"/>
                </a:solidFill>
              </a:defRPr>
            </a:lvl5pPr>
            <a:lvl6pPr marL="2743200" lvl="5" indent="-228600" algn="l">
              <a:lnSpc>
                <a:spcPct val="100000"/>
              </a:lnSpc>
              <a:spcBef>
                <a:spcPts val="280"/>
              </a:spcBef>
              <a:spcAft>
                <a:spcPts val="0"/>
              </a:spcAft>
              <a:buSzPts val="1050"/>
              <a:buNone/>
              <a:defRPr sz="1400">
                <a:solidFill>
                  <a:srgbClr val="888888"/>
                </a:solidFill>
              </a:defRPr>
            </a:lvl6pPr>
            <a:lvl7pPr marL="3200400" lvl="6" indent="-228600" algn="l">
              <a:lnSpc>
                <a:spcPct val="100000"/>
              </a:lnSpc>
              <a:spcBef>
                <a:spcPts val="280"/>
              </a:spcBef>
              <a:spcAft>
                <a:spcPts val="0"/>
              </a:spcAft>
              <a:buSzPts val="1050"/>
              <a:buNone/>
              <a:defRPr sz="1400">
                <a:solidFill>
                  <a:srgbClr val="888888"/>
                </a:solidFill>
              </a:defRPr>
            </a:lvl7pPr>
            <a:lvl8pPr marL="3657600" lvl="7" indent="-228600" algn="l">
              <a:lnSpc>
                <a:spcPct val="100000"/>
              </a:lnSpc>
              <a:spcBef>
                <a:spcPts val="280"/>
              </a:spcBef>
              <a:spcAft>
                <a:spcPts val="0"/>
              </a:spcAft>
              <a:buSzPts val="1050"/>
              <a:buNone/>
              <a:defRPr sz="1400">
                <a:solidFill>
                  <a:srgbClr val="888888"/>
                </a:solidFill>
              </a:defRPr>
            </a:lvl8pPr>
            <a:lvl9pPr marL="4114800" lvl="8" indent="-228600" algn="l">
              <a:lnSpc>
                <a:spcPct val="100000"/>
              </a:lnSpc>
              <a:spcBef>
                <a:spcPts val="280"/>
              </a:spcBef>
              <a:spcAft>
                <a:spcPts val="0"/>
              </a:spcAft>
              <a:buSzPts val="1050"/>
              <a:buNone/>
              <a:defRPr sz="1400">
                <a:solidFill>
                  <a:srgbClr val="888888"/>
                </a:solidFill>
              </a:defRPr>
            </a:lvl9pPr>
          </a:lstStyle>
          <a:p>
            <a:endParaRPr/>
          </a:p>
        </p:txBody>
      </p:sp>
      <p:sp>
        <p:nvSpPr>
          <p:cNvPr id="30" name="Google Shape;30;p59"/>
          <p:cNvSpPr txBox="1">
            <a:spLocks noGrp="1"/>
          </p:cNvSpPr>
          <p:nvPr>
            <p:ph type="dt" idx="10"/>
          </p:nvPr>
        </p:nvSpPr>
        <p:spPr>
          <a:xfrm>
            <a:off x="658906" y="6248774"/>
            <a:ext cx="14746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9"/>
          <p:cNvSpPr txBox="1">
            <a:spLocks noGrp="1"/>
          </p:cNvSpPr>
          <p:nvPr>
            <p:ph type="ftr" idx="11"/>
          </p:nvPr>
        </p:nvSpPr>
        <p:spPr>
          <a:xfrm>
            <a:off x="2286000" y="6248774"/>
            <a:ext cx="5638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9"/>
          <p:cNvSpPr txBox="1">
            <a:spLocks noGrp="1"/>
          </p:cNvSpPr>
          <p:nvPr>
            <p:ph type="sldNum" idx="12"/>
          </p:nvPr>
        </p:nvSpPr>
        <p:spPr>
          <a:xfrm>
            <a:off x="8305800" y="624877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33" name="Google Shape;33;p59"/>
          <p:cNvSpPr txBox="1"/>
          <p:nvPr/>
        </p:nvSpPr>
        <p:spPr>
          <a:xfrm>
            <a:off x="2003612" y="3110754"/>
            <a:ext cx="260909" cy="61555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34" name="Google Shape;34;p59"/>
          <p:cNvSpPr/>
          <p:nvPr/>
        </p:nvSpPr>
        <p:spPr>
          <a:xfrm>
            <a:off x="285750" y="228600"/>
            <a:ext cx="212725" cy="6345238"/>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198"/>
        <p:cNvGrpSpPr/>
        <p:nvPr/>
      </p:nvGrpSpPr>
      <p:grpSpPr>
        <a:xfrm>
          <a:off x="0" y="0"/>
          <a:ext cx="0" cy="0"/>
          <a:chOff x="0" y="0"/>
          <a:chExt cx="0" cy="0"/>
        </a:xfrm>
      </p:grpSpPr>
      <p:sp>
        <p:nvSpPr>
          <p:cNvPr id="199" name="Google Shape;199;p77"/>
          <p:cNvSpPr/>
          <p:nvPr/>
        </p:nvSpPr>
        <p:spPr>
          <a:xfrm>
            <a:off x="8166847" y="282573"/>
            <a:ext cx="685800" cy="30221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00" name="Google Shape;200;p77"/>
          <p:cNvSpPr txBox="1">
            <a:spLocks noGrp="1"/>
          </p:cNvSpPr>
          <p:nvPr>
            <p:ph type="title"/>
          </p:nvPr>
        </p:nvSpPr>
        <p:spPr>
          <a:xfrm rot="5400000">
            <a:off x="5750720" y="3199794"/>
            <a:ext cx="5171422" cy="681318"/>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1" name="Google Shape;201;p77"/>
          <p:cNvSpPr txBox="1">
            <a:spLocks noGrp="1"/>
          </p:cNvSpPr>
          <p:nvPr>
            <p:ph type="body" idx="1"/>
          </p:nvPr>
        </p:nvSpPr>
        <p:spPr>
          <a:xfrm rot="5400000">
            <a:off x="1293765" y="122191"/>
            <a:ext cx="5184869" cy="685800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a:lvl1pPr>
            <a:lvl2pPr marL="914400" lvl="1" indent="-314325" algn="l">
              <a:lnSpc>
                <a:spcPct val="100000"/>
              </a:lnSpc>
              <a:spcBef>
                <a:spcPts val="600"/>
              </a:spcBef>
              <a:spcAft>
                <a:spcPts val="0"/>
              </a:spcAft>
              <a:buSzPts val="1350"/>
              <a:buChar char="■"/>
              <a:defRPr/>
            </a:lvl2pPr>
            <a:lvl3pPr marL="1371600" lvl="2" indent="-314325" algn="l">
              <a:lnSpc>
                <a:spcPct val="100000"/>
              </a:lnSpc>
              <a:spcBef>
                <a:spcPts val="600"/>
              </a:spcBef>
              <a:spcAft>
                <a:spcPts val="0"/>
              </a:spcAft>
              <a:buSzPts val="1350"/>
              <a:buChar char="■"/>
              <a:defRPr/>
            </a:lvl3pPr>
            <a:lvl4pPr marL="1828800" lvl="3" indent="-314325" algn="l">
              <a:lnSpc>
                <a:spcPct val="100000"/>
              </a:lnSpc>
              <a:spcBef>
                <a:spcPts val="600"/>
              </a:spcBef>
              <a:spcAft>
                <a:spcPts val="0"/>
              </a:spcAft>
              <a:buSzPts val="1350"/>
              <a:buChar char="■"/>
              <a:defRPr/>
            </a:lvl4pPr>
            <a:lvl5pPr marL="2286000" lvl="4" indent="-314325" algn="l">
              <a:lnSpc>
                <a:spcPct val="100000"/>
              </a:lnSpc>
              <a:spcBef>
                <a:spcPts val="600"/>
              </a:spcBef>
              <a:spcAft>
                <a:spcPts val="0"/>
              </a:spcAft>
              <a:buSzPts val="1350"/>
              <a:buChar char="■"/>
              <a:defRPr/>
            </a:lvl5pPr>
            <a:lvl6pPr marL="2743200" lvl="5" indent="-314325" algn="l">
              <a:lnSpc>
                <a:spcPct val="100000"/>
              </a:lnSpc>
              <a:spcBef>
                <a:spcPts val="360"/>
              </a:spcBef>
              <a:spcAft>
                <a:spcPts val="0"/>
              </a:spcAft>
              <a:buSzPts val="1350"/>
              <a:buChar char="■"/>
              <a:defRPr/>
            </a:lvl6pPr>
            <a:lvl7pPr marL="3200400" lvl="6" indent="-314325" algn="l">
              <a:lnSpc>
                <a:spcPct val="100000"/>
              </a:lnSpc>
              <a:spcBef>
                <a:spcPts val="360"/>
              </a:spcBef>
              <a:spcAft>
                <a:spcPts val="0"/>
              </a:spcAft>
              <a:buSzPts val="1350"/>
              <a:buChar char="■"/>
              <a:defRPr/>
            </a:lvl7pPr>
            <a:lvl8pPr marL="3657600" lvl="7" indent="-314325" algn="l">
              <a:lnSpc>
                <a:spcPct val="100000"/>
              </a:lnSpc>
              <a:spcBef>
                <a:spcPts val="360"/>
              </a:spcBef>
              <a:spcAft>
                <a:spcPts val="0"/>
              </a:spcAft>
              <a:buSzPts val="1350"/>
              <a:buChar char="■"/>
              <a:defRPr/>
            </a:lvl8pPr>
            <a:lvl9pPr marL="4114800" lvl="8" indent="-314325" algn="l">
              <a:lnSpc>
                <a:spcPct val="100000"/>
              </a:lnSpc>
              <a:spcBef>
                <a:spcPts val="360"/>
              </a:spcBef>
              <a:spcAft>
                <a:spcPts val="0"/>
              </a:spcAft>
              <a:buSzPts val="1350"/>
              <a:buChar char="■"/>
              <a:defRPr/>
            </a:lvl9pPr>
          </a:lstStyle>
          <a:p>
            <a:endParaRPr/>
          </a:p>
        </p:txBody>
      </p:sp>
      <p:sp>
        <p:nvSpPr>
          <p:cNvPr id="202" name="Google Shape;202;p77"/>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p77"/>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p77"/>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205" name="Google Shape;205;p77"/>
          <p:cNvSpPr txBox="1"/>
          <p:nvPr/>
        </p:nvSpPr>
        <p:spPr>
          <a:xfrm rot="-5400000">
            <a:off x="8593111" y="561668"/>
            <a:ext cx="26090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12"/>
        <p:cNvGrpSpPr/>
        <p:nvPr/>
      </p:nvGrpSpPr>
      <p:grpSpPr>
        <a:xfrm>
          <a:off x="0" y="0"/>
          <a:ext cx="0" cy="0"/>
          <a:chOff x="0" y="0"/>
          <a:chExt cx="0" cy="0"/>
        </a:xfrm>
      </p:grpSpPr>
      <p:sp>
        <p:nvSpPr>
          <p:cNvPr id="213" name="Google Shape;213;g724b250972_0_3368"/>
          <p:cNvSpPr/>
          <p:nvPr/>
        </p:nvSpPr>
        <p:spPr>
          <a:xfrm>
            <a:off x="8210550" y="282574"/>
            <a:ext cx="6420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14" name="Google Shape;214;g724b250972_0_3368"/>
          <p:cNvSpPr/>
          <p:nvPr/>
        </p:nvSpPr>
        <p:spPr>
          <a:xfrm>
            <a:off x="8068235" y="282574"/>
            <a:ext cx="91500" cy="1600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15" name="Google Shape;215;g724b250972_0_3368"/>
          <p:cNvSpPr txBox="1"/>
          <p:nvPr/>
        </p:nvSpPr>
        <p:spPr>
          <a:xfrm>
            <a:off x="223185" y="228600"/>
            <a:ext cx="261000" cy="55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216" name="Google Shape;216;g724b250972_0_3368"/>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7" name="Google Shape;217;g724b250972_0_3368"/>
          <p:cNvSpPr txBox="1">
            <a:spLocks noGrp="1"/>
          </p:cNvSpPr>
          <p:nvPr>
            <p:ph type="body" idx="1"/>
          </p:nvPr>
        </p:nvSpPr>
        <p:spPr>
          <a:xfrm>
            <a:off x="498518" y="1985963"/>
            <a:ext cx="3657600" cy="41403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218" name="Google Shape;218;g724b250972_0_3368"/>
          <p:cNvSpPr txBox="1">
            <a:spLocks noGrp="1"/>
          </p:cNvSpPr>
          <p:nvPr>
            <p:ph type="body" idx="2"/>
          </p:nvPr>
        </p:nvSpPr>
        <p:spPr>
          <a:xfrm>
            <a:off x="4399878" y="1985963"/>
            <a:ext cx="3657600" cy="41403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219" name="Google Shape;219;g724b250972_0_3368"/>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0" name="Google Shape;220;g724b250972_0_3368"/>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 name="Google Shape;221;g724b250972_0_3368"/>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2"/>
        <p:cNvGrpSpPr/>
        <p:nvPr/>
      </p:nvGrpSpPr>
      <p:grpSpPr>
        <a:xfrm>
          <a:off x="0" y="0"/>
          <a:ext cx="0" cy="0"/>
          <a:chOff x="0" y="0"/>
          <a:chExt cx="0" cy="0"/>
        </a:xfrm>
      </p:grpSpPr>
      <p:sp>
        <p:nvSpPr>
          <p:cNvPr id="223" name="Google Shape;223;g724b250972_0_3409"/>
          <p:cNvSpPr/>
          <p:nvPr/>
        </p:nvSpPr>
        <p:spPr>
          <a:xfrm>
            <a:off x="8210550" y="282574"/>
            <a:ext cx="6420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24" name="Google Shape;224;g724b250972_0_3409"/>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5" name="Google Shape;225;g724b250972_0_3409"/>
          <p:cNvSpPr txBox="1">
            <a:spLocks noGrp="1"/>
          </p:cNvSpPr>
          <p:nvPr>
            <p:ph type="body" idx="1"/>
          </p:nvPr>
        </p:nvSpPr>
        <p:spPr>
          <a:xfrm>
            <a:off x="498474" y="1981200"/>
            <a:ext cx="7556400" cy="41451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a:lvl1pPr>
            <a:lvl2pPr marL="914400" lvl="1" indent="-314325" algn="l">
              <a:lnSpc>
                <a:spcPct val="100000"/>
              </a:lnSpc>
              <a:spcBef>
                <a:spcPts val="600"/>
              </a:spcBef>
              <a:spcAft>
                <a:spcPts val="0"/>
              </a:spcAft>
              <a:buSzPts val="1350"/>
              <a:buChar char="■"/>
              <a:defRPr/>
            </a:lvl2pPr>
            <a:lvl3pPr marL="1371600" lvl="2" indent="-314325" algn="l">
              <a:lnSpc>
                <a:spcPct val="100000"/>
              </a:lnSpc>
              <a:spcBef>
                <a:spcPts val="600"/>
              </a:spcBef>
              <a:spcAft>
                <a:spcPts val="0"/>
              </a:spcAft>
              <a:buSzPts val="1350"/>
              <a:buChar char="■"/>
              <a:defRPr/>
            </a:lvl3pPr>
            <a:lvl4pPr marL="1828800" lvl="3" indent="-314325" algn="l">
              <a:lnSpc>
                <a:spcPct val="100000"/>
              </a:lnSpc>
              <a:spcBef>
                <a:spcPts val="600"/>
              </a:spcBef>
              <a:spcAft>
                <a:spcPts val="0"/>
              </a:spcAft>
              <a:buSzPts val="1350"/>
              <a:buChar char="■"/>
              <a:defRPr/>
            </a:lvl4pPr>
            <a:lvl5pPr marL="2286000" lvl="4" indent="-314325" algn="l">
              <a:lnSpc>
                <a:spcPct val="100000"/>
              </a:lnSpc>
              <a:spcBef>
                <a:spcPts val="600"/>
              </a:spcBef>
              <a:spcAft>
                <a:spcPts val="0"/>
              </a:spcAft>
              <a:buSzPts val="1350"/>
              <a:buChar char="■"/>
              <a:defRPr/>
            </a:lvl5pPr>
            <a:lvl6pPr marL="2743200" lvl="5" indent="-314325" algn="l">
              <a:lnSpc>
                <a:spcPct val="100000"/>
              </a:lnSpc>
              <a:spcBef>
                <a:spcPts val="360"/>
              </a:spcBef>
              <a:spcAft>
                <a:spcPts val="0"/>
              </a:spcAft>
              <a:buSzPts val="1350"/>
              <a:buChar char="■"/>
              <a:defRPr/>
            </a:lvl6pPr>
            <a:lvl7pPr marL="3200400" lvl="6" indent="-314325" algn="l">
              <a:lnSpc>
                <a:spcPct val="100000"/>
              </a:lnSpc>
              <a:spcBef>
                <a:spcPts val="360"/>
              </a:spcBef>
              <a:spcAft>
                <a:spcPts val="0"/>
              </a:spcAft>
              <a:buSzPts val="1350"/>
              <a:buChar char="■"/>
              <a:defRPr/>
            </a:lvl7pPr>
            <a:lvl8pPr marL="3657600" lvl="7" indent="-314325" algn="l">
              <a:lnSpc>
                <a:spcPct val="100000"/>
              </a:lnSpc>
              <a:spcBef>
                <a:spcPts val="360"/>
              </a:spcBef>
              <a:spcAft>
                <a:spcPts val="0"/>
              </a:spcAft>
              <a:buSzPts val="1350"/>
              <a:buChar char="■"/>
              <a:defRPr/>
            </a:lvl8pPr>
            <a:lvl9pPr marL="4114800" lvl="8" indent="-314325" algn="l">
              <a:lnSpc>
                <a:spcPct val="100000"/>
              </a:lnSpc>
              <a:spcBef>
                <a:spcPts val="360"/>
              </a:spcBef>
              <a:spcAft>
                <a:spcPts val="0"/>
              </a:spcAft>
              <a:buSzPts val="1350"/>
              <a:buChar char="■"/>
              <a:defRPr/>
            </a:lvl9pPr>
          </a:lstStyle>
          <a:p>
            <a:endParaRPr/>
          </a:p>
        </p:txBody>
      </p:sp>
      <p:sp>
        <p:nvSpPr>
          <p:cNvPr id="226" name="Google Shape;226;g724b250972_0_3409"/>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7" name="Google Shape;227;g724b250972_0_3409"/>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8" name="Google Shape;228;g724b250972_0_3409"/>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229" name="Google Shape;229;g724b250972_0_3409"/>
          <p:cNvSpPr txBox="1"/>
          <p:nvPr/>
        </p:nvSpPr>
        <p:spPr>
          <a:xfrm>
            <a:off x="223185" y="228600"/>
            <a:ext cx="261000" cy="55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230" name="Google Shape;230;g724b250972_0_3409"/>
          <p:cNvSpPr/>
          <p:nvPr/>
        </p:nvSpPr>
        <p:spPr>
          <a:xfrm>
            <a:off x="8068235" y="282574"/>
            <a:ext cx="91500" cy="1600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 Content, Top and Bottom">
  <p:cSld name="2 Content, Top and Bottom">
    <p:spTree>
      <p:nvGrpSpPr>
        <p:cNvPr id="1" name="Shape 231"/>
        <p:cNvGrpSpPr/>
        <p:nvPr/>
      </p:nvGrpSpPr>
      <p:grpSpPr>
        <a:xfrm>
          <a:off x="0" y="0"/>
          <a:ext cx="0" cy="0"/>
          <a:chOff x="0" y="0"/>
          <a:chExt cx="0" cy="0"/>
        </a:xfrm>
      </p:grpSpPr>
      <p:sp>
        <p:nvSpPr>
          <p:cNvPr id="232" name="Google Shape;232;g724b250972_0_3378"/>
          <p:cNvSpPr txBox="1"/>
          <p:nvPr/>
        </p:nvSpPr>
        <p:spPr>
          <a:xfrm>
            <a:off x="223185" y="228600"/>
            <a:ext cx="261000" cy="55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233" name="Google Shape;233;g724b250972_0_3378"/>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4" name="Google Shape;234;g724b250972_0_3378"/>
          <p:cNvSpPr txBox="1">
            <a:spLocks noGrp="1"/>
          </p:cNvSpPr>
          <p:nvPr>
            <p:ph type="body" idx="1"/>
          </p:nvPr>
        </p:nvSpPr>
        <p:spPr>
          <a:xfrm>
            <a:off x="498517" y="1985963"/>
            <a:ext cx="7569300" cy="19659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235" name="Google Shape;235;g724b250972_0_3378"/>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g724b250972_0_3378"/>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7" name="Google Shape;237;g724b250972_0_3378"/>
          <p:cNvSpPr txBox="1">
            <a:spLocks noGrp="1"/>
          </p:cNvSpPr>
          <p:nvPr>
            <p:ph type="body" idx="2"/>
          </p:nvPr>
        </p:nvSpPr>
        <p:spPr>
          <a:xfrm>
            <a:off x="498517" y="4164965"/>
            <a:ext cx="7569300" cy="19659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238" name="Google Shape;238;g724b250972_0_3378"/>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39" name="Google Shape;239;g724b250972_0_3378"/>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0"/>
        <p:cNvGrpSpPr/>
        <p:nvPr/>
      </p:nvGrpSpPr>
      <p:grpSpPr>
        <a:xfrm>
          <a:off x="0" y="0"/>
          <a:ext cx="0" cy="0"/>
          <a:chOff x="0" y="0"/>
          <a:chExt cx="0" cy="0"/>
        </a:xfrm>
      </p:grpSpPr>
      <p:sp>
        <p:nvSpPr>
          <p:cNvPr id="241" name="Google Shape;241;g724b250972_0_3359"/>
          <p:cNvSpPr/>
          <p:nvPr/>
        </p:nvSpPr>
        <p:spPr>
          <a:xfrm>
            <a:off x="658907" y="228600"/>
            <a:ext cx="8200800" cy="63453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42" name="Google Shape;242;g724b250972_0_3359"/>
          <p:cNvSpPr txBox="1">
            <a:spLocks noGrp="1"/>
          </p:cNvSpPr>
          <p:nvPr>
            <p:ph type="title"/>
          </p:nvPr>
        </p:nvSpPr>
        <p:spPr>
          <a:xfrm>
            <a:off x="2286000" y="3124200"/>
            <a:ext cx="5638800" cy="13620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1"/>
              </a:buClr>
              <a:buSzPts val="3200"/>
              <a:buFont typeface="Rockwell"/>
              <a:buNone/>
              <a:defRPr sz="3200" b="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3" name="Google Shape;243;g724b250972_0_3359"/>
          <p:cNvSpPr txBox="1">
            <a:spLocks noGrp="1"/>
          </p:cNvSpPr>
          <p:nvPr>
            <p:ph type="body" idx="1"/>
          </p:nvPr>
        </p:nvSpPr>
        <p:spPr>
          <a:xfrm>
            <a:off x="2286000" y="4495800"/>
            <a:ext cx="5638800" cy="1500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300"/>
              </a:spcBef>
              <a:spcAft>
                <a:spcPts val="0"/>
              </a:spcAft>
              <a:buSzPts val="1050"/>
              <a:buNone/>
              <a:defRPr sz="1400" cap="none">
                <a:solidFill>
                  <a:schemeClr val="lt1"/>
                </a:solidFill>
              </a:defRPr>
            </a:lvl1pPr>
            <a:lvl2pPr marL="914400" lvl="1" indent="-228600" algn="l">
              <a:lnSpc>
                <a:spcPct val="100000"/>
              </a:lnSpc>
              <a:spcBef>
                <a:spcPts val="600"/>
              </a:spcBef>
              <a:spcAft>
                <a:spcPts val="0"/>
              </a:spcAft>
              <a:buSzPts val="1350"/>
              <a:buNone/>
              <a:defRPr sz="1800">
                <a:solidFill>
                  <a:srgbClr val="888888"/>
                </a:solidFill>
              </a:defRPr>
            </a:lvl2pPr>
            <a:lvl3pPr marL="1371600" lvl="2" indent="-228600" algn="l">
              <a:lnSpc>
                <a:spcPct val="100000"/>
              </a:lnSpc>
              <a:spcBef>
                <a:spcPts val="600"/>
              </a:spcBef>
              <a:spcAft>
                <a:spcPts val="0"/>
              </a:spcAft>
              <a:buSzPts val="1200"/>
              <a:buNone/>
              <a:defRPr sz="1600">
                <a:solidFill>
                  <a:srgbClr val="888888"/>
                </a:solidFill>
              </a:defRPr>
            </a:lvl3pPr>
            <a:lvl4pPr marL="1828800" lvl="3" indent="-228600" algn="l">
              <a:lnSpc>
                <a:spcPct val="100000"/>
              </a:lnSpc>
              <a:spcBef>
                <a:spcPts val="600"/>
              </a:spcBef>
              <a:spcAft>
                <a:spcPts val="0"/>
              </a:spcAft>
              <a:buSzPts val="1050"/>
              <a:buNone/>
              <a:defRPr sz="1400">
                <a:solidFill>
                  <a:srgbClr val="888888"/>
                </a:solidFill>
              </a:defRPr>
            </a:lvl4pPr>
            <a:lvl5pPr marL="2286000" lvl="4" indent="-228600" algn="l">
              <a:lnSpc>
                <a:spcPct val="100000"/>
              </a:lnSpc>
              <a:spcBef>
                <a:spcPts val="600"/>
              </a:spcBef>
              <a:spcAft>
                <a:spcPts val="0"/>
              </a:spcAft>
              <a:buSzPts val="1050"/>
              <a:buNone/>
              <a:defRPr sz="1400">
                <a:solidFill>
                  <a:srgbClr val="888888"/>
                </a:solidFill>
              </a:defRPr>
            </a:lvl5pPr>
            <a:lvl6pPr marL="2743200" lvl="5" indent="-228600" algn="l">
              <a:lnSpc>
                <a:spcPct val="100000"/>
              </a:lnSpc>
              <a:spcBef>
                <a:spcPts val="280"/>
              </a:spcBef>
              <a:spcAft>
                <a:spcPts val="0"/>
              </a:spcAft>
              <a:buSzPts val="1050"/>
              <a:buNone/>
              <a:defRPr sz="1400">
                <a:solidFill>
                  <a:srgbClr val="888888"/>
                </a:solidFill>
              </a:defRPr>
            </a:lvl6pPr>
            <a:lvl7pPr marL="3200400" lvl="6" indent="-228600" algn="l">
              <a:lnSpc>
                <a:spcPct val="100000"/>
              </a:lnSpc>
              <a:spcBef>
                <a:spcPts val="280"/>
              </a:spcBef>
              <a:spcAft>
                <a:spcPts val="0"/>
              </a:spcAft>
              <a:buSzPts val="1050"/>
              <a:buNone/>
              <a:defRPr sz="1400">
                <a:solidFill>
                  <a:srgbClr val="888888"/>
                </a:solidFill>
              </a:defRPr>
            </a:lvl7pPr>
            <a:lvl8pPr marL="3657600" lvl="7" indent="-228600" algn="l">
              <a:lnSpc>
                <a:spcPct val="100000"/>
              </a:lnSpc>
              <a:spcBef>
                <a:spcPts val="280"/>
              </a:spcBef>
              <a:spcAft>
                <a:spcPts val="0"/>
              </a:spcAft>
              <a:buSzPts val="1050"/>
              <a:buNone/>
              <a:defRPr sz="1400">
                <a:solidFill>
                  <a:srgbClr val="888888"/>
                </a:solidFill>
              </a:defRPr>
            </a:lvl8pPr>
            <a:lvl9pPr marL="4114800" lvl="8" indent="-228600" algn="l">
              <a:lnSpc>
                <a:spcPct val="100000"/>
              </a:lnSpc>
              <a:spcBef>
                <a:spcPts val="280"/>
              </a:spcBef>
              <a:spcAft>
                <a:spcPts val="0"/>
              </a:spcAft>
              <a:buSzPts val="1050"/>
              <a:buNone/>
              <a:defRPr sz="1400">
                <a:solidFill>
                  <a:srgbClr val="888888"/>
                </a:solidFill>
              </a:defRPr>
            </a:lvl9pPr>
          </a:lstStyle>
          <a:p>
            <a:endParaRPr/>
          </a:p>
        </p:txBody>
      </p:sp>
      <p:sp>
        <p:nvSpPr>
          <p:cNvPr id="244" name="Google Shape;244;g724b250972_0_3359"/>
          <p:cNvSpPr txBox="1">
            <a:spLocks noGrp="1"/>
          </p:cNvSpPr>
          <p:nvPr>
            <p:ph type="dt" idx="10"/>
          </p:nvPr>
        </p:nvSpPr>
        <p:spPr>
          <a:xfrm>
            <a:off x="658906" y="6248774"/>
            <a:ext cx="147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5" name="Google Shape;245;g724b250972_0_3359"/>
          <p:cNvSpPr txBox="1">
            <a:spLocks noGrp="1"/>
          </p:cNvSpPr>
          <p:nvPr>
            <p:ph type="ftr" idx="11"/>
          </p:nvPr>
        </p:nvSpPr>
        <p:spPr>
          <a:xfrm>
            <a:off x="2286000" y="6248774"/>
            <a:ext cx="5638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6" name="Google Shape;246;g724b250972_0_3359"/>
          <p:cNvSpPr txBox="1">
            <a:spLocks noGrp="1"/>
          </p:cNvSpPr>
          <p:nvPr>
            <p:ph type="sldNum" idx="12"/>
          </p:nvPr>
        </p:nvSpPr>
        <p:spPr>
          <a:xfrm>
            <a:off x="8305800" y="624877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247" name="Google Shape;247;g724b250972_0_3359"/>
          <p:cNvSpPr txBox="1"/>
          <p:nvPr/>
        </p:nvSpPr>
        <p:spPr>
          <a:xfrm>
            <a:off x="2003612" y="3110754"/>
            <a:ext cx="261000" cy="615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248" name="Google Shape;248;g724b250972_0_3359"/>
          <p:cNvSpPr/>
          <p:nvPr/>
        </p:nvSpPr>
        <p:spPr>
          <a:xfrm>
            <a:off x="285750" y="228600"/>
            <a:ext cx="212700" cy="63453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 Pictures with Caption">
  <p:cSld name="2 Pictures with Caption">
    <p:spTree>
      <p:nvGrpSpPr>
        <p:cNvPr id="1" name="Shape 249"/>
        <p:cNvGrpSpPr/>
        <p:nvPr/>
      </p:nvGrpSpPr>
      <p:grpSpPr>
        <a:xfrm>
          <a:off x="0" y="0"/>
          <a:ext cx="0" cy="0"/>
          <a:chOff x="0" y="0"/>
          <a:chExt cx="0" cy="0"/>
        </a:xfrm>
      </p:grpSpPr>
      <p:sp>
        <p:nvSpPr>
          <p:cNvPr id="250" name="Google Shape;250;g724b250972_0_3488"/>
          <p:cNvSpPr/>
          <p:nvPr/>
        </p:nvSpPr>
        <p:spPr>
          <a:xfrm>
            <a:off x="282574" y="228600"/>
            <a:ext cx="6387300" cy="63453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51" name="Google Shape;251;g724b250972_0_3488"/>
          <p:cNvSpPr txBox="1">
            <a:spLocks noGrp="1"/>
          </p:cNvSpPr>
          <p:nvPr>
            <p:ph type="title"/>
          </p:nvPr>
        </p:nvSpPr>
        <p:spPr>
          <a:xfrm>
            <a:off x="380554" y="2571750"/>
            <a:ext cx="6181500" cy="11619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1"/>
              </a:buClr>
              <a:buSzPts val="2600"/>
              <a:buFont typeface="Rockwell"/>
              <a:buNone/>
              <a:defRPr sz="26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2" name="Google Shape;252;g724b250972_0_3488"/>
          <p:cNvSpPr txBox="1">
            <a:spLocks noGrp="1"/>
          </p:cNvSpPr>
          <p:nvPr>
            <p:ph type="body" idx="1"/>
          </p:nvPr>
        </p:nvSpPr>
        <p:spPr>
          <a:xfrm>
            <a:off x="381094" y="3733800"/>
            <a:ext cx="6179700" cy="23925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1050"/>
              <a:buNone/>
              <a:defRPr sz="1400">
                <a:solidFill>
                  <a:schemeClr val="lt1"/>
                </a:solidFill>
              </a:defRPr>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
        <p:nvSpPr>
          <p:cNvPr id="253" name="Google Shape;253;g724b250972_0_3488"/>
          <p:cNvSpPr txBox="1">
            <a:spLocks noGrp="1"/>
          </p:cNvSpPr>
          <p:nvPr>
            <p:ph type="dt" idx="10"/>
          </p:nvPr>
        </p:nvSpPr>
        <p:spPr>
          <a:xfrm>
            <a:off x="5212262" y="6235607"/>
            <a:ext cx="13485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4" name="Google Shape;254;g724b250972_0_3488"/>
          <p:cNvSpPr txBox="1">
            <a:spLocks noGrp="1"/>
          </p:cNvSpPr>
          <p:nvPr>
            <p:ph type="ftr" idx="11"/>
          </p:nvPr>
        </p:nvSpPr>
        <p:spPr>
          <a:xfrm>
            <a:off x="381095" y="6235607"/>
            <a:ext cx="4648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5" name="Google Shape;255;g724b250972_0_3488"/>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256" name="Google Shape;256;g724b250972_0_3488"/>
          <p:cNvSpPr txBox="1"/>
          <p:nvPr/>
        </p:nvSpPr>
        <p:spPr>
          <a:xfrm>
            <a:off x="424891" y="174812"/>
            <a:ext cx="413400" cy="831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257" name="Google Shape;257;g724b250972_0_3488"/>
          <p:cNvSpPr/>
          <p:nvPr/>
        </p:nvSpPr>
        <p:spPr>
          <a:xfrm>
            <a:off x="6802438" y="228600"/>
            <a:ext cx="2057400" cy="2039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58" name="Google Shape;258;g724b250972_0_3488"/>
          <p:cNvSpPr>
            <a:spLocks noGrp="1"/>
          </p:cNvSpPr>
          <p:nvPr>
            <p:ph type="pic" idx="2"/>
          </p:nvPr>
        </p:nvSpPr>
        <p:spPr>
          <a:xfrm>
            <a:off x="6802438" y="2374940"/>
            <a:ext cx="2057400" cy="2039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259" name="Google Shape;259;g724b250972_0_3488"/>
          <p:cNvSpPr>
            <a:spLocks noGrp="1"/>
          </p:cNvSpPr>
          <p:nvPr>
            <p:ph type="pic" idx="3"/>
          </p:nvPr>
        </p:nvSpPr>
        <p:spPr>
          <a:xfrm>
            <a:off x="6802438" y="4535424"/>
            <a:ext cx="2057400" cy="2039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60"/>
        <p:cNvGrpSpPr/>
        <p:nvPr/>
      </p:nvGrpSpPr>
      <p:grpSpPr>
        <a:xfrm>
          <a:off x="0" y="0"/>
          <a:ext cx="0" cy="0"/>
          <a:chOff x="0" y="0"/>
          <a:chExt cx="0" cy="0"/>
        </a:xfrm>
      </p:grpSpPr>
      <p:sp>
        <p:nvSpPr>
          <p:cNvPr id="261" name="Google Shape;261;g724b250972_0_3387"/>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62" name="Google Shape;262;g724b250972_0_3387"/>
          <p:cNvSpPr txBox="1"/>
          <p:nvPr/>
        </p:nvSpPr>
        <p:spPr>
          <a:xfrm>
            <a:off x="223185" y="228600"/>
            <a:ext cx="261000" cy="55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263" name="Google Shape;263;g724b250972_0_3387"/>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3600"/>
              <a:buFont typeface="Rockwel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4" name="Google Shape;264;g724b250972_0_3387"/>
          <p:cNvSpPr txBox="1">
            <a:spLocks noGrp="1"/>
          </p:cNvSpPr>
          <p:nvPr>
            <p:ph type="body" idx="1"/>
          </p:nvPr>
        </p:nvSpPr>
        <p:spPr>
          <a:xfrm>
            <a:off x="497541" y="2447365"/>
            <a:ext cx="3657600" cy="36789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04800" algn="l">
              <a:lnSpc>
                <a:spcPct val="100000"/>
              </a:lnSpc>
              <a:spcBef>
                <a:spcPts val="320"/>
              </a:spcBef>
              <a:spcAft>
                <a:spcPts val="0"/>
              </a:spcAft>
              <a:buSzPts val="1200"/>
              <a:buChar char="■"/>
              <a:defRPr sz="1600"/>
            </a:lvl6pPr>
            <a:lvl7pPr marL="3200400" lvl="6" indent="-304800" algn="l">
              <a:lnSpc>
                <a:spcPct val="100000"/>
              </a:lnSpc>
              <a:spcBef>
                <a:spcPts val="320"/>
              </a:spcBef>
              <a:spcAft>
                <a:spcPts val="0"/>
              </a:spcAft>
              <a:buSzPts val="1200"/>
              <a:buChar char="■"/>
              <a:defRPr sz="1600"/>
            </a:lvl7pPr>
            <a:lvl8pPr marL="3657600" lvl="7" indent="-304800" algn="l">
              <a:lnSpc>
                <a:spcPct val="100000"/>
              </a:lnSpc>
              <a:spcBef>
                <a:spcPts val="320"/>
              </a:spcBef>
              <a:spcAft>
                <a:spcPts val="0"/>
              </a:spcAft>
              <a:buSzPts val="1200"/>
              <a:buChar char="■"/>
              <a:defRPr sz="1600"/>
            </a:lvl8pPr>
            <a:lvl9pPr marL="4114800" lvl="8" indent="-304800" algn="l">
              <a:lnSpc>
                <a:spcPct val="100000"/>
              </a:lnSpc>
              <a:spcBef>
                <a:spcPts val="320"/>
              </a:spcBef>
              <a:spcAft>
                <a:spcPts val="0"/>
              </a:spcAft>
              <a:buSzPts val="1200"/>
              <a:buChar char="■"/>
              <a:defRPr sz="1600"/>
            </a:lvl9pPr>
          </a:lstStyle>
          <a:p>
            <a:endParaRPr/>
          </a:p>
        </p:txBody>
      </p:sp>
      <p:sp>
        <p:nvSpPr>
          <p:cNvPr id="265" name="Google Shape;265;g724b250972_0_3387"/>
          <p:cNvSpPr txBox="1">
            <a:spLocks noGrp="1"/>
          </p:cNvSpPr>
          <p:nvPr>
            <p:ph type="body" idx="2"/>
          </p:nvPr>
        </p:nvSpPr>
        <p:spPr>
          <a:xfrm>
            <a:off x="4399878" y="2447365"/>
            <a:ext cx="3657600" cy="36789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04800" algn="l">
              <a:lnSpc>
                <a:spcPct val="100000"/>
              </a:lnSpc>
              <a:spcBef>
                <a:spcPts val="320"/>
              </a:spcBef>
              <a:spcAft>
                <a:spcPts val="0"/>
              </a:spcAft>
              <a:buSzPts val="1200"/>
              <a:buChar char="■"/>
              <a:defRPr sz="1600"/>
            </a:lvl6pPr>
            <a:lvl7pPr marL="3200400" lvl="6" indent="-304800" algn="l">
              <a:lnSpc>
                <a:spcPct val="100000"/>
              </a:lnSpc>
              <a:spcBef>
                <a:spcPts val="320"/>
              </a:spcBef>
              <a:spcAft>
                <a:spcPts val="0"/>
              </a:spcAft>
              <a:buSzPts val="1200"/>
              <a:buChar char="■"/>
              <a:defRPr sz="1600"/>
            </a:lvl7pPr>
            <a:lvl8pPr marL="3657600" lvl="7" indent="-304800" algn="l">
              <a:lnSpc>
                <a:spcPct val="100000"/>
              </a:lnSpc>
              <a:spcBef>
                <a:spcPts val="320"/>
              </a:spcBef>
              <a:spcAft>
                <a:spcPts val="0"/>
              </a:spcAft>
              <a:buSzPts val="1200"/>
              <a:buChar char="■"/>
              <a:defRPr sz="1600"/>
            </a:lvl8pPr>
            <a:lvl9pPr marL="4114800" lvl="8" indent="-304800" algn="l">
              <a:lnSpc>
                <a:spcPct val="100000"/>
              </a:lnSpc>
              <a:spcBef>
                <a:spcPts val="320"/>
              </a:spcBef>
              <a:spcAft>
                <a:spcPts val="0"/>
              </a:spcAft>
              <a:buSzPts val="1200"/>
              <a:buChar char="■"/>
              <a:defRPr sz="1600"/>
            </a:lvl9pPr>
          </a:lstStyle>
          <a:p>
            <a:endParaRPr/>
          </a:p>
        </p:txBody>
      </p:sp>
      <p:sp>
        <p:nvSpPr>
          <p:cNvPr id="266" name="Google Shape;266;g724b250972_0_3387"/>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7" name="Google Shape;267;g724b250972_0_3387"/>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8" name="Google Shape;268;g724b250972_0_3387"/>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269" name="Google Shape;269;g724b250972_0_3387"/>
          <p:cNvSpPr txBox="1">
            <a:spLocks noGrp="1"/>
          </p:cNvSpPr>
          <p:nvPr>
            <p:ph type="body" idx="3"/>
          </p:nvPr>
        </p:nvSpPr>
        <p:spPr>
          <a:xfrm>
            <a:off x="497541" y="2070847"/>
            <a:ext cx="3657600" cy="322800"/>
          </a:xfrm>
          <a:prstGeom prst="rect">
            <a:avLst/>
          </a:prstGeom>
          <a:solidFill>
            <a:schemeClr val="accent3"/>
          </a:solidFill>
          <a:ln>
            <a:noFill/>
          </a:ln>
        </p:spPr>
        <p:txBody>
          <a:bodyPr spcFirstLastPara="1" wrap="square" lIns="91425" tIns="0" rIns="91425" bIns="0" anchor="ctr" anchorCtr="0">
            <a:noAutofit/>
          </a:bodyPr>
          <a:lstStyle>
            <a:lvl1pPr marL="457200" lvl="0" indent="-228600" algn="ctr">
              <a:lnSpc>
                <a:spcPct val="100000"/>
              </a:lnSpc>
              <a:spcBef>
                <a:spcPts val="0"/>
              </a:spcBef>
              <a:spcAft>
                <a:spcPts val="0"/>
              </a:spcAft>
              <a:buSzPts val="1350"/>
              <a:buNone/>
              <a:defRPr sz="1800" b="0">
                <a:solidFill>
                  <a:schemeClr val="lt1"/>
                </a:solidFill>
              </a:defRPr>
            </a:lvl1pPr>
            <a:lvl2pPr marL="914400" lvl="1" indent="-228600" algn="l">
              <a:lnSpc>
                <a:spcPct val="100000"/>
              </a:lnSpc>
              <a:spcBef>
                <a:spcPts val="600"/>
              </a:spcBef>
              <a:spcAft>
                <a:spcPts val="0"/>
              </a:spcAft>
              <a:buSzPts val="1500"/>
              <a:buNone/>
              <a:defRPr sz="2000" b="1"/>
            </a:lvl2pPr>
            <a:lvl3pPr marL="1371600" lvl="2" indent="-228600" algn="l">
              <a:lnSpc>
                <a:spcPct val="100000"/>
              </a:lnSpc>
              <a:spcBef>
                <a:spcPts val="600"/>
              </a:spcBef>
              <a:spcAft>
                <a:spcPts val="0"/>
              </a:spcAft>
              <a:buSzPts val="1350"/>
              <a:buNone/>
              <a:defRPr sz="1800" b="1"/>
            </a:lvl3pPr>
            <a:lvl4pPr marL="1828800" lvl="3" indent="-228600" algn="l">
              <a:lnSpc>
                <a:spcPct val="100000"/>
              </a:lnSpc>
              <a:spcBef>
                <a:spcPts val="600"/>
              </a:spcBef>
              <a:spcAft>
                <a:spcPts val="0"/>
              </a:spcAft>
              <a:buSzPts val="1200"/>
              <a:buNone/>
              <a:defRPr sz="1600" b="1"/>
            </a:lvl4pPr>
            <a:lvl5pPr marL="2286000" lvl="4" indent="-228600" algn="l">
              <a:lnSpc>
                <a:spcPct val="100000"/>
              </a:lnSpc>
              <a:spcBef>
                <a:spcPts val="600"/>
              </a:spcBef>
              <a:spcAft>
                <a:spcPts val="0"/>
              </a:spcAft>
              <a:buSzPts val="1200"/>
              <a:buNone/>
              <a:defRPr sz="1600" b="1"/>
            </a:lvl5pPr>
            <a:lvl6pPr marL="2743200" lvl="5" indent="-228600" algn="l">
              <a:lnSpc>
                <a:spcPct val="100000"/>
              </a:lnSpc>
              <a:spcBef>
                <a:spcPts val="320"/>
              </a:spcBef>
              <a:spcAft>
                <a:spcPts val="0"/>
              </a:spcAft>
              <a:buSzPts val="1200"/>
              <a:buNone/>
              <a:defRPr sz="1600" b="1"/>
            </a:lvl6pPr>
            <a:lvl7pPr marL="3200400" lvl="6" indent="-228600" algn="l">
              <a:lnSpc>
                <a:spcPct val="100000"/>
              </a:lnSpc>
              <a:spcBef>
                <a:spcPts val="320"/>
              </a:spcBef>
              <a:spcAft>
                <a:spcPts val="0"/>
              </a:spcAft>
              <a:buSzPts val="1200"/>
              <a:buNone/>
              <a:defRPr sz="1600" b="1"/>
            </a:lvl7pPr>
            <a:lvl8pPr marL="3657600" lvl="7" indent="-228600" algn="l">
              <a:lnSpc>
                <a:spcPct val="100000"/>
              </a:lnSpc>
              <a:spcBef>
                <a:spcPts val="320"/>
              </a:spcBef>
              <a:spcAft>
                <a:spcPts val="0"/>
              </a:spcAft>
              <a:buSzPts val="1200"/>
              <a:buNone/>
              <a:defRPr sz="1600" b="1"/>
            </a:lvl8pPr>
            <a:lvl9pPr marL="4114800" lvl="8" indent="-228600" algn="l">
              <a:lnSpc>
                <a:spcPct val="100000"/>
              </a:lnSpc>
              <a:spcBef>
                <a:spcPts val="320"/>
              </a:spcBef>
              <a:spcAft>
                <a:spcPts val="0"/>
              </a:spcAft>
              <a:buSzPts val="1200"/>
              <a:buNone/>
              <a:defRPr sz="1600" b="1"/>
            </a:lvl9pPr>
          </a:lstStyle>
          <a:p>
            <a:endParaRPr/>
          </a:p>
        </p:txBody>
      </p:sp>
      <p:sp>
        <p:nvSpPr>
          <p:cNvPr id="270" name="Google Shape;270;g724b250972_0_3387"/>
          <p:cNvSpPr txBox="1">
            <a:spLocks noGrp="1"/>
          </p:cNvSpPr>
          <p:nvPr>
            <p:ph type="body" idx="4"/>
          </p:nvPr>
        </p:nvSpPr>
        <p:spPr>
          <a:xfrm>
            <a:off x="4399878" y="2070847"/>
            <a:ext cx="3657600" cy="322800"/>
          </a:xfrm>
          <a:prstGeom prst="rect">
            <a:avLst/>
          </a:prstGeom>
          <a:solidFill>
            <a:srgbClr val="A2A2C1"/>
          </a:solidFill>
          <a:ln>
            <a:noFill/>
          </a:ln>
        </p:spPr>
        <p:txBody>
          <a:bodyPr spcFirstLastPara="1" wrap="square" lIns="91425" tIns="0" rIns="91425" bIns="0" anchor="ctr" anchorCtr="0">
            <a:noAutofit/>
          </a:bodyPr>
          <a:lstStyle>
            <a:lvl1pPr marL="457200" lvl="0" indent="-228600" algn="ctr">
              <a:lnSpc>
                <a:spcPct val="100000"/>
              </a:lnSpc>
              <a:spcBef>
                <a:spcPts val="0"/>
              </a:spcBef>
              <a:spcAft>
                <a:spcPts val="0"/>
              </a:spcAft>
              <a:buSzPts val="1350"/>
              <a:buNone/>
              <a:defRPr sz="1800" b="0">
                <a:solidFill>
                  <a:schemeClr val="lt1"/>
                </a:solidFill>
              </a:defRPr>
            </a:lvl1pPr>
            <a:lvl2pPr marL="914400" lvl="1" indent="-228600" algn="l">
              <a:lnSpc>
                <a:spcPct val="100000"/>
              </a:lnSpc>
              <a:spcBef>
                <a:spcPts val="600"/>
              </a:spcBef>
              <a:spcAft>
                <a:spcPts val="0"/>
              </a:spcAft>
              <a:buSzPts val="1500"/>
              <a:buNone/>
              <a:defRPr sz="2000" b="1"/>
            </a:lvl2pPr>
            <a:lvl3pPr marL="1371600" lvl="2" indent="-228600" algn="l">
              <a:lnSpc>
                <a:spcPct val="100000"/>
              </a:lnSpc>
              <a:spcBef>
                <a:spcPts val="600"/>
              </a:spcBef>
              <a:spcAft>
                <a:spcPts val="0"/>
              </a:spcAft>
              <a:buSzPts val="1350"/>
              <a:buNone/>
              <a:defRPr sz="1800" b="1"/>
            </a:lvl3pPr>
            <a:lvl4pPr marL="1828800" lvl="3" indent="-228600" algn="l">
              <a:lnSpc>
                <a:spcPct val="100000"/>
              </a:lnSpc>
              <a:spcBef>
                <a:spcPts val="600"/>
              </a:spcBef>
              <a:spcAft>
                <a:spcPts val="0"/>
              </a:spcAft>
              <a:buSzPts val="1200"/>
              <a:buNone/>
              <a:defRPr sz="1600" b="1"/>
            </a:lvl4pPr>
            <a:lvl5pPr marL="2286000" lvl="4" indent="-228600" algn="l">
              <a:lnSpc>
                <a:spcPct val="100000"/>
              </a:lnSpc>
              <a:spcBef>
                <a:spcPts val="600"/>
              </a:spcBef>
              <a:spcAft>
                <a:spcPts val="0"/>
              </a:spcAft>
              <a:buSzPts val="1200"/>
              <a:buNone/>
              <a:defRPr sz="1600" b="1"/>
            </a:lvl5pPr>
            <a:lvl6pPr marL="2743200" lvl="5" indent="-228600" algn="l">
              <a:lnSpc>
                <a:spcPct val="100000"/>
              </a:lnSpc>
              <a:spcBef>
                <a:spcPts val="320"/>
              </a:spcBef>
              <a:spcAft>
                <a:spcPts val="0"/>
              </a:spcAft>
              <a:buSzPts val="1200"/>
              <a:buNone/>
              <a:defRPr sz="1600" b="1"/>
            </a:lvl6pPr>
            <a:lvl7pPr marL="3200400" lvl="6" indent="-228600" algn="l">
              <a:lnSpc>
                <a:spcPct val="100000"/>
              </a:lnSpc>
              <a:spcBef>
                <a:spcPts val="320"/>
              </a:spcBef>
              <a:spcAft>
                <a:spcPts val="0"/>
              </a:spcAft>
              <a:buSzPts val="1200"/>
              <a:buNone/>
              <a:defRPr sz="1600" b="1"/>
            </a:lvl7pPr>
            <a:lvl8pPr marL="3657600" lvl="7" indent="-228600" algn="l">
              <a:lnSpc>
                <a:spcPct val="100000"/>
              </a:lnSpc>
              <a:spcBef>
                <a:spcPts val="320"/>
              </a:spcBef>
              <a:spcAft>
                <a:spcPts val="0"/>
              </a:spcAft>
              <a:buSzPts val="1200"/>
              <a:buNone/>
              <a:defRPr sz="1600" b="1"/>
            </a:lvl8pPr>
            <a:lvl9pPr marL="4114800" lvl="8" indent="-228600" algn="l">
              <a:lnSpc>
                <a:spcPct val="100000"/>
              </a:lnSpc>
              <a:spcBef>
                <a:spcPts val="320"/>
              </a:spcBef>
              <a:spcAft>
                <a:spcPts val="0"/>
              </a:spcAft>
              <a:buSzPts val="1200"/>
              <a:buNone/>
              <a:defRPr sz="1600" b="1"/>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4 Content">
  <p:cSld name="4 Content">
    <p:spTree>
      <p:nvGrpSpPr>
        <p:cNvPr id="1" name="Shape 271"/>
        <p:cNvGrpSpPr/>
        <p:nvPr/>
      </p:nvGrpSpPr>
      <p:grpSpPr>
        <a:xfrm>
          <a:off x="0" y="0"/>
          <a:ext cx="0" cy="0"/>
          <a:chOff x="0" y="0"/>
          <a:chExt cx="0" cy="0"/>
        </a:xfrm>
      </p:grpSpPr>
      <p:sp>
        <p:nvSpPr>
          <p:cNvPr id="272" name="Google Shape;272;g724b250972_0_3398"/>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73" name="Google Shape;273;g724b250972_0_3398"/>
          <p:cNvSpPr txBox="1"/>
          <p:nvPr/>
        </p:nvSpPr>
        <p:spPr>
          <a:xfrm>
            <a:off x="223185" y="228600"/>
            <a:ext cx="261000" cy="55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274" name="Google Shape;274;g724b250972_0_3398"/>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5" name="Google Shape;275;g724b250972_0_3398"/>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6" name="Google Shape;276;g724b250972_0_3398"/>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7" name="Google Shape;277;g724b250972_0_3398"/>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278" name="Google Shape;278;g724b250972_0_3398"/>
          <p:cNvSpPr txBox="1">
            <a:spLocks noGrp="1"/>
          </p:cNvSpPr>
          <p:nvPr>
            <p:ph type="body" idx="1"/>
          </p:nvPr>
        </p:nvSpPr>
        <p:spPr>
          <a:xfrm>
            <a:off x="502920" y="1985963"/>
            <a:ext cx="3657300" cy="19659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279" name="Google Shape;279;g724b250972_0_3398"/>
          <p:cNvSpPr txBox="1">
            <a:spLocks noGrp="1"/>
          </p:cNvSpPr>
          <p:nvPr>
            <p:ph type="body" idx="2"/>
          </p:nvPr>
        </p:nvSpPr>
        <p:spPr>
          <a:xfrm>
            <a:off x="502920" y="4164965"/>
            <a:ext cx="3657300" cy="19659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280" name="Google Shape;280;g724b250972_0_3398"/>
          <p:cNvSpPr txBox="1">
            <a:spLocks noGrp="1"/>
          </p:cNvSpPr>
          <p:nvPr>
            <p:ph type="body" idx="3"/>
          </p:nvPr>
        </p:nvSpPr>
        <p:spPr>
          <a:xfrm>
            <a:off x="4410075" y="1985963"/>
            <a:ext cx="3657600" cy="19659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281" name="Google Shape;281;g724b250972_0_3398"/>
          <p:cNvSpPr txBox="1">
            <a:spLocks noGrp="1"/>
          </p:cNvSpPr>
          <p:nvPr>
            <p:ph type="body" idx="4"/>
          </p:nvPr>
        </p:nvSpPr>
        <p:spPr>
          <a:xfrm>
            <a:off x="4410075" y="4169664"/>
            <a:ext cx="3657600" cy="19659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4 Content">
  <p:cSld name="1_4 Content">
    <p:spTree>
      <p:nvGrpSpPr>
        <p:cNvPr id="1" name="Shape 282"/>
        <p:cNvGrpSpPr/>
        <p:nvPr/>
      </p:nvGrpSpPr>
      <p:grpSpPr>
        <a:xfrm>
          <a:off x="0" y="0"/>
          <a:ext cx="0" cy="0"/>
          <a:chOff x="0" y="0"/>
          <a:chExt cx="0" cy="0"/>
        </a:xfrm>
      </p:grpSpPr>
      <p:sp>
        <p:nvSpPr>
          <p:cNvPr id="283" name="Google Shape;283;p35"/>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4" name="Google Shape;284;p35"/>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5" name="Google Shape;285;p35"/>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6" name="Google Shape;286;p35"/>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a:lvl1pPr>
            <a:lvl2pPr marL="0" marR="0" lvl="1" indent="0" algn="r">
              <a:lnSpc>
                <a:spcPct val="100000"/>
              </a:lnSpc>
              <a:spcBef>
                <a:spcPts val="0"/>
              </a:spcBef>
              <a:spcAft>
                <a:spcPts val="0"/>
              </a:spcAft>
              <a:buClr>
                <a:srgbClr val="000000"/>
              </a:buClr>
              <a:buSzPts val="1400"/>
              <a:buFont typeface="Arial"/>
              <a:buNone/>
              <a:defRPr/>
            </a:lvl2pPr>
            <a:lvl3pPr marL="0" marR="0" lvl="2" indent="0" algn="r">
              <a:lnSpc>
                <a:spcPct val="100000"/>
              </a:lnSpc>
              <a:spcBef>
                <a:spcPts val="0"/>
              </a:spcBef>
              <a:spcAft>
                <a:spcPts val="0"/>
              </a:spcAft>
              <a:buClr>
                <a:srgbClr val="000000"/>
              </a:buClr>
              <a:buSzPts val="1400"/>
              <a:buFont typeface="Arial"/>
              <a:buNone/>
              <a:defRPr/>
            </a:lvl3pPr>
            <a:lvl4pPr marL="0" marR="0" lvl="3" indent="0" algn="r">
              <a:lnSpc>
                <a:spcPct val="100000"/>
              </a:lnSpc>
              <a:spcBef>
                <a:spcPts val="0"/>
              </a:spcBef>
              <a:spcAft>
                <a:spcPts val="0"/>
              </a:spcAft>
              <a:buClr>
                <a:srgbClr val="000000"/>
              </a:buClr>
              <a:buSzPts val="1400"/>
              <a:buFont typeface="Arial"/>
              <a:buNone/>
              <a:defRPr/>
            </a:lvl4pPr>
            <a:lvl5pPr marL="0" marR="0" lvl="4" indent="0" algn="r">
              <a:lnSpc>
                <a:spcPct val="100000"/>
              </a:lnSpc>
              <a:spcBef>
                <a:spcPts val="0"/>
              </a:spcBef>
              <a:spcAft>
                <a:spcPts val="0"/>
              </a:spcAft>
              <a:buClr>
                <a:srgbClr val="000000"/>
              </a:buClr>
              <a:buSzPts val="1400"/>
              <a:buFont typeface="Arial"/>
              <a:buNone/>
              <a:defRPr/>
            </a:lvl5pPr>
            <a:lvl6pPr marL="0" marR="0" lvl="5" indent="0" algn="r">
              <a:lnSpc>
                <a:spcPct val="100000"/>
              </a:lnSpc>
              <a:spcBef>
                <a:spcPts val="0"/>
              </a:spcBef>
              <a:spcAft>
                <a:spcPts val="0"/>
              </a:spcAft>
              <a:buClr>
                <a:srgbClr val="000000"/>
              </a:buClr>
              <a:buSzPts val="1400"/>
              <a:buFont typeface="Arial"/>
              <a:buNone/>
              <a:defRPr/>
            </a:lvl6pPr>
            <a:lvl7pPr marL="0" marR="0" lvl="6" indent="0" algn="r">
              <a:lnSpc>
                <a:spcPct val="100000"/>
              </a:lnSpc>
              <a:spcBef>
                <a:spcPts val="0"/>
              </a:spcBef>
              <a:spcAft>
                <a:spcPts val="0"/>
              </a:spcAft>
              <a:buClr>
                <a:srgbClr val="000000"/>
              </a:buClr>
              <a:buSzPts val="1400"/>
              <a:buFont typeface="Arial"/>
              <a:buNone/>
              <a:defRPr/>
            </a:lvl7pPr>
            <a:lvl8pPr marL="0" marR="0" lvl="7" indent="0" algn="r">
              <a:lnSpc>
                <a:spcPct val="100000"/>
              </a:lnSpc>
              <a:spcBef>
                <a:spcPts val="0"/>
              </a:spcBef>
              <a:spcAft>
                <a:spcPts val="0"/>
              </a:spcAft>
              <a:buClr>
                <a:srgbClr val="000000"/>
              </a:buClr>
              <a:buSzPts val="1400"/>
              <a:buFont typeface="Arial"/>
              <a:buNone/>
              <a:defRPr/>
            </a:lvl8pPr>
            <a:lvl9pPr marL="0" marR="0" lvl="8" indent="0" algn="r">
              <a:lnSpc>
                <a:spcPct val="100000"/>
              </a:lnSpc>
              <a:spcBef>
                <a:spcPts val="0"/>
              </a:spcBef>
              <a:spcAft>
                <a:spcPts val="0"/>
              </a:spcAft>
              <a:buClr>
                <a:srgbClr val="000000"/>
              </a:buClr>
              <a:buSzPts val="1400"/>
              <a:buFont typeface="Arial"/>
              <a:buNone/>
              <a:defRPr/>
            </a:lvl9pPr>
          </a:lstStyle>
          <a:p>
            <a:pPr marL="0" lvl="0" indent="0" algn="r" rtl="0">
              <a:spcBef>
                <a:spcPts val="0"/>
              </a:spcBef>
              <a:spcAft>
                <a:spcPts val="0"/>
              </a:spcAft>
              <a:buNone/>
            </a:pPr>
            <a:fld id="{00000000-1234-1234-1234-123412341234}" type="slidenum">
              <a:rPr lang="en-US"/>
              <a:t>‹#›</a:t>
            </a:fld>
            <a:endParaRPr/>
          </a:p>
        </p:txBody>
      </p:sp>
      <p:sp>
        <p:nvSpPr>
          <p:cNvPr id="287" name="Google Shape;287;p35"/>
          <p:cNvSpPr txBox="1">
            <a:spLocks noGrp="1"/>
          </p:cNvSpPr>
          <p:nvPr>
            <p:ph type="body" idx="1"/>
          </p:nvPr>
        </p:nvSpPr>
        <p:spPr>
          <a:xfrm>
            <a:off x="502921" y="1985963"/>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288" name="Google Shape;288;p35"/>
          <p:cNvSpPr txBox="1">
            <a:spLocks noGrp="1"/>
          </p:cNvSpPr>
          <p:nvPr>
            <p:ph type="body" idx="2"/>
          </p:nvPr>
        </p:nvSpPr>
        <p:spPr>
          <a:xfrm>
            <a:off x="502921" y="4164965"/>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289" name="Google Shape;289;p35"/>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290" name="Google Shape;290;p35"/>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_4 Content">
  <p:cSld name="2_4 Content">
    <p:spTree>
      <p:nvGrpSpPr>
        <p:cNvPr id="1" name="Shape 291"/>
        <p:cNvGrpSpPr/>
        <p:nvPr/>
      </p:nvGrpSpPr>
      <p:grpSpPr>
        <a:xfrm>
          <a:off x="0" y="0"/>
          <a:ext cx="0" cy="0"/>
          <a:chOff x="0" y="0"/>
          <a:chExt cx="0" cy="0"/>
        </a:xfrm>
      </p:grpSpPr>
      <p:sp>
        <p:nvSpPr>
          <p:cNvPr id="292" name="Google Shape;292;p36"/>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3" name="Google Shape;293;p36"/>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4" name="Google Shape;294;p36"/>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5" name="Google Shape;295;p36"/>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a:lvl1pPr>
            <a:lvl2pPr marL="0" marR="0" lvl="1" indent="0" algn="r">
              <a:lnSpc>
                <a:spcPct val="100000"/>
              </a:lnSpc>
              <a:spcBef>
                <a:spcPts val="0"/>
              </a:spcBef>
              <a:spcAft>
                <a:spcPts val="0"/>
              </a:spcAft>
              <a:buClr>
                <a:srgbClr val="000000"/>
              </a:buClr>
              <a:buSzPts val="1400"/>
              <a:buFont typeface="Arial"/>
              <a:buNone/>
              <a:defRPr/>
            </a:lvl2pPr>
            <a:lvl3pPr marL="0" marR="0" lvl="2" indent="0" algn="r">
              <a:lnSpc>
                <a:spcPct val="100000"/>
              </a:lnSpc>
              <a:spcBef>
                <a:spcPts val="0"/>
              </a:spcBef>
              <a:spcAft>
                <a:spcPts val="0"/>
              </a:spcAft>
              <a:buClr>
                <a:srgbClr val="000000"/>
              </a:buClr>
              <a:buSzPts val="1400"/>
              <a:buFont typeface="Arial"/>
              <a:buNone/>
              <a:defRPr/>
            </a:lvl3pPr>
            <a:lvl4pPr marL="0" marR="0" lvl="3" indent="0" algn="r">
              <a:lnSpc>
                <a:spcPct val="100000"/>
              </a:lnSpc>
              <a:spcBef>
                <a:spcPts val="0"/>
              </a:spcBef>
              <a:spcAft>
                <a:spcPts val="0"/>
              </a:spcAft>
              <a:buClr>
                <a:srgbClr val="000000"/>
              </a:buClr>
              <a:buSzPts val="1400"/>
              <a:buFont typeface="Arial"/>
              <a:buNone/>
              <a:defRPr/>
            </a:lvl4pPr>
            <a:lvl5pPr marL="0" marR="0" lvl="4" indent="0" algn="r">
              <a:lnSpc>
                <a:spcPct val="100000"/>
              </a:lnSpc>
              <a:spcBef>
                <a:spcPts val="0"/>
              </a:spcBef>
              <a:spcAft>
                <a:spcPts val="0"/>
              </a:spcAft>
              <a:buClr>
                <a:srgbClr val="000000"/>
              </a:buClr>
              <a:buSzPts val="1400"/>
              <a:buFont typeface="Arial"/>
              <a:buNone/>
              <a:defRPr/>
            </a:lvl5pPr>
            <a:lvl6pPr marL="0" marR="0" lvl="5" indent="0" algn="r">
              <a:lnSpc>
                <a:spcPct val="100000"/>
              </a:lnSpc>
              <a:spcBef>
                <a:spcPts val="0"/>
              </a:spcBef>
              <a:spcAft>
                <a:spcPts val="0"/>
              </a:spcAft>
              <a:buClr>
                <a:srgbClr val="000000"/>
              </a:buClr>
              <a:buSzPts val="1400"/>
              <a:buFont typeface="Arial"/>
              <a:buNone/>
              <a:defRPr/>
            </a:lvl6pPr>
            <a:lvl7pPr marL="0" marR="0" lvl="6" indent="0" algn="r">
              <a:lnSpc>
                <a:spcPct val="100000"/>
              </a:lnSpc>
              <a:spcBef>
                <a:spcPts val="0"/>
              </a:spcBef>
              <a:spcAft>
                <a:spcPts val="0"/>
              </a:spcAft>
              <a:buClr>
                <a:srgbClr val="000000"/>
              </a:buClr>
              <a:buSzPts val="1400"/>
              <a:buFont typeface="Arial"/>
              <a:buNone/>
              <a:defRPr/>
            </a:lvl7pPr>
            <a:lvl8pPr marL="0" marR="0" lvl="7" indent="0" algn="r">
              <a:lnSpc>
                <a:spcPct val="100000"/>
              </a:lnSpc>
              <a:spcBef>
                <a:spcPts val="0"/>
              </a:spcBef>
              <a:spcAft>
                <a:spcPts val="0"/>
              </a:spcAft>
              <a:buClr>
                <a:srgbClr val="000000"/>
              </a:buClr>
              <a:buSzPts val="1400"/>
              <a:buFont typeface="Arial"/>
              <a:buNone/>
              <a:defRPr/>
            </a:lvl8pPr>
            <a:lvl9pPr marL="0" marR="0" lvl="8" indent="0" algn="r">
              <a:lnSpc>
                <a:spcPct val="100000"/>
              </a:lnSpc>
              <a:spcBef>
                <a:spcPts val="0"/>
              </a:spcBef>
              <a:spcAft>
                <a:spcPts val="0"/>
              </a:spcAft>
              <a:buClr>
                <a:srgbClr val="000000"/>
              </a:buClr>
              <a:buSzPts val="1400"/>
              <a:buFont typeface="Arial"/>
              <a:buNone/>
              <a:defRPr/>
            </a:lvl9pPr>
          </a:lstStyle>
          <a:p>
            <a:pPr marL="0" lvl="0" indent="0" algn="r" rtl="0">
              <a:spcBef>
                <a:spcPts val="0"/>
              </a:spcBef>
              <a:spcAft>
                <a:spcPts val="0"/>
              </a:spcAft>
              <a:buNone/>
            </a:pPr>
            <a:fld id="{00000000-1234-1234-1234-123412341234}" type="slidenum">
              <a:rPr lang="en-US"/>
              <a:t>‹#›</a:t>
            </a:fld>
            <a:endParaRPr/>
          </a:p>
        </p:txBody>
      </p:sp>
      <p:sp>
        <p:nvSpPr>
          <p:cNvPr id="296" name="Google Shape;296;p36"/>
          <p:cNvSpPr txBox="1">
            <a:spLocks noGrp="1"/>
          </p:cNvSpPr>
          <p:nvPr>
            <p:ph type="body" idx="1"/>
          </p:nvPr>
        </p:nvSpPr>
        <p:spPr>
          <a:xfrm>
            <a:off x="502921" y="1985963"/>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297" name="Google Shape;297;p36"/>
          <p:cNvSpPr txBox="1">
            <a:spLocks noGrp="1"/>
          </p:cNvSpPr>
          <p:nvPr>
            <p:ph type="body" idx="2"/>
          </p:nvPr>
        </p:nvSpPr>
        <p:spPr>
          <a:xfrm>
            <a:off x="502921" y="4164965"/>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298" name="Google Shape;298;p36"/>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299" name="Google Shape;299;p36"/>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5"/>
        <p:cNvGrpSpPr/>
        <p:nvPr/>
      </p:nvGrpSpPr>
      <p:grpSpPr>
        <a:xfrm>
          <a:off x="0" y="0"/>
          <a:ext cx="0" cy="0"/>
          <a:chOff x="0" y="0"/>
          <a:chExt cx="0" cy="0"/>
        </a:xfrm>
      </p:grpSpPr>
      <p:sp>
        <p:nvSpPr>
          <p:cNvPr id="36" name="Google Shape;36;p62"/>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37" name="Google Shape;37;p62"/>
          <p:cNvSpPr txBox="1"/>
          <p:nvPr/>
        </p:nvSpPr>
        <p:spPr>
          <a:xfrm>
            <a:off x="223185" y="228600"/>
            <a:ext cx="26090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38" name="Google Shape;38;p62"/>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3600"/>
              <a:buFont typeface="Rockwel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2"/>
          <p:cNvSpPr txBox="1">
            <a:spLocks noGrp="1"/>
          </p:cNvSpPr>
          <p:nvPr>
            <p:ph type="body" idx="1"/>
          </p:nvPr>
        </p:nvSpPr>
        <p:spPr>
          <a:xfrm>
            <a:off x="497541" y="2447365"/>
            <a:ext cx="3657600" cy="3678797"/>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04800" algn="l">
              <a:lnSpc>
                <a:spcPct val="100000"/>
              </a:lnSpc>
              <a:spcBef>
                <a:spcPts val="320"/>
              </a:spcBef>
              <a:spcAft>
                <a:spcPts val="0"/>
              </a:spcAft>
              <a:buSzPts val="1200"/>
              <a:buChar char="■"/>
              <a:defRPr sz="1600"/>
            </a:lvl6pPr>
            <a:lvl7pPr marL="3200400" lvl="6" indent="-304800" algn="l">
              <a:lnSpc>
                <a:spcPct val="100000"/>
              </a:lnSpc>
              <a:spcBef>
                <a:spcPts val="320"/>
              </a:spcBef>
              <a:spcAft>
                <a:spcPts val="0"/>
              </a:spcAft>
              <a:buSzPts val="1200"/>
              <a:buChar char="■"/>
              <a:defRPr sz="1600"/>
            </a:lvl7pPr>
            <a:lvl8pPr marL="3657600" lvl="7" indent="-304800" algn="l">
              <a:lnSpc>
                <a:spcPct val="100000"/>
              </a:lnSpc>
              <a:spcBef>
                <a:spcPts val="320"/>
              </a:spcBef>
              <a:spcAft>
                <a:spcPts val="0"/>
              </a:spcAft>
              <a:buSzPts val="1200"/>
              <a:buChar char="■"/>
              <a:defRPr sz="1600"/>
            </a:lvl8pPr>
            <a:lvl9pPr marL="4114800" lvl="8" indent="-304800" algn="l">
              <a:lnSpc>
                <a:spcPct val="100000"/>
              </a:lnSpc>
              <a:spcBef>
                <a:spcPts val="320"/>
              </a:spcBef>
              <a:spcAft>
                <a:spcPts val="0"/>
              </a:spcAft>
              <a:buSzPts val="1200"/>
              <a:buChar char="■"/>
              <a:defRPr sz="1600"/>
            </a:lvl9pPr>
          </a:lstStyle>
          <a:p>
            <a:endParaRPr/>
          </a:p>
        </p:txBody>
      </p:sp>
      <p:sp>
        <p:nvSpPr>
          <p:cNvPr id="40" name="Google Shape;40;p62"/>
          <p:cNvSpPr txBox="1">
            <a:spLocks noGrp="1"/>
          </p:cNvSpPr>
          <p:nvPr>
            <p:ph type="body" idx="2"/>
          </p:nvPr>
        </p:nvSpPr>
        <p:spPr>
          <a:xfrm>
            <a:off x="4399878" y="2447365"/>
            <a:ext cx="3657600" cy="3678797"/>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04800" algn="l">
              <a:lnSpc>
                <a:spcPct val="100000"/>
              </a:lnSpc>
              <a:spcBef>
                <a:spcPts val="320"/>
              </a:spcBef>
              <a:spcAft>
                <a:spcPts val="0"/>
              </a:spcAft>
              <a:buSzPts val="1200"/>
              <a:buChar char="■"/>
              <a:defRPr sz="1600"/>
            </a:lvl6pPr>
            <a:lvl7pPr marL="3200400" lvl="6" indent="-304800" algn="l">
              <a:lnSpc>
                <a:spcPct val="100000"/>
              </a:lnSpc>
              <a:spcBef>
                <a:spcPts val="320"/>
              </a:spcBef>
              <a:spcAft>
                <a:spcPts val="0"/>
              </a:spcAft>
              <a:buSzPts val="1200"/>
              <a:buChar char="■"/>
              <a:defRPr sz="1600"/>
            </a:lvl7pPr>
            <a:lvl8pPr marL="3657600" lvl="7" indent="-304800" algn="l">
              <a:lnSpc>
                <a:spcPct val="100000"/>
              </a:lnSpc>
              <a:spcBef>
                <a:spcPts val="320"/>
              </a:spcBef>
              <a:spcAft>
                <a:spcPts val="0"/>
              </a:spcAft>
              <a:buSzPts val="1200"/>
              <a:buChar char="■"/>
              <a:defRPr sz="1600"/>
            </a:lvl8pPr>
            <a:lvl9pPr marL="4114800" lvl="8" indent="-304800" algn="l">
              <a:lnSpc>
                <a:spcPct val="100000"/>
              </a:lnSpc>
              <a:spcBef>
                <a:spcPts val="320"/>
              </a:spcBef>
              <a:spcAft>
                <a:spcPts val="0"/>
              </a:spcAft>
              <a:buSzPts val="1200"/>
              <a:buChar char="■"/>
              <a:defRPr sz="1600"/>
            </a:lvl9pPr>
          </a:lstStyle>
          <a:p>
            <a:endParaRPr/>
          </a:p>
        </p:txBody>
      </p:sp>
      <p:sp>
        <p:nvSpPr>
          <p:cNvPr id="41" name="Google Shape;41;p62"/>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2"/>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2"/>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44" name="Google Shape;44;p62"/>
          <p:cNvSpPr txBox="1">
            <a:spLocks noGrp="1"/>
          </p:cNvSpPr>
          <p:nvPr>
            <p:ph type="body" idx="3"/>
          </p:nvPr>
        </p:nvSpPr>
        <p:spPr>
          <a:xfrm>
            <a:off x="497541" y="2070847"/>
            <a:ext cx="3657600" cy="322729"/>
          </a:xfrm>
          <a:prstGeom prst="rect">
            <a:avLst/>
          </a:prstGeom>
          <a:solidFill>
            <a:schemeClr val="accent3"/>
          </a:solidFill>
          <a:ln>
            <a:noFill/>
          </a:ln>
        </p:spPr>
        <p:txBody>
          <a:bodyPr spcFirstLastPara="1" wrap="square" lIns="91425" tIns="0" rIns="91425" bIns="0" anchor="ctr" anchorCtr="0">
            <a:noAutofit/>
          </a:bodyPr>
          <a:lstStyle>
            <a:lvl1pPr marL="457200" lvl="0" indent="-228600" algn="ctr">
              <a:lnSpc>
                <a:spcPct val="100000"/>
              </a:lnSpc>
              <a:spcBef>
                <a:spcPts val="0"/>
              </a:spcBef>
              <a:spcAft>
                <a:spcPts val="0"/>
              </a:spcAft>
              <a:buSzPts val="1350"/>
              <a:buNone/>
              <a:defRPr sz="1800" b="0">
                <a:solidFill>
                  <a:schemeClr val="lt1"/>
                </a:solidFill>
              </a:defRPr>
            </a:lvl1pPr>
            <a:lvl2pPr marL="914400" lvl="1" indent="-228600" algn="l">
              <a:lnSpc>
                <a:spcPct val="100000"/>
              </a:lnSpc>
              <a:spcBef>
                <a:spcPts val="600"/>
              </a:spcBef>
              <a:spcAft>
                <a:spcPts val="0"/>
              </a:spcAft>
              <a:buSzPts val="1500"/>
              <a:buNone/>
              <a:defRPr sz="2000" b="1"/>
            </a:lvl2pPr>
            <a:lvl3pPr marL="1371600" lvl="2" indent="-228600" algn="l">
              <a:lnSpc>
                <a:spcPct val="100000"/>
              </a:lnSpc>
              <a:spcBef>
                <a:spcPts val="600"/>
              </a:spcBef>
              <a:spcAft>
                <a:spcPts val="0"/>
              </a:spcAft>
              <a:buSzPts val="1350"/>
              <a:buNone/>
              <a:defRPr sz="1800" b="1"/>
            </a:lvl3pPr>
            <a:lvl4pPr marL="1828800" lvl="3" indent="-228600" algn="l">
              <a:lnSpc>
                <a:spcPct val="100000"/>
              </a:lnSpc>
              <a:spcBef>
                <a:spcPts val="600"/>
              </a:spcBef>
              <a:spcAft>
                <a:spcPts val="0"/>
              </a:spcAft>
              <a:buSzPts val="1200"/>
              <a:buNone/>
              <a:defRPr sz="1600" b="1"/>
            </a:lvl4pPr>
            <a:lvl5pPr marL="2286000" lvl="4" indent="-228600" algn="l">
              <a:lnSpc>
                <a:spcPct val="100000"/>
              </a:lnSpc>
              <a:spcBef>
                <a:spcPts val="600"/>
              </a:spcBef>
              <a:spcAft>
                <a:spcPts val="0"/>
              </a:spcAft>
              <a:buSzPts val="1200"/>
              <a:buNone/>
              <a:defRPr sz="1600" b="1"/>
            </a:lvl5pPr>
            <a:lvl6pPr marL="2743200" lvl="5" indent="-228600" algn="l">
              <a:lnSpc>
                <a:spcPct val="100000"/>
              </a:lnSpc>
              <a:spcBef>
                <a:spcPts val="320"/>
              </a:spcBef>
              <a:spcAft>
                <a:spcPts val="0"/>
              </a:spcAft>
              <a:buSzPts val="1200"/>
              <a:buNone/>
              <a:defRPr sz="1600" b="1"/>
            </a:lvl6pPr>
            <a:lvl7pPr marL="3200400" lvl="6" indent="-228600" algn="l">
              <a:lnSpc>
                <a:spcPct val="100000"/>
              </a:lnSpc>
              <a:spcBef>
                <a:spcPts val="320"/>
              </a:spcBef>
              <a:spcAft>
                <a:spcPts val="0"/>
              </a:spcAft>
              <a:buSzPts val="1200"/>
              <a:buNone/>
              <a:defRPr sz="1600" b="1"/>
            </a:lvl7pPr>
            <a:lvl8pPr marL="3657600" lvl="7" indent="-228600" algn="l">
              <a:lnSpc>
                <a:spcPct val="100000"/>
              </a:lnSpc>
              <a:spcBef>
                <a:spcPts val="320"/>
              </a:spcBef>
              <a:spcAft>
                <a:spcPts val="0"/>
              </a:spcAft>
              <a:buSzPts val="1200"/>
              <a:buNone/>
              <a:defRPr sz="1600" b="1"/>
            </a:lvl8pPr>
            <a:lvl9pPr marL="4114800" lvl="8" indent="-228600" algn="l">
              <a:lnSpc>
                <a:spcPct val="100000"/>
              </a:lnSpc>
              <a:spcBef>
                <a:spcPts val="320"/>
              </a:spcBef>
              <a:spcAft>
                <a:spcPts val="0"/>
              </a:spcAft>
              <a:buSzPts val="1200"/>
              <a:buNone/>
              <a:defRPr sz="1600" b="1"/>
            </a:lvl9pPr>
          </a:lstStyle>
          <a:p>
            <a:endParaRPr/>
          </a:p>
        </p:txBody>
      </p:sp>
      <p:sp>
        <p:nvSpPr>
          <p:cNvPr id="45" name="Google Shape;45;p62"/>
          <p:cNvSpPr txBox="1">
            <a:spLocks noGrp="1"/>
          </p:cNvSpPr>
          <p:nvPr>
            <p:ph type="body" idx="4"/>
          </p:nvPr>
        </p:nvSpPr>
        <p:spPr>
          <a:xfrm>
            <a:off x="4399878" y="2070847"/>
            <a:ext cx="3657600" cy="322729"/>
          </a:xfrm>
          <a:prstGeom prst="rect">
            <a:avLst/>
          </a:prstGeom>
          <a:solidFill>
            <a:srgbClr val="A2A2C1"/>
          </a:solidFill>
          <a:ln>
            <a:noFill/>
          </a:ln>
        </p:spPr>
        <p:txBody>
          <a:bodyPr spcFirstLastPara="1" wrap="square" lIns="91425" tIns="0" rIns="91425" bIns="0" anchor="ctr" anchorCtr="0">
            <a:noAutofit/>
          </a:bodyPr>
          <a:lstStyle>
            <a:lvl1pPr marL="457200" lvl="0" indent="-228600" algn="ctr">
              <a:lnSpc>
                <a:spcPct val="100000"/>
              </a:lnSpc>
              <a:spcBef>
                <a:spcPts val="0"/>
              </a:spcBef>
              <a:spcAft>
                <a:spcPts val="0"/>
              </a:spcAft>
              <a:buSzPts val="1350"/>
              <a:buNone/>
              <a:defRPr sz="1800" b="0">
                <a:solidFill>
                  <a:schemeClr val="lt1"/>
                </a:solidFill>
              </a:defRPr>
            </a:lvl1pPr>
            <a:lvl2pPr marL="914400" lvl="1" indent="-228600" algn="l">
              <a:lnSpc>
                <a:spcPct val="100000"/>
              </a:lnSpc>
              <a:spcBef>
                <a:spcPts val="600"/>
              </a:spcBef>
              <a:spcAft>
                <a:spcPts val="0"/>
              </a:spcAft>
              <a:buSzPts val="1500"/>
              <a:buNone/>
              <a:defRPr sz="2000" b="1"/>
            </a:lvl2pPr>
            <a:lvl3pPr marL="1371600" lvl="2" indent="-228600" algn="l">
              <a:lnSpc>
                <a:spcPct val="100000"/>
              </a:lnSpc>
              <a:spcBef>
                <a:spcPts val="600"/>
              </a:spcBef>
              <a:spcAft>
                <a:spcPts val="0"/>
              </a:spcAft>
              <a:buSzPts val="1350"/>
              <a:buNone/>
              <a:defRPr sz="1800" b="1"/>
            </a:lvl3pPr>
            <a:lvl4pPr marL="1828800" lvl="3" indent="-228600" algn="l">
              <a:lnSpc>
                <a:spcPct val="100000"/>
              </a:lnSpc>
              <a:spcBef>
                <a:spcPts val="600"/>
              </a:spcBef>
              <a:spcAft>
                <a:spcPts val="0"/>
              </a:spcAft>
              <a:buSzPts val="1200"/>
              <a:buNone/>
              <a:defRPr sz="1600" b="1"/>
            </a:lvl4pPr>
            <a:lvl5pPr marL="2286000" lvl="4" indent="-228600" algn="l">
              <a:lnSpc>
                <a:spcPct val="100000"/>
              </a:lnSpc>
              <a:spcBef>
                <a:spcPts val="600"/>
              </a:spcBef>
              <a:spcAft>
                <a:spcPts val="0"/>
              </a:spcAft>
              <a:buSzPts val="1200"/>
              <a:buNone/>
              <a:defRPr sz="1600" b="1"/>
            </a:lvl5pPr>
            <a:lvl6pPr marL="2743200" lvl="5" indent="-228600" algn="l">
              <a:lnSpc>
                <a:spcPct val="100000"/>
              </a:lnSpc>
              <a:spcBef>
                <a:spcPts val="320"/>
              </a:spcBef>
              <a:spcAft>
                <a:spcPts val="0"/>
              </a:spcAft>
              <a:buSzPts val="1200"/>
              <a:buNone/>
              <a:defRPr sz="1600" b="1"/>
            </a:lvl6pPr>
            <a:lvl7pPr marL="3200400" lvl="6" indent="-228600" algn="l">
              <a:lnSpc>
                <a:spcPct val="100000"/>
              </a:lnSpc>
              <a:spcBef>
                <a:spcPts val="320"/>
              </a:spcBef>
              <a:spcAft>
                <a:spcPts val="0"/>
              </a:spcAft>
              <a:buSzPts val="1200"/>
              <a:buNone/>
              <a:defRPr sz="1600" b="1"/>
            </a:lvl7pPr>
            <a:lvl8pPr marL="3657600" lvl="7" indent="-228600" algn="l">
              <a:lnSpc>
                <a:spcPct val="100000"/>
              </a:lnSpc>
              <a:spcBef>
                <a:spcPts val="320"/>
              </a:spcBef>
              <a:spcAft>
                <a:spcPts val="0"/>
              </a:spcAft>
              <a:buSzPts val="1200"/>
              <a:buNone/>
              <a:defRPr sz="1600" b="1"/>
            </a:lvl8pPr>
            <a:lvl9pPr marL="4114800" lvl="8" indent="-228600" algn="l">
              <a:lnSpc>
                <a:spcPct val="100000"/>
              </a:lnSpc>
              <a:spcBef>
                <a:spcPts val="320"/>
              </a:spcBef>
              <a:spcAft>
                <a:spcPts val="0"/>
              </a:spcAft>
              <a:buSzPts val="1200"/>
              <a:buNone/>
              <a:defRPr sz="1600" b="1"/>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3_4 Content">
  <p:cSld name="3_4 Content">
    <p:spTree>
      <p:nvGrpSpPr>
        <p:cNvPr id="1" name="Shape 300"/>
        <p:cNvGrpSpPr/>
        <p:nvPr/>
      </p:nvGrpSpPr>
      <p:grpSpPr>
        <a:xfrm>
          <a:off x="0" y="0"/>
          <a:ext cx="0" cy="0"/>
          <a:chOff x="0" y="0"/>
          <a:chExt cx="0" cy="0"/>
        </a:xfrm>
      </p:grpSpPr>
      <p:sp>
        <p:nvSpPr>
          <p:cNvPr id="301" name="Google Shape;301;p37"/>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2" name="Google Shape;302;p37"/>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3" name="Google Shape;303;p37"/>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4" name="Google Shape;304;p37"/>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a:lvl1pPr>
            <a:lvl2pPr marL="0" marR="0" lvl="1" indent="0" algn="r">
              <a:lnSpc>
                <a:spcPct val="100000"/>
              </a:lnSpc>
              <a:spcBef>
                <a:spcPts val="0"/>
              </a:spcBef>
              <a:spcAft>
                <a:spcPts val="0"/>
              </a:spcAft>
              <a:buClr>
                <a:srgbClr val="000000"/>
              </a:buClr>
              <a:buSzPts val="1400"/>
              <a:buFont typeface="Arial"/>
              <a:buNone/>
              <a:defRPr/>
            </a:lvl2pPr>
            <a:lvl3pPr marL="0" marR="0" lvl="2" indent="0" algn="r">
              <a:lnSpc>
                <a:spcPct val="100000"/>
              </a:lnSpc>
              <a:spcBef>
                <a:spcPts val="0"/>
              </a:spcBef>
              <a:spcAft>
                <a:spcPts val="0"/>
              </a:spcAft>
              <a:buClr>
                <a:srgbClr val="000000"/>
              </a:buClr>
              <a:buSzPts val="1400"/>
              <a:buFont typeface="Arial"/>
              <a:buNone/>
              <a:defRPr/>
            </a:lvl3pPr>
            <a:lvl4pPr marL="0" marR="0" lvl="3" indent="0" algn="r">
              <a:lnSpc>
                <a:spcPct val="100000"/>
              </a:lnSpc>
              <a:spcBef>
                <a:spcPts val="0"/>
              </a:spcBef>
              <a:spcAft>
                <a:spcPts val="0"/>
              </a:spcAft>
              <a:buClr>
                <a:srgbClr val="000000"/>
              </a:buClr>
              <a:buSzPts val="1400"/>
              <a:buFont typeface="Arial"/>
              <a:buNone/>
              <a:defRPr/>
            </a:lvl4pPr>
            <a:lvl5pPr marL="0" marR="0" lvl="4" indent="0" algn="r">
              <a:lnSpc>
                <a:spcPct val="100000"/>
              </a:lnSpc>
              <a:spcBef>
                <a:spcPts val="0"/>
              </a:spcBef>
              <a:spcAft>
                <a:spcPts val="0"/>
              </a:spcAft>
              <a:buClr>
                <a:srgbClr val="000000"/>
              </a:buClr>
              <a:buSzPts val="1400"/>
              <a:buFont typeface="Arial"/>
              <a:buNone/>
              <a:defRPr/>
            </a:lvl5pPr>
            <a:lvl6pPr marL="0" marR="0" lvl="5" indent="0" algn="r">
              <a:lnSpc>
                <a:spcPct val="100000"/>
              </a:lnSpc>
              <a:spcBef>
                <a:spcPts val="0"/>
              </a:spcBef>
              <a:spcAft>
                <a:spcPts val="0"/>
              </a:spcAft>
              <a:buClr>
                <a:srgbClr val="000000"/>
              </a:buClr>
              <a:buSzPts val="1400"/>
              <a:buFont typeface="Arial"/>
              <a:buNone/>
              <a:defRPr/>
            </a:lvl6pPr>
            <a:lvl7pPr marL="0" marR="0" lvl="6" indent="0" algn="r">
              <a:lnSpc>
                <a:spcPct val="100000"/>
              </a:lnSpc>
              <a:spcBef>
                <a:spcPts val="0"/>
              </a:spcBef>
              <a:spcAft>
                <a:spcPts val="0"/>
              </a:spcAft>
              <a:buClr>
                <a:srgbClr val="000000"/>
              </a:buClr>
              <a:buSzPts val="1400"/>
              <a:buFont typeface="Arial"/>
              <a:buNone/>
              <a:defRPr/>
            </a:lvl7pPr>
            <a:lvl8pPr marL="0" marR="0" lvl="7" indent="0" algn="r">
              <a:lnSpc>
                <a:spcPct val="100000"/>
              </a:lnSpc>
              <a:spcBef>
                <a:spcPts val="0"/>
              </a:spcBef>
              <a:spcAft>
                <a:spcPts val="0"/>
              </a:spcAft>
              <a:buClr>
                <a:srgbClr val="000000"/>
              </a:buClr>
              <a:buSzPts val="1400"/>
              <a:buFont typeface="Arial"/>
              <a:buNone/>
              <a:defRPr/>
            </a:lvl8pPr>
            <a:lvl9pPr marL="0" marR="0" lvl="8" indent="0" algn="r">
              <a:lnSpc>
                <a:spcPct val="100000"/>
              </a:lnSpc>
              <a:spcBef>
                <a:spcPts val="0"/>
              </a:spcBef>
              <a:spcAft>
                <a:spcPts val="0"/>
              </a:spcAft>
              <a:buClr>
                <a:srgbClr val="000000"/>
              </a:buClr>
              <a:buSzPts val="1400"/>
              <a:buFont typeface="Arial"/>
              <a:buNone/>
              <a:defRPr/>
            </a:lvl9pPr>
          </a:lstStyle>
          <a:p>
            <a:pPr marL="0" lvl="0" indent="0" algn="r" rtl="0">
              <a:spcBef>
                <a:spcPts val="0"/>
              </a:spcBef>
              <a:spcAft>
                <a:spcPts val="0"/>
              </a:spcAft>
              <a:buNone/>
            </a:pPr>
            <a:fld id="{00000000-1234-1234-1234-123412341234}" type="slidenum">
              <a:rPr lang="en-US"/>
              <a:t>‹#›</a:t>
            </a:fld>
            <a:endParaRPr/>
          </a:p>
        </p:txBody>
      </p:sp>
      <p:sp>
        <p:nvSpPr>
          <p:cNvPr id="305" name="Google Shape;305;p37"/>
          <p:cNvSpPr txBox="1">
            <a:spLocks noGrp="1"/>
          </p:cNvSpPr>
          <p:nvPr>
            <p:ph type="body" idx="1"/>
          </p:nvPr>
        </p:nvSpPr>
        <p:spPr>
          <a:xfrm>
            <a:off x="502921" y="1985963"/>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06" name="Google Shape;306;p37"/>
          <p:cNvSpPr txBox="1">
            <a:spLocks noGrp="1"/>
          </p:cNvSpPr>
          <p:nvPr>
            <p:ph type="body" idx="2"/>
          </p:nvPr>
        </p:nvSpPr>
        <p:spPr>
          <a:xfrm>
            <a:off x="502921" y="4164965"/>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07" name="Google Shape;307;p37"/>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08" name="Google Shape;308;p37"/>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4_4 Content">
  <p:cSld name="4_4 Content">
    <p:spTree>
      <p:nvGrpSpPr>
        <p:cNvPr id="1" name="Shape 309"/>
        <p:cNvGrpSpPr/>
        <p:nvPr/>
      </p:nvGrpSpPr>
      <p:grpSpPr>
        <a:xfrm>
          <a:off x="0" y="0"/>
          <a:ext cx="0" cy="0"/>
          <a:chOff x="0" y="0"/>
          <a:chExt cx="0" cy="0"/>
        </a:xfrm>
      </p:grpSpPr>
      <p:sp>
        <p:nvSpPr>
          <p:cNvPr id="310" name="Google Shape;310;p39"/>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1" name="Google Shape;311;p39"/>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2" name="Google Shape;312;p39"/>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3" name="Google Shape;313;p39"/>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a:lvl1pPr>
            <a:lvl2pPr marL="0" marR="0" lvl="1" indent="0" algn="r">
              <a:lnSpc>
                <a:spcPct val="100000"/>
              </a:lnSpc>
              <a:spcBef>
                <a:spcPts val="0"/>
              </a:spcBef>
              <a:spcAft>
                <a:spcPts val="0"/>
              </a:spcAft>
              <a:buClr>
                <a:srgbClr val="000000"/>
              </a:buClr>
              <a:buSzPts val="1400"/>
              <a:buFont typeface="Arial"/>
              <a:buNone/>
              <a:defRPr/>
            </a:lvl2pPr>
            <a:lvl3pPr marL="0" marR="0" lvl="2" indent="0" algn="r">
              <a:lnSpc>
                <a:spcPct val="100000"/>
              </a:lnSpc>
              <a:spcBef>
                <a:spcPts val="0"/>
              </a:spcBef>
              <a:spcAft>
                <a:spcPts val="0"/>
              </a:spcAft>
              <a:buClr>
                <a:srgbClr val="000000"/>
              </a:buClr>
              <a:buSzPts val="1400"/>
              <a:buFont typeface="Arial"/>
              <a:buNone/>
              <a:defRPr/>
            </a:lvl3pPr>
            <a:lvl4pPr marL="0" marR="0" lvl="3" indent="0" algn="r">
              <a:lnSpc>
                <a:spcPct val="100000"/>
              </a:lnSpc>
              <a:spcBef>
                <a:spcPts val="0"/>
              </a:spcBef>
              <a:spcAft>
                <a:spcPts val="0"/>
              </a:spcAft>
              <a:buClr>
                <a:srgbClr val="000000"/>
              </a:buClr>
              <a:buSzPts val="1400"/>
              <a:buFont typeface="Arial"/>
              <a:buNone/>
              <a:defRPr/>
            </a:lvl4pPr>
            <a:lvl5pPr marL="0" marR="0" lvl="4" indent="0" algn="r">
              <a:lnSpc>
                <a:spcPct val="100000"/>
              </a:lnSpc>
              <a:spcBef>
                <a:spcPts val="0"/>
              </a:spcBef>
              <a:spcAft>
                <a:spcPts val="0"/>
              </a:spcAft>
              <a:buClr>
                <a:srgbClr val="000000"/>
              </a:buClr>
              <a:buSzPts val="1400"/>
              <a:buFont typeface="Arial"/>
              <a:buNone/>
              <a:defRPr/>
            </a:lvl5pPr>
            <a:lvl6pPr marL="0" marR="0" lvl="5" indent="0" algn="r">
              <a:lnSpc>
                <a:spcPct val="100000"/>
              </a:lnSpc>
              <a:spcBef>
                <a:spcPts val="0"/>
              </a:spcBef>
              <a:spcAft>
                <a:spcPts val="0"/>
              </a:spcAft>
              <a:buClr>
                <a:srgbClr val="000000"/>
              </a:buClr>
              <a:buSzPts val="1400"/>
              <a:buFont typeface="Arial"/>
              <a:buNone/>
              <a:defRPr/>
            </a:lvl6pPr>
            <a:lvl7pPr marL="0" marR="0" lvl="6" indent="0" algn="r">
              <a:lnSpc>
                <a:spcPct val="100000"/>
              </a:lnSpc>
              <a:spcBef>
                <a:spcPts val="0"/>
              </a:spcBef>
              <a:spcAft>
                <a:spcPts val="0"/>
              </a:spcAft>
              <a:buClr>
                <a:srgbClr val="000000"/>
              </a:buClr>
              <a:buSzPts val="1400"/>
              <a:buFont typeface="Arial"/>
              <a:buNone/>
              <a:defRPr/>
            </a:lvl7pPr>
            <a:lvl8pPr marL="0" marR="0" lvl="7" indent="0" algn="r">
              <a:lnSpc>
                <a:spcPct val="100000"/>
              </a:lnSpc>
              <a:spcBef>
                <a:spcPts val="0"/>
              </a:spcBef>
              <a:spcAft>
                <a:spcPts val="0"/>
              </a:spcAft>
              <a:buClr>
                <a:srgbClr val="000000"/>
              </a:buClr>
              <a:buSzPts val="1400"/>
              <a:buFont typeface="Arial"/>
              <a:buNone/>
              <a:defRPr/>
            </a:lvl8pPr>
            <a:lvl9pPr marL="0" marR="0" lvl="8" indent="0" algn="r">
              <a:lnSpc>
                <a:spcPct val="100000"/>
              </a:lnSpc>
              <a:spcBef>
                <a:spcPts val="0"/>
              </a:spcBef>
              <a:spcAft>
                <a:spcPts val="0"/>
              </a:spcAft>
              <a:buClr>
                <a:srgbClr val="000000"/>
              </a:buClr>
              <a:buSzPts val="1400"/>
              <a:buFont typeface="Arial"/>
              <a:buNone/>
              <a:defRPr/>
            </a:lvl9pPr>
          </a:lstStyle>
          <a:p>
            <a:pPr marL="0" lvl="0" indent="0" algn="r" rtl="0">
              <a:spcBef>
                <a:spcPts val="0"/>
              </a:spcBef>
              <a:spcAft>
                <a:spcPts val="0"/>
              </a:spcAft>
              <a:buNone/>
            </a:pPr>
            <a:fld id="{00000000-1234-1234-1234-123412341234}" type="slidenum">
              <a:rPr lang="en-US"/>
              <a:t>‹#›</a:t>
            </a:fld>
            <a:endParaRPr/>
          </a:p>
        </p:txBody>
      </p:sp>
      <p:sp>
        <p:nvSpPr>
          <p:cNvPr id="314" name="Google Shape;314;p39"/>
          <p:cNvSpPr txBox="1">
            <a:spLocks noGrp="1"/>
          </p:cNvSpPr>
          <p:nvPr>
            <p:ph type="body" idx="1"/>
          </p:nvPr>
        </p:nvSpPr>
        <p:spPr>
          <a:xfrm>
            <a:off x="502921" y="1985963"/>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15" name="Google Shape;315;p39"/>
          <p:cNvSpPr txBox="1">
            <a:spLocks noGrp="1"/>
          </p:cNvSpPr>
          <p:nvPr>
            <p:ph type="body" idx="2"/>
          </p:nvPr>
        </p:nvSpPr>
        <p:spPr>
          <a:xfrm>
            <a:off x="502921" y="4164965"/>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16" name="Google Shape;316;p39"/>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17" name="Google Shape;317;p39"/>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5_4 Content">
  <p:cSld name="5_4 Content">
    <p:spTree>
      <p:nvGrpSpPr>
        <p:cNvPr id="1" name="Shape 318"/>
        <p:cNvGrpSpPr/>
        <p:nvPr/>
      </p:nvGrpSpPr>
      <p:grpSpPr>
        <a:xfrm>
          <a:off x="0" y="0"/>
          <a:ext cx="0" cy="0"/>
          <a:chOff x="0" y="0"/>
          <a:chExt cx="0" cy="0"/>
        </a:xfrm>
      </p:grpSpPr>
      <p:sp>
        <p:nvSpPr>
          <p:cNvPr id="319" name="Google Shape;319;p40"/>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0" name="Google Shape;320;p40"/>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1" name="Google Shape;321;p40"/>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2" name="Google Shape;322;p40"/>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a:lvl1pPr>
            <a:lvl2pPr marL="0" marR="0" lvl="1" indent="0" algn="r">
              <a:lnSpc>
                <a:spcPct val="100000"/>
              </a:lnSpc>
              <a:spcBef>
                <a:spcPts val="0"/>
              </a:spcBef>
              <a:spcAft>
                <a:spcPts val="0"/>
              </a:spcAft>
              <a:buClr>
                <a:srgbClr val="000000"/>
              </a:buClr>
              <a:buSzPts val="1400"/>
              <a:buFont typeface="Arial"/>
              <a:buNone/>
              <a:defRPr/>
            </a:lvl2pPr>
            <a:lvl3pPr marL="0" marR="0" lvl="2" indent="0" algn="r">
              <a:lnSpc>
                <a:spcPct val="100000"/>
              </a:lnSpc>
              <a:spcBef>
                <a:spcPts val="0"/>
              </a:spcBef>
              <a:spcAft>
                <a:spcPts val="0"/>
              </a:spcAft>
              <a:buClr>
                <a:srgbClr val="000000"/>
              </a:buClr>
              <a:buSzPts val="1400"/>
              <a:buFont typeface="Arial"/>
              <a:buNone/>
              <a:defRPr/>
            </a:lvl3pPr>
            <a:lvl4pPr marL="0" marR="0" lvl="3" indent="0" algn="r">
              <a:lnSpc>
                <a:spcPct val="100000"/>
              </a:lnSpc>
              <a:spcBef>
                <a:spcPts val="0"/>
              </a:spcBef>
              <a:spcAft>
                <a:spcPts val="0"/>
              </a:spcAft>
              <a:buClr>
                <a:srgbClr val="000000"/>
              </a:buClr>
              <a:buSzPts val="1400"/>
              <a:buFont typeface="Arial"/>
              <a:buNone/>
              <a:defRPr/>
            </a:lvl4pPr>
            <a:lvl5pPr marL="0" marR="0" lvl="4" indent="0" algn="r">
              <a:lnSpc>
                <a:spcPct val="100000"/>
              </a:lnSpc>
              <a:spcBef>
                <a:spcPts val="0"/>
              </a:spcBef>
              <a:spcAft>
                <a:spcPts val="0"/>
              </a:spcAft>
              <a:buClr>
                <a:srgbClr val="000000"/>
              </a:buClr>
              <a:buSzPts val="1400"/>
              <a:buFont typeface="Arial"/>
              <a:buNone/>
              <a:defRPr/>
            </a:lvl5pPr>
            <a:lvl6pPr marL="0" marR="0" lvl="5" indent="0" algn="r">
              <a:lnSpc>
                <a:spcPct val="100000"/>
              </a:lnSpc>
              <a:spcBef>
                <a:spcPts val="0"/>
              </a:spcBef>
              <a:spcAft>
                <a:spcPts val="0"/>
              </a:spcAft>
              <a:buClr>
                <a:srgbClr val="000000"/>
              </a:buClr>
              <a:buSzPts val="1400"/>
              <a:buFont typeface="Arial"/>
              <a:buNone/>
              <a:defRPr/>
            </a:lvl6pPr>
            <a:lvl7pPr marL="0" marR="0" lvl="6" indent="0" algn="r">
              <a:lnSpc>
                <a:spcPct val="100000"/>
              </a:lnSpc>
              <a:spcBef>
                <a:spcPts val="0"/>
              </a:spcBef>
              <a:spcAft>
                <a:spcPts val="0"/>
              </a:spcAft>
              <a:buClr>
                <a:srgbClr val="000000"/>
              </a:buClr>
              <a:buSzPts val="1400"/>
              <a:buFont typeface="Arial"/>
              <a:buNone/>
              <a:defRPr/>
            </a:lvl7pPr>
            <a:lvl8pPr marL="0" marR="0" lvl="7" indent="0" algn="r">
              <a:lnSpc>
                <a:spcPct val="100000"/>
              </a:lnSpc>
              <a:spcBef>
                <a:spcPts val="0"/>
              </a:spcBef>
              <a:spcAft>
                <a:spcPts val="0"/>
              </a:spcAft>
              <a:buClr>
                <a:srgbClr val="000000"/>
              </a:buClr>
              <a:buSzPts val="1400"/>
              <a:buFont typeface="Arial"/>
              <a:buNone/>
              <a:defRPr/>
            </a:lvl8pPr>
            <a:lvl9pPr marL="0" marR="0" lvl="8" indent="0" algn="r">
              <a:lnSpc>
                <a:spcPct val="100000"/>
              </a:lnSpc>
              <a:spcBef>
                <a:spcPts val="0"/>
              </a:spcBef>
              <a:spcAft>
                <a:spcPts val="0"/>
              </a:spcAft>
              <a:buClr>
                <a:srgbClr val="000000"/>
              </a:buClr>
              <a:buSzPts val="1400"/>
              <a:buFont typeface="Arial"/>
              <a:buNone/>
              <a:defRPr/>
            </a:lvl9pPr>
          </a:lstStyle>
          <a:p>
            <a:pPr marL="0" lvl="0" indent="0" algn="r" rtl="0">
              <a:spcBef>
                <a:spcPts val="0"/>
              </a:spcBef>
              <a:spcAft>
                <a:spcPts val="0"/>
              </a:spcAft>
              <a:buNone/>
            </a:pPr>
            <a:fld id="{00000000-1234-1234-1234-123412341234}" type="slidenum">
              <a:rPr lang="en-US"/>
              <a:t>‹#›</a:t>
            </a:fld>
            <a:endParaRPr/>
          </a:p>
        </p:txBody>
      </p:sp>
      <p:sp>
        <p:nvSpPr>
          <p:cNvPr id="323" name="Google Shape;323;p40"/>
          <p:cNvSpPr txBox="1">
            <a:spLocks noGrp="1"/>
          </p:cNvSpPr>
          <p:nvPr>
            <p:ph type="body" idx="1"/>
          </p:nvPr>
        </p:nvSpPr>
        <p:spPr>
          <a:xfrm>
            <a:off x="502921" y="1985963"/>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24" name="Google Shape;324;p40"/>
          <p:cNvSpPr txBox="1">
            <a:spLocks noGrp="1"/>
          </p:cNvSpPr>
          <p:nvPr>
            <p:ph type="body" idx="2"/>
          </p:nvPr>
        </p:nvSpPr>
        <p:spPr>
          <a:xfrm>
            <a:off x="502921" y="4164965"/>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25" name="Google Shape;325;p40"/>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26" name="Google Shape;326;p40"/>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6_4 Content">
  <p:cSld name="6_4 Content">
    <p:spTree>
      <p:nvGrpSpPr>
        <p:cNvPr id="1" name="Shape 327"/>
        <p:cNvGrpSpPr/>
        <p:nvPr/>
      </p:nvGrpSpPr>
      <p:grpSpPr>
        <a:xfrm>
          <a:off x="0" y="0"/>
          <a:ext cx="0" cy="0"/>
          <a:chOff x="0" y="0"/>
          <a:chExt cx="0" cy="0"/>
        </a:xfrm>
      </p:grpSpPr>
      <p:sp>
        <p:nvSpPr>
          <p:cNvPr id="328" name="Google Shape;328;p41"/>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9" name="Google Shape;329;p41"/>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0" name="Google Shape;330;p41"/>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1" name="Google Shape;331;p41"/>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a:lvl1pPr>
            <a:lvl2pPr marL="0" marR="0" lvl="1" indent="0" algn="r">
              <a:lnSpc>
                <a:spcPct val="100000"/>
              </a:lnSpc>
              <a:spcBef>
                <a:spcPts val="0"/>
              </a:spcBef>
              <a:spcAft>
                <a:spcPts val="0"/>
              </a:spcAft>
              <a:buClr>
                <a:srgbClr val="000000"/>
              </a:buClr>
              <a:buSzPts val="1400"/>
              <a:buFont typeface="Arial"/>
              <a:buNone/>
              <a:defRPr/>
            </a:lvl2pPr>
            <a:lvl3pPr marL="0" marR="0" lvl="2" indent="0" algn="r">
              <a:lnSpc>
                <a:spcPct val="100000"/>
              </a:lnSpc>
              <a:spcBef>
                <a:spcPts val="0"/>
              </a:spcBef>
              <a:spcAft>
                <a:spcPts val="0"/>
              </a:spcAft>
              <a:buClr>
                <a:srgbClr val="000000"/>
              </a:buClr>
              <a:buSzPts val="1400"/>
              <a:buFont typeface="Arial"/>
              <a:buNone/>
              <a:defRPr/>
            </a:lvl3pPr>
            <a:lvl4pPr marL="0" marR="0" lvl="3" indent="0" algn="r">
              <a:lnSpc>
                <a:spcPct val="100000"/>
              </a:lnSpc>
              <a:spcBef>
                <a:spcPts val="0"/>
              </a:spcBef>
              <a:spcAft>
                <a:spcPts val="0"/>
              </a:spcAft>
              <a:buClr>
                <a:srgbClr val="000000"/>
              </a:buClr>
              <a:buSzPts val="1400"/>
              <a:buFont typeface="Arial"/>
              <a:buNone/>
              <a:defRPr/>
            </a:lvl4pPr>
            <a:lvl5pPr marL="0" marR="0" lvl="4" indent="0" algn="r">
              <a:lnSpc>
                <a:spcPct val="100000"/>
              </a:lnSpc>
              <a:spcBef>
                <a:spcPts val="0"/>
              </a:spcBef>
              <a:spcAft>
                <a:spcPts val="0"/>
              </a:spcAft>
              <a:buClr>
                <a:srgbClr val="000000"/>
              </a:buClr>
              <a:buSzPts val="1400"/>
              <a:buFont typeface="Arial"/>
              <a:buNone/>
              <a:defRPr/>
            </a:lvl5pPr>
            <a:lvl6pPr marL="0" marR="0" lvl="5" indent="0" algn="r">
              <a:lnSpc>
                <a:spcPct val="100000"/>
              </a:lnSpc>
              <a:spcBef>
                <a:spcPts val="0"/>
              </a:spcBef>
              <a:spcAft>
                <a:spcPts val="0"/>
              </a:spcAft>
              <a:buClr>
                <a:srgbClr val="000000"/>
              </a:buClr>
              <a:buSzPts val="1400"/>
              <a:buFont typeface="Arial"/>
              <a:buNone/>
              <a:defRPr/>
            </a:lvl6pPr>
            <a:lvl7pPr marL="0" marR="0" lvl="6" indent="0" algn="r">
              <a:lnSpc>
                <a:spcPct val="100000"/>
              </a:lnSpc>
              <a:spcBef>
                <a:spcPts val="0"/>
              </a:spcBef>
              <a:spcAft>
                <a:spcPts val="0"/>
              </a:spcAft>
              <a:buClr>
                <a:srgbClr val="000000"/>
              </a:buClr>
              <a:buSzPts val="1400"/>
              <a:buFont typeface="Arial"/>
              <a:buNone/>
              <a:defRPr/>
            </a:lvl7pPr>
            <a:lvl8pPr marL="0" marR="0" lvl="7" indent="0" algn="r">
              <a:lnSpc>
                <a:spcPct val="100000"/>
              </a:lnSpc>
              <a:spcBef>
                <a:spcPts val="0"/>
              </a:spcBef>
              <a:spcAft>
                <a:spcPts val="0"/>
              </a:spcAft>
              <a:buClr>
                <a:srgbClr val="000000"/>
              </a:buClr>
              <a:buSzPts val="1400"/>
              <a:buFont typeface="Arial"/>
              <a:buNone/>
              <a:defRPr/>
            </a:lvl8pPr>
            <a:lvl9pPr marL="0" marR="0" lvl="8" indent="0" algn="r">
              <a:lnSpc>
                <a:spcPct val="100000"/>
              </a:lnSpc>
              <a:spcBef>
                <a:spcPts val="0"/>
              </a:spcBef>
              <a:spcAft>
                <a:spcPts val="0"/>
              </a:spcAft>
              <a:buClr>
                <a:srgbClr val="000000"/>
              </a:buClr>
              <a:buSzPts val="1400"/>
              <a:buFont typeface="Arial"/>
              <a:buNone/>
              <a:defRPr/>
            </a:lvl9pPr>
          </a:lstStyle>
          <a:p>
            <a:pPr marL="0" lvl="0" indent="0" algn="r" rtl="0">
              <a:spcBef>
                <a:spcPts val="0"/>
              </a:spcBef>
              <a:spcAft>
                <a:spcPts val="0"/>
              </a:spcAft>
              <a:buNone/>
            </a:pPr>
            <a:fld id="{00000000-1234-1234-1234-123412341234}" type="slidenum">
              <a:rPr lang="en-US"/>
              <a:t>‹#›</a:t>
            </a:fld>
            <a:endParaRPr/>
          </a:p>
        </p:txBody>
      </p:sp>
      <p:sp>
        <p:nvSpPr>
          <p:cNvPr id="332" name="Google Shape;332;p41"/>
          <p:cNvSpPr txBox="1">
            <a:spLocks noGrp="1"/>
          </p:cNvSpPr>
          <p:nvPr>
            <p:ph type="body" idx="1"/>
          </p:nvPr>
        </p:nvSpPr>
        <p:spPr>
          <a:xfrm>
            <a:off x="502921" y="1985963"/>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33" name="Google Shape;333;p41"/>
          <p:cNvSpPr txBox="1">
            <a:spLocks noGrp="1"/>
          </p:cNvSpPr>
          <p:nvPr>
            <p:ph type="body" idx="2"/>
          </p:nvPr>
        </p:nvSpPr>
        <p:spPr>
          <a:xfrm>
            <a:off x="502921" y="4164965"/>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34" name="Google Shape;334;p41"/>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35" name="Google Shape;335;p41"/>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7_4 Content">
  <p:cSld name="7_4 Content">
    <p:spTree>
      <p:nvGrpSpPr>
        <p:cNvPr id="1" name="Shape 336"/>
        <p:cNvGrpSpPr/>
        <p:nvPr/>
      </p:nvGrpSpPr>
      <p:grpSpPr>
        <a:xfrm>
          <a:off x="0" y="0"/>
          <a:ext cx="0" cy="0"/>
          <a:chOff x="0" y="0"/>
          <a:chExt cx="0" cy="0"/>
        </a:xfrm>
      </p:grpSpPr>
      <p:sp>
        <p:nvSpPr>
          <p:cNvPr id="337" name="Google Shape;337;p42"/>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8" name="Google Shape;338;p42"/>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9" name="Google Shape;339;p42"/>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0" name="Google Shape;340;p42"/>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a:lvl1pPr>
            <a:lvl2pPr marL="0" marR="0" lvl="1" indent="0" algn="r">
              <a:lnSpc>
                <a:spcPct val="100000"/>
              </a:lnSpc>
              <a:spcBef>
                <a:spcPts val="0"/>
              </a:spcBef>
              <a:spcAft>
                <a:spcPts val="0"/>
              </a:spcAft>
              <a:buClr>
                <a:srgbClr val="000000"/>
              </a:buClr>
              <a:buSzPts val="1400"/>
              <a:buFont typeface="Arial"/>
              <a:buNone/>
              <a:defRPr/>
            </a:lvl2pPr>
            <a:lvl3pPr marL="0" marR="0" lvl="2" indent="0" algn="r">
              <a:lnSpc>
                <a:spcPct val="100000"/>
              </a:lnSpc>
              <a:spcBef>
                <a:spcPts val="0"/>
              </a:spcBef>
              <a:spcAft>
                <a:spcPts val="0"/>
              </a:spcAft>
              <a:buClr>
                <a:srgbClr val="000000"/>
              </a:buClr>
              <a:buSzPts val="1400"/>
              <a:buFont typeface="Arial"/>
              <a:buNone/>
              <a:defRPr/>
            </a:lvl3pPr>
            <a:lvl4pPr marL="0" marR="0" lvl="3" indent="0" algn="r">
              <a:lnSpc>
                <a:spcPct val="100000"/>
              </a:lnSpc>
              <a:spcBef>
                <a:spcPts val="0"/>
              </a:spcBef>
              <a:spcAft>
                <a:spcPts val="0"/>
              </a:spcAft>
              <a:buClr>
                <a:srgbClr val="000000"/>
              </a:buClr>
              <a:buSzPts val="1400"/>
              <a:buFont typeface="Arial"/>
              <a:buNone/>
              <a:defRPr/>
            </a:lvl4pPr>
            <a:lvl5pPr marL="0" marR="0" lvl="4" indent="0" algn="r">
              <a:lnSpc>
                <a:spcPct val="100000"/>
              </a:lnSpc>
              <a:spcBef>
                <a:spcPts val="0"/>
              </a:spcBef>
              <a:spcAft>
                <a:spcPts val="0"/>
              </a:spcAft>
              <a:buClr>
                <a:srgbClr val="000000"/>
              </a:buClr>
              <a:buSzPts val="1400"/>
              <a:buFont typeface="Arial"/>
              <a:buNone/>
              <a:defRPr/>
            </a:lvl5pPr>
            <a:lvl6pPr marL="0" marR="0" lvl="5" indent="0" algn="r">
              <a:lnSpc>
                <a:spcPct val="100000"/>
              </a:lnSpc>
              <a:spcBef>
                <a:spcPts val="0"/>
              </a:spcBef>
              <a:spcAft>
                <a:spcPts val="0"/>
              </a:spcAft>
              <a:buClr>
                <a:srgbClr val="000000"/>
              </a:buClr>
              <a:buSzPts val="1400"/>
              <a:buFont typeface="Arial"/>
              <a:buNone/>
              <a:defRPr/>
            </a:lvl6pPr>
            <a:lvl7pPr marL="0" marR="0" lvl="6" indent="0" algn="r">
              <a:lnSpc>
                <a:spcPct val="100000"/>
              </a:lnSpc>
              <a:spcBef>
                <a:spcPts val="0"/>
              </a:spcBef>
              <a:spcAft>
                <a:spcPts val="0"/>
              </a:spcAft>
              <a:buClr>
                <a:srgbClr val="000000"/>
              </a:buClr>
              <a:buSzPts val="1400"/>
              <a:buFont typeface="Arial"/>
              <a:buNone/>
              <a:defRPr/>
            </a:lvl7pPr>
            <a:lvl8pPr marL="0" marR="0" lvl="7" indent="0" algn="r">
              <a:lnSpc>
                <a:spcPct val="100000"/>
              </a:lnSpc>
              <a:spcBef>
                <a:spcPts val="0"/>
              </a:spcBef>
              <a:spcAft>
                <a:spcPts val="0"/>
              </a:spcAft>
              <a:buClr>
                <a:srgbClr val="000000"/>
              </a:buClr>
              <a:buSzPts val="1400"/>
              <a:buFont typeface="Arial"/>
              <a:buNone/>
              <a:defRPr/>
            </a:lvl8pPr>
            <a:lvl9pPr marL="0" marR="0" lvl="8" indent="0" algn="r">
              <a:lnSpc>
                <a:spcPct val="100000"/>
              </a:lnSpc>
              <a:spcBef>
                <a:spcPts val="0"/>
              </a:spcBef>
              <a:spcAft>
                <a:spcPts val="0"/>
              </a:spcAft>
              <a:buClr>
                <a:srgbClr val="000000"/>
              </a:buClr>
              <a:buSzPts val="1400"/>
              <a:buFont typeface="Arial"/>
              <a:buNone/>
              <a:defRPr/>
            </a:lvl9pPr>
          </a:lstStyle>
          <a:p>
            <a:pPr marL="0" lvl="0" indent="0" algn="r" rtl="0">
              <a:spcBef>
                <a:spcPts val="0"/>
              </a:spcBef>
              <a:spcAft>
                <a:spcPts val="0"/>
              </a:spcAft>
              <a:buNone/>
            </a:pPr>
            <a:fld id="{00000000-1234-1234-1234-123412341234}" type="slidenum">
              <a:rPr lang="en-US"/>
              <a:t>‹#›</a:t>
            </a:fld>
            <a:endParaRPr/>
          </a:p>
        </p:txBody>
      </p:sp>
      <p:sp>
        <p:nvSpPr>
          <p:cNvPr id="341" name="Google Shape;341;p42"/>
          <p:cNvSpPr txBox="1">
            <a:spLocks noGrp="1"/>
          </p:cNvSpPr>
          <p:nvPr>
            <p:ph type="body" idx="1"/>
          </p:nvPr>
        </p:nvSpPr>
        <p:spPr>
          <a:xfrm>
            <a:off x="502921" y="1985963"/>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42" name="Google Shape;342;p42"/>
          <p:cNvSpPr txBox="1">
            <a:spLocks noGrp="1"/>
          </p:cNvSpPr>
          <p:nvPr>
            <p:ph type="body" idx="2"/>
          </p:nvPr>
        </p:nvSpPr>
        <p:spPr>
          <a:xfrm>
            <a:off x="502921" y="4164965"/>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43" name="Google Shape;343;p42"/>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44" name="Google Shape;344;p42"/>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8_4 Content">
  <p:cSld name="8_4 Content">
    <p:spTree>
      <p:nvGrpSpPr>
        <p:cNvPr id="1" name="Shape 345"/>
        <p:cNvGrpSpPr/>
        <p:nvPr/>
      </p:nvGrpSpPr>
      <p:grpSpPr>
        <a:xfrm>
          <a:off x="0" y="0"/>
          <a:ext cx="0" cy="0"/>
          <a:chOff x="0" y="0"/>
          <a:chExt cx="0" cy="0"/>
        </a:xfrm>
      </p:grpSpPr>
      <p:sp>
        <p:nvSpPr>
          <p:cNvPr id="346" name="Google Shape;346;p43"/>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7" name="Google Shape;347;p43"/>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8" name="Google Shape;348;p43"/>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9" name="Google Shape;349;p43"/>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a:lvl1pPr>
            <a:lvl2pPr marL="0" marR="0" lvl="1" indent="0" algn="r">
              <a:lnSpc>
                <a:spcPct val="100000"/>
              </a:lnSpc>
              <a:spcBef>
                <a:spcPts val="0"/>
              </a:spcBef>
              <a:spcAft>
                <a:spcPts val="0"/>
              </a:spcAft>
              <a:buClr>
                <a:srgbClr val="000000"/>
              </a:buClr>
              <a:buSzPts val="1400"/>
              <a:buFont typeface="Arial"/>
              <a:buNone/>
              <a:defRPr/>
            </a:lvl2pPr>
            <a:lvl3pPr marL="0" marR="0" lvl="2" indent="0" algn="r">
              <a:lnSpc>
                <a:spcPct val="100000"/>
              </a:lnSpc>
              <a:spcBef>
                <a:spcPts val="0"/>
              </a:spcBef>
              <a:spcAft>
                <a:spcPts val="0"/>
              </a:spcAft>
              <a:buClr>
                <a:srgbClr val="000000"/>
              </a:buClr>
              <a:buSzPts val="1400"/>
              <a:buFont typeface="Arial"/>
              <a:buNone/>
              <a:defRPr/>
            </a:lvl3pPr>
            <a:lvl4pPr marL="0" marR="0" lvl="3" indent="0" algn="r">
              <a:lnSpc>
                <a:spcPct val="100000"/>
              </a:lnSpc>
              <a:spcBef>
                <a:spcPts val="0"/>
              </a:spcBef>
              <a:spcAft>
                <a:spcPts val="0"/>
              </a:spcAft>
              <a:buClr>
                <a:srgbClr val="000000"/>
              </a:buClr>
              <a:buSzPts val="1400"/>
              <a:buFont typeface="Arial"/>
              <a:buNone/>
              <a:defRPr/>
            </a:lvl4pPr>
            <a:lvl5pPr marL="0" marR="0" lvl="4" indent="0" algn="r">
              <a:lnSpc>
                <a:spcPct val="100000"/>
              </a:lnSpc>
              <a:spcBef>
                <a:spcPts val="0"/>
              </a:spcBef>
              <a:spcAft>
                <a:spcPts val="0"/>
              </a:spcAft>
              <a:buClr>
                <a:srgbClr val="000000"/>
              </a:buClr>
              <a:buSzPts val="1400"/>
              <a:buFont typeface="Arial"/>
              <a:buNone/>
              <a:defRPr/>
            </a:lvl5pPr>
            <a:lvl6pPr marL="0" marR="0" lvl="5" indent="0" algn="r">
              <a:lnSpc>
                <a:spcPct val="100000"/>
              </a:lnSpc>
              <a:spcBef>
                <a:spcPts val="0"/>
              </a:spcBef>
              <a:spcAft>
                <a:spcPts val="0"/>
              </a:spcAft>
              <a:buClr>
                <a:srgbClr val="000000"/>
              </a:buClr>
              <a:buSzPts val="1400"/>
              <a:buFont typeface="Arial"/>
              <a:buNone/>
              <a:defRPr/>
            </a:lvl6pPr>
            <a:lvl7pPr marL="0" marR="0" lvl="6" indent="0" algn="r">
              <a:lnSpc>
                <a:spcPct val="100000"/>
              </a:lnSpc>
              <a:spcBef>
                <a:spcPts val="0"/>
              </a:spcBef>
              <a:spcAft>
                <a:spcPts val="0"/>
              </a:spcAft>
              <a:buClr>
                <a:srgbClr val="000000"/>
              </a:buClr>
              <a:buSzPts val="1400"/>
              <a:buFont typeface="Arial"/>
              <a:buNone/>
              <a:defRPr/>
            </a:lvl7pPr>
            <a:lvl8pPr marL="0" marR="0" lvl="7" indent="0" algn="r">
              <a:lnSpc>
                <a:spcPct val="100000"/>
              </a:lnSpc>
              <a:spcBef>
                <a:spcPts val="0"/>
              </a:spcBef>
              <a:spcAft>
                <a:spcPts val="0"/>
              </a:spcAft>
              <a:buClr>
                <a:srgbClr val="000000"/>
              </a:buClr>
              <a:buSzPts val="1400"/>
              <a:buFont typeface="Arial"/>
              <a:buNone/>
              <a:defRPr/>
            </a:lvl8pPr>
            <a:lvl9pPr marL="0" marR="0" lvl="8" indent="0" algn="r">
              <a:lnSpc>
                <a:spcPct val="100000"/>
              </a:lnSpc>
              <a:spcBef>
                <a:spcPts val="0"/>
              </a:spcBef>
              <a:spcAft>
                <a:spcPts val="0"/>
              </a:spcAft>
              <a:buClr>
                <a:srgbClr val="000000"/>
              </a:buClr>
              <a:buSzPts val="1400"/>
              <a:buFont typeface="Arial"/>
              <a:buNone/>
              <a:defRPr/>
            </a:lvl9pPr>
          </a:lstStyle>
          <a:p>
            <a:pPr marL="0" lvl="0" indent="0" algn="r" rtl="0">
              <a:spcBef>
                <a:spcPts val="0"/>
              </a:spcBef>
              <a:spcAft>
                <a:spcPts val="0"/>
              </a:spcAft>
              <a:buNone/>
            </a:pPr>
            <a:fld id="{00000000-1234-1234-1234-123412341234}" type="slidenum">
              <a:rPr lang="en-US"/>
              <a:t>‹#›</a:t>
            </a:fld>
            <a:endParaRPr/>
          </a:p>
        </p:txBody>
      </p:sp>
      <p:sp>
        <p:nvSpPr>
          <p:cNvPr id="350" name="Google Shape;350;p43"/>
          <p:cNvSpPr txBox="1">
            <a:spLocks noGrp="1"/>
          </p:cNvSpPr>
          <p:nvPr>
            <p:ph type="body" idx="1"/>
          </p:nvPr>
        </p:nvSpPr>
        <p:spPr>
          <a:xfrm>
            <a:off x="502921" y="1985963"/>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51" name="Google Shape;351;p43"/>
          <p:cNvSpPr txBox="1">
            <a:spLocks noGrp="1"/>
          </p:cNvSpPr>
          <p:nvPr>
            <p:ph type="body" idx="2"/>
          </p:nvPr>
        </p:nvSpPr>
        <p:spPr>
          <a:xfrm>
            <a:off x="502921" y="4164965"/>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52" name="Google Shape;352;p43"/>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53" name="Google Shape;353;p43"/>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9_4 Content">
  <p:cSld name="9_4 Content">
    <p:spTree>
      <p:nvGrpSpPr>
        <p:cNvPr id="1" name="Shape 354"/>
        <p:cNvGrpSpPr/>
        <p:nvPr/>
      </p:nvGrpSpPr>
      <p:grpSpPr>
        <a:xfrm>
          <a:off x="0" y="0"/>
          <a:ext cx="0" cy="0"/>
          <a:chOff x="0" y="0"/>
          <a:chExt cx="0" cy="0"/>
        </a:xfrm>
      </p:grpSpPr>
      <p:sp>
        <p:nvSpPr>
          <p:cNvPr id="355" name="Google Shape;355;p44"/>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6" name="Google Shape;356;p44"/>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7" name="Google Shape;357;p44"/>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8" name="Google Shape;358;p44"/>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a:lvl1pPr>
            <a:lvl2pPr marL="0" marR="0" lvl="1" indent="0" algn="r">
              <a:lnSpc>
                <a:spcPct val="100000"/>
              </a:lnSpc>
              <a:spcBef>
                <a:spcPts val="0"/>
              </a:spcBef>
              <a:spcAft>
                <a:spcPts val="0"/>
              </a:spcAft>
              <a:buClr>
                <a:srgbClr val="000000"/>
              </a:buClr>
              <a:buSzPts val="1400"/>
              <a:buFont typeface="Arial"/>
              <a:buNone/>
              <a:defRPr/>
            </a:lvl2pPr>
            <a:lvl3pPr marL="0" marR="0" lvl="2" indent="0" algn="r">
              <a:lnSpc>
                <a:spcPct val="100000"/>
              </a:lnSpc>
              <a:spcBef>
                <a:spcPts val="0"/>
              </a:spcBef>
              <a:spcAft>
                <a:spcPts val="0"/>
              </a:spcAft>
              <a:buClr>
                <a:srgbClr val="000000"/>
              </a:buClr>
              <a:buSzPts val="1400"/>
              <a:buFont typeface="Arial"/>
              <a:buNone/>
              <a:defRPr/>
            </a:lvl3pPr>
            <a:lvl4pPr marL="0" marR="0" lvl="3" indent="0" algn="r">
              <a:lnSpc>
                <a:spcPct val="100000"/>
              </a:lnSpc>
              <a:spcBef>
                <a:spcPts val="0"/>
              </a:spcBef>
              <a:spcAft>
                <a:spcPts val="0"/>
              </a:spcAft>
              <a:buClr>
                <a:srgbClr val="000000"/>
              </a:buClr>
              <a:buSzPts val="1400"/>
              <a:buFont typeface="Arial"/>
              <a:buNone/>
              <a:defRPr/>
            </a:lvl4pPr>
            <a:lvl5pPr marL="0" marR="0" lvl="4" indent="0" algn="r">
              <a:lnSpc>
                <a:spcPct val="100000"/>
              </a:lnSpc>
              <a:spcBef>
                <a:spcPts val="0"/>
              </a:spcBef>
              <a:spcAft>
                <a:spcPts val="0"/>
              </a:spcAft>
              <a:buClr>
                <a:srgbClr val="000000"/>
              </a:buClr>
              <a:buSzPts val="1400"/>
              <a:buFont typeface="Arial"/>
              <a:buNone/>
              <a:defRPr/>
            </a:lvl5pPr>
            <a:lvl6pPr marL="0" marR="0" lvl="5" indent="0" algn="r">
              <a:lnSpc>
                <a:spcPct val="100000"/>
              </a:lnSpc>
              <a:spcBef>
                <a:spcPts val="0"/>
              </a:spcBef>
              <a:spcAft>
                <a:spcPts val="0"/>
              </a:spcAft>
              <a:buClr>
                <a:srgbClr val="000000"/>
              </a:buClr>
              <a:buSzPts val="1400"/>
              <a:buFont typeface="Arial"/>
              <a:buNone/>
              <a:defRPr/>
            </a:lvl6pPr>
            <a:lvl7pPr marL="0" marR="0" lvl="6" indent="0" algn="r">
              <a:lnSpc>
                <a:spcPct val="100000"/>
              </a:lnSpc>
              <a:spcBef>
                <a:spcPts val="0"/>
              </a:spcBef>
              <a:spcAft>
                <a:spcPts val="0"/>
              </a:spcAft>
              <a:buClr>
                <a:srgbClr val="000000"/>
              </a:buClr>
              <a:buSzPts val="1400"/>
              <a:buFont typeface="Arial"/>
              <a:buNone/>
              <a:defRPr/>
            </a:lvl7pPr>
            <a:lvl8pPr marL="0" marR="0" lvl="7" indent="0" algn="r">
              <a:lnSpc>
                <a:spcPct val="100000"/>
              </a:lnSpc>
              <a:spcBef>
                <a:spcPts val="0"/>
              </a:spcBef>
              <a:spcAft>
                <a:spcPts val="0"/>
              </a:spcAft>
              <a:buClr>
                <a:srgbClr val="000000"/>
              </a:buClr>
              <a:buSzPts val="1400"/>
              <a:buFont typeface="Arial"/>
              <a:buNone/>
              <a:defRPr/>
            </a:lvl8pPr>
            <a:lvl9pPr marL="0" marR="0" lvl="8" indent="0" algn="r">
              <a:lnSpc>
                <a:spcPct val="100000"/>
              </a:lnSpc>
              <a:spcBef>
                <a:spcPts val="0"/>
              </a:spcBef>
              <a:spcAft>
                <a:spcPts val="0"/>
              </a:spcAft>
              <a:buClr>
                <a:srgbClr val="000000"/>
              </a:buClr>
              <a:buSzPts val="1400"/>
              <a:buFont typeface="Arial"/>
              <a:buNone/>
              <a:defRPr/>
            </a:lvl9pPr>
          </a:lstStyle>
          <a:p>
            <a:pPr marL="0" lvl="0" indent="0" algn="r" rtl="0">
              <a:spcBef>
                <a:spcPts val="0"/>
              </a:spcBef>
              <a:spcAft>
                <a:spcPts val="0"/>
              </a:spcAft>
              <a:buNone/>
            </a:pPr>
            <a:fld id="{00000000-1234-1234-1234-123412341234}" type="slidenum">
              <a:rPr lang="en-US"/>
              <a:t>‹#›</a:t>
            </a:fld>
            <a:endParaRPr/>
          </a:p>
        </p:txBody>
      </p:sp>
      <p:sp>
        <p:nvSpPr>
          <p:cNvPr id="359" name="Google Shape;359;p44"/>
          <p:cNvSpPr txBox="1">
            <a:spLocks noGrp="1"/>
          </p:cNvSpPr>
          <p:nvPr>
            <p:ph type="body" idx="1"/>
          </p:nvPr>
        </p:nvSpPr>
        <p:spPr>
          <a:xfrm>
            <a:off x="502921" y="1985963"/>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60" name="Google Shape;360;p44"/>
          <p:cNvSpPr txBox="1">
            <a:spLocks noGrp="1"/>
          </p:cNvSpPr>
          <p:nvPr>
            <p:ph type="body" idx="2"/>
          </p:nvPr>
        </p:nvSpPr>
        <p:spPr>
          <a:xfrm>
            <a:off x="502921" y="4164965"/>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61" name="Google Shape;361;p44"/>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62" name="Google Shape;362;p44"/>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0_4 Content">
  <p:cSld name="10_4 Content">
    <p:spTree>
      <p:nvGrpSpPr>
        <p:cNvPr id="1" name="Shape 363"/>
        <p:cNvGrpSpPr/>
        <p:nvPr/>
      </p:nvGrpSpPr>
      <p:grpSpPr>
        <a:xfrm>
          <a:off x="0" y="0"/>
          <a:ext cx="0" cy="0"/>
          <a:chOff x="0" y="0"/>
          <a:chExt cx="0" cy="0"/>
        </a:xfrm>
      </p:grpSpPr>
      <p:sp>
        <p:nvSpPr>
          <p:cNvPr id="364" name="Google Shape;364;p45"/>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5" name="Google Shape;365;p45"/>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6" name="Google Shape;366;p45"/>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7" name="Google Shape;367;p45"/>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a:lvl1pPr>
            <a:lvl2pPr marL="0" marR="0" lvl="1" indent="0" algn="r">
              <a:lnSpc>
                <a:spcPct val="100000"/>
              </a:lnSpc>
              <a:spcBef>
                <a:spcPts val="0"/>
              </a:spcBef>
              <a:spcAft>
                <a:spcPts val="0"/>
              </a:spcAft>
              <a:buClr>
                <a:srgbClr val="000000"/>
              </a:buClr>
              <a:buSzPts val="1400"/>
              <a:buFont typeface="Arial"/>
              <a:buNone/>
              <a:defRPr/>
            </a:lvl2pPr>
            <a:lvl3pPr marL="0" marR="0" lvl="2" indent="0" algn="r">
              <a:lnSpc>
                <a:spcPct val="100000"/>
              </a:lnSpc>
              <a:spcBef>
                <a:spcPts val="0"/>
              </a:spcBef>
              <a:spcAft>
                <a:spcPts val="0"/>
              </a:spcAft>
              <a:buClr>
                <a:srgbClr val="000000"/>
              </a:buClr>
              <a:buSzPts val="1400"/>
              <a:buFont typeface="Arial"/>
              <a:buNone/>
              <a:defRPr/>
            </a:lvl3pPr>
            <a:lvl4pPr marL="0" marR="0" lvl="3" indent="0" algn="r">
              <a:lnSpc>
                <a:spcPct val="100000"/>
              </a:lnSpc>
              <a:spcBef>
                <a:spcPts val="0"/>
              </a:spcBef>
              <a:spcAft>
                <a:spcPts val="0"/>
              </a:spcAft>
              <a:buClr>
                <a:srgbClr val="000000"/>
              </a:buClr>
              <a:buSzPts val="1400"/>
              <a:buFont typeface="Arial"/>
              <a:buNone/>
              <a:defRPr/>
            </a:lvl4pPr>
            <a:lvl5pPr marL="0" marR="0" lvl="4" indent="0" algn="r">
              <a:lnSpc>
                <a:spcPct val="100000"/>
              </a:lnSpc>
              <a:spcBef>
                <a:spcPts val="0"/>
              </a:spcBef>
              <a:spcAft>
                <a:spcPts val="0"/>
              </a:spcAft>
              <a:buClr>
                <a:srgbClr val="000000"/>
              </a:buClr>
              <a:buSzPts val="1400"/>
              <a:buFont typeface="Arial"/>
              <a:buNone/>
              <a:defRPr/>
            </a:lvl5pPr>
            <a:lvl6pPr marL="0" marR="0" lvl="5" indent="0" algn="r">
              <a:lnSpc>
                <a:spcPct val="100000"/>
              </a:lnSpc>
              <a:spcBef>
                <a:spcPts val="0"/>
              </a:spcBef>
              <a:spcAft>
                <a:spcPts val="0"/>
              </a:spcAft>
              <a:buClr>
                <a:srgbClr val="000000"/>
              </a:buClr>
              <a:buSzPts val="1400"/>
              <a:buFont typeface="Arial"/>
              <a:buNone/>
              <a:defRPr/>
            </a:lvl6pPr>
            <a:lvl7pPr marL="0" marR="0" lvl="6" indent="0" algn="r">
              <a:lnSpc>
                <a:spcPct val="100000"/>
              </a:lnSpc>
              <a:spcBef>
                <a:spcPts val="0"/>
              </a:spcBef>
              <a:spcAft>
                <a:spcPts val="0"/>
              </a:spcAft>
              <a:buClr>
                <a:srgbClr val="000000"/>
              </a:buClr>
              <a:buSzPts val="1400"/>
              <a:buFont typeface="Arial"/>
              <a:buNone/>
              <a:defRPr/>
            </a:lvl7pPr>
            <a:lvl8pPr marL="0" marR="0" lvl="7" indent="0" algn="r">
              <a:lnSpc>
                <a:spcPct val="100000"/>
              </a:lnSpc>
              <a:spcBef>
                <a:spcPts val="0"/>
              </a:spcBef>
              <a:spcAft>
                <a:spcPts val="0"/>
              </a:spcAft>
              <a:buClr>
                <a:srgbClr val="000000"/>
              </a:buClr>
              <a:buSzPts val="1400"/>
              <a:buFont typeface="Arial"/>
              <a:buNone/>
              <a:defRPr/>
            </a:lvl8pPr>
            <a:lvl9pPr marL="0" marR="0" lvl="8" indent="0" algn="r">
              <a:lnSpc>
                <a:spcPct val="100000"/>
              </a:lnSpc>
              <a:spcBef>
                <a:spcPts val="0"/>
              </a:spcBef>
              <a:spcAft>
                <a:spcPts val="0"/>
              </a:spcAft>
              <a:buClr>
                <a:srgbClr val="000000"/>
              </a:buClr>
              <a:buSzPts val="1400"/>
              <a:buFont typeface="Arial"/>
              <a:buNone/>
              <a:defRPr/>
            </a:lvl9pPr>
          </a:lstStyle>
          <a:p>
            <a:pPr marL="0" lvl="0" indent="0" algn="r" rtl="0">
              <a:spcBef>
                <a:spcPts val="0"/>
              </a:spcBef>
              <a:spcAft>
                <a:spcPts val="0"/>
              </a:spcAft>
              <a:buNone/>
            </a:pPr>
            <a:fld id="{00000000-1234-1234-1234-123412341234}" type="slidenum">
              <a:rPr lang="en-US"/>
              <a:t>‹#›</a:t>
            </a:fld>
            <a:endParaRPr/>
          </a:p>
        </p:txBody>
      </p:sp>
      <p:sp>
        <p:nvSpPr>
          <p:cNvPr id="368" name="Google Shape;368;p45"/>
          <p:cNvSpPr txBox="1">
            <a:spLocks noGrp="1"/>
          </p:cNvSpPr>
          <p:nvPr>
            <p:ph type="body" idx="1"/>
          </p:nvPr>
        </p:nvSpPr>
        <p:spPr>
          <a:xfrm>
            <a:off x="502921" y="1985963"/>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69" name="Google Shape;369;p45"/>
          <p:cNvSpPr txBox="1">
            <a:spLocks noGrp="1"/>
          </p:cNvSpPr>
          <p:nvPr>
            <p:ph type="body" idx="2"/>
          </p:nvPr>
        </p:nvSpPr>
        <p:spPr>
          <a:xfrm>
            <a:off x="502921" y="4164965"/>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70" name="Google Shape;370;p45"/>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71" name="Google Shape;371;p45"/>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1_4 Content">
  <p:cSld name="11_4 Content">
    <p:spTree>
      <p:nvGrpSpPr>
        <p:cNvPr id="1" name="Shape 372"/>
        <p:cNvGrpSpPr/>
        <p:nvPr/>
      </p:nvGrpSpPr>
      <p:grpSpPr>
        <a:xfrm>
          <a:off x="0" y="0"/>
          <a:ext cx="0" cy="0"/>
          <a:chOff x="0" y="0"/>
          <a:chExt cx="0" cy="0"/>
        </a:xfrm>
      </p:grpSpPr>
      <p:sp>
        <p:nvSpPr>
          <p:cNvPr id="373" name="Google Shape;373;p46"/>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4" name="Google Shape;374;p46"/>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5" name="Google Shape;375;p46"/>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6" name="Google Shape;376;p46"/>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a:lvl1pPr>
            <a:lvl2pPr marL="0" marR="0" lvl="1" indent="0" algn="r">
              <a:lnSpc>
                <a:spcPct val="100000"/>
              </a:lnSpc>
              <a:spcBef>
                <a:spcPts val="0"/>
              </a:spcBef>
              <a:spcAft>
                <a:spcPts val="0"/>
              </a:spcAft>
              <a:buClr>
                <a:srgbClr val="000000"/>
              </a:buClr>
              <a:buSzPts val="1400"/>
              <a:buFont typeface="Arial"/>
              <a:buNone/>
              <a:defRPr/>
            </a:lvl2pPr>
            <a:lvl3pPr marL="0" marR="0" lvl="2" indent="0" algn="r">
              <a:lnSpc>
                <a:spcPct val="100000"/>
              </a:lnSpc>
              <a:spcBef>
                <a:spcPts val="0"/>
              </a:spcBef>
              <a:spcAft>
                <a:spcPts val="0"/>
              </a:spcAft>
              <a:buClr>
                <a:srgbClr val="000000"/>
              </a:buClr>
              <a:buSzPts val="1400"/>
              <a:buFont typeface="Arial"/>
              <a:buNone/>
              <a:defRPr/>
            </a:lvl3pPr>
            <a:lvl4pPr marL="0" marR="0" lvl="3" indent="0" algn="r">
              <a:lnSpc>
                <a:spcPct val="100000"/>
              </a:lnSpc>
              <a:spcBef>
                <a:spcPts val="0"/>
              </a:spcBef>
              <a:spcAft>
                <a:spcPts val="0"/>
              </a:spcAft>
              <a:buClr>
                <a:srgbClr val="000000"/>
              </a:buClr>
              <a:buSzPts val="1400"/>
              <a:buFont typeface="Arial"/>
              <a:buNone/>
              <a:defRPr/>
            </a:lvl4pPr>
            <a:lvl5pPr marL="0" marR="0" lvl="4" indent="0" algn="r">
              <a:lnSpc>
                <a:spcPct val="100000"/>
              </a:lnSpc>
              <a:spcBef>
                <a:spcPts val="0"/>
              </a:spcBef>
              <a:spcAft>
                <a:spcPts val="0"/>
              </a:spcAft>
              <a:buClr>
                <a:srgbClr val="000000"/>
              </a:buClr>
              <a:buSzPts val="1400"/>
              <a:buFont typeface="Arial"/>
              <a:buNone/>
              <a:defRPr/>
            </a:lvl5pPr>
            <a:lvl6pPr marL="0" marR="0" lvl="5" indent="0" algn="r">
              <a:lnSpc>
                <a:spcPct val="100000"/>
              </a:lnSpc>
              <a:spcBef>
                <a:spcPts val="0"/>
              </a:spcBef>
              <a:spcAft>
                <a:spcPts val="0"/>
              </a:spcAft>
              <a:buClr>
                <a:srgbClr val="000000"/>
              </a:buClr>
              <a:buSzPts val="1400"/>
              <a:buFont typeface="Arial"/>
              <a:buNone/>
              <a:defRPr/>
            </a:lvl6pPr>
            <a:lvl7pPr marL="0" marR="0" lvl="6" indent="0" algn="r">
              <a:lnSpc>
                <a:spcPct val="100000"/>
              </a:lnSpc>
              <a:spcBef>
                <a:spcPts val="0"/>
              </a:spcBef>
              <a:spcAft>
                <a:spcPts val="0"/>
              </a:spcAft>
              <a:buClr>
                <a:srgbClr val="000000"/>
              </a:buClr>
              <a:buSzPts val="1400"/>
              <a:buFont typeface="Arial"/>
              <a:buNone/>
              <a:defRPr/>
            </a:lvl7pPr>
            <a:lvl8pPr marL="0" marR="0" lvl="7" indent="0" algn="r">
              <a:lnSpc>
                <a:spcPct val="100000"/>
              </a:lnSpc>
              <a:spcBef>
                <a:spcPts val="0"/>
              </a:spcBef>
              <a:spcAft>
                <a:spcPts val="0"/>
              </a:spcAft>
              <a:buClr>
                <a:srgbClr val="000000"/>
              </a:buClr>
              <a:buSzPts val="1400"/>
              <a:buFont typeface="Arial"/>
              <a:buNone/>
              <a:defRPr/>
            </a:lvl8pPr>
            <a:lvl9pPr marL="0" marR="0" lvl="8" indent="0" algn="r">
              <a:lnSpc>
                <a:spcPct val="100000"/>
              </a:lnSpc>
              <a:spcBef>
                <a:spcPts val="0"/>
              </a:spcBef>
              <a:spcAft>
                <a:spcPts val="0"/>
              </a:spcAft>
              <a:buClr>
                <a:srgbClr val="000000"/>
              </a:buClr>
              <a:buSzPts val="1400"/>
              <a:buFont typeface="Arial"/>
              <a:buNone/>
              <a:defRPr/>
            </a:lvl9pPr>
          </a:lstStyle>
          <a:p>
            <a:pPr marL="0" lvl="0" indent="0" algn="r" rtl="0">
              <a:spcBef>
                <a:spcPts val="0"/>
              </a:spcBef>
              <a:spcAft>
                <a:spcPts val="0"/>
              </a:spcAft>
              <a:buNone/>
            </a:pPr>
            <a:fld id="{00000000-1234-1234-1234-123412341234}" type="slidenum">
              <a:rPr lang="en-US"/>
              <a:t>‹#›</a:t>
            </a:fld>
            <a:endParaRPr/>
          </a:p>
        </p:txBody>
      </p:sp>
      <p:sp>
        <p:nvSpPr>
          <p:cNvPr id="377" name="Google Shape;377;p46"/>
          <p:cNvSpPr txBox="1">
            <a:spLocks noGrp="1"/>
          </p:cNvSpPr>
          <p:nvPr>
            <p:ph type="body" idx="1"/>
          </p:nvPr>
        </p:nvSpPr>
        <p:spPr>
          <a:xfrm>
            <a:off x="502921" y="1985963"/>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78" name="Google Shape;378;p46"/>
          <p:cNvSpPr txBox="1">
            <a:spLocks noGrp="1"/>
          </p:cNvSpPr>
          <p:nvPr>
            <p:ph type="body" idx="2"/>
          </p:nvPr>
        </p:nvSpPr>
        <p:spPr>
          <a:xfrm>
            <a:off x="502921" y="4164965"/>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79" name="Google Shape;379;p46"/>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80" name="Google Shape;380;p46"/>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2_4 Content">
  <p:cSld name="12_4 Content">
    <p:spTree>
      <p:nvGrpSpPr>
        <p:cNvPr id="1" name="Shape 381"/>
        <p:cNvGrpSpPr/>
        <p:nvPr/>
      </p:nvGrpSpPr>
      <p:grpSpPr>
        <a:xfrm>
          <a:off x="0" y="0"/>
          <a:ext cx="0" cy="0"/>
          <a:chOff x="0" y="0"/>
          <a:chExt cx="0" cy="0"/>
        </a:xfrm>
      </p:grpSpPr>
      <p:sp>
        <p:nvSpPr>
          <p:cNvPr id="382" name="Google Shape;382;p47"/>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3" name="Google Shape;383;p47"/>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4" name="Google Shape;384;p47"/>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5" name="Google Shape;385;p47"/>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a:lvl1pPr>
            <a:lvl2pPr marL="0" marR="0" lvl="1" indent="0" algn="r">
              <a:lnSpc>
                <a:spcPct val="100000"/>
              </a:lnSpc>
              <a:spcBef>
                <a:spcPts val="0"/>
              </a:spcBef>
              <a:spcAft>
                <a:spcPts val="0"/>
              </a:spcAft>
              <a:buClr>
                <a:srgbClr val="000000"/>
              </a:buClr>
              <a:buSzPts val="1400"/>
              <a:buFont typeface="Arial"/>
              <a:buNone/>
              <a:defRPr/>
            </a:lvl2pPr>
            <a:lvl3pPr marL="0" marR="0" lvl="2" indent="0" algn="r">
              <a:lnSpc>
                <a:spcPct val="100000"/>
              </a:lnSpc>
              <a:spcBef>
                <a:spcPts val="0"/>
              </a:spcBef>
              <a:spcAft>
                <a:spcPts val="0"/>
              </a:spcAft>
              <a:buClr>
                <a:srgbClr val="000000"/>
              </a:buClr>
              <a:buSzPts val="1400"/>
              <a:buFont typeface="Arial"/>
              <a:buNone/>
              <a:defRPr/>
            </a:lvl3pPr>
            <a:lvl4pPr marL="0" marR="0" lvl="3" indent="0" algn="r">
              <a:lnSpc>
                <a:spcPct val="100000"/>
              </a:lnSpc>
              <a:spcBef>
                <a:spcPts val="0"/>
              </a:spcBef>
              <a:spcAft>
                <a:spcPts val="0"/>
              </a:spcAft>
              <a:buClr>
                <a:srgbClr val="000000"/>
              </a:buClr>
              <a:buSzPts val="1400"/>
              <a:buFont typeface="Arial"/>
              <a:buNone/>
              <a:defRPr/>
            </a:lvl4pPr>
            <a:lvl5pPr marL="0" marR="0" lvl="4" indent="0" algn="r">
              <a:lnSpc>
                <a:spcPct val="100000"/>
              </a:lnSpc>
              <a:spcBef>
                <a:spcPts val="0"/>
              </a:spcBef>
              <a:spcAft>
                <a:spcPts val="0"/>
              </a:spcAft>
              <a:buClr>
                <a:srgbClr val="000000"/>
              </a:buClr>
              <a:buSzPts val="1400"/>
              <a:buFont typeface="Arial"/>
              <a:buNone/>
              <a:defRPr/>
            </a:lvl5pPr>
            <a:lvl6pPr marL="0" marR="0" lvl="5" indent="0" algn="r">
              <a:lnSpc>
                <a:spcPct val="100000"/>
              </a:lnSpc>
              <a:spcBef>
                <a:spcPts val="0"/>
              </a:spcBef>
              <a:spcAft>
                <a:spcPts val="0"/>
              </a:spcAft>
              <a:buClr>
                <a:srgbClr val="000000"/>
              </a:buClr>
              <a:buSzPts val="1400"/>
              <a:buFont typeface="Arial"/>
              <a:buNone/>
              <a:defRPr/>
            </a:lvl6pPr>
            <a:lvl7pPr marL="0" marR="0" lvl="6" indent="0" algn="r">
              <a:lnSpc>
                <a:spcPct val="100000"/>
              </a:lnSpc>
              <a:spcBef>
                <a:spcPts val="0"/>
              </a:spcBef>
              <a:spcAft>
                <a:spcPts val="0"/>
              </a:spcAft>
              <a:buClr>
                <a:srgbClr val="000000"/>
              </a:buClr>
              <a:buSzPts val="1400"/>
              <a:buFont typeface="Arial"/>
              <a:buNone/>
              <a:defRPr/>
            </a:lvl7pPr>
            <a:lvl8pPr marL="0" marR="0" lvl="7" indent="0" algn="r">
              <a:lnSpc>
                <a:spcPct val="100000"/>
              </a:lnSpc>
              <a:spcBef>
                <a:spcPts val="0"/>
              </a:spcBef>
              <a:spcAft>
                <a:spcPts val="0"/>
              </a:spcAft>
              <a:buClr>
                <a:srgbClr val="000000"/>
              </a:buClr>
              <a:buSzPts val="1400"/>
              <a:buFont typeface="Arial"/>
              <a:buNone/>
              <a:defRPr/>
            </a:lvl8pPr>
            <a:lvl9pPr marL="0" marR="0" lvl="8" indent="0" algn="r">
              <a:lnSpc>
                <a:spcPct val="100000"/>
              </a:lnSpc>
              <a:spcBef>
                <a:spcPts val="0"/>
              </a:spcBef>
              <a:spcAft>
                <a:spcPts val="0"/>
              </a:spcAft>
              <a:buClr>
                <a:srgbClr val="000000"/>
              </a:buClr>
              <a:buSzPts val="1400"/>
              <a:buFont typeface="Arial"/>
              <a:buNone/>
              <a:defRPr/>
            </a:lvl9pPr>
          </a:lstStyle>
          <a:p>
            <a:pPr marL="0" lvl="0" indent="0" algn="r" rtl="0">
              <a:spcBef>
                <a:spcPts val="0"/>
              </a:spcBef>
              <a:spcAft>
                <a:spcPts val="0"/>
              </a:spcAft>
              <a:buNone/>
            </a:pPr>
            <a:fld id="{00000000-1234-1234-1234-123412341234}" type="slidenum">
              <a:rPr lang="en-US"/>
              <a:t>‹#›</a:t>
            </a:fld>
            <a:endParaRPr/>
          </a:p>
        </p:txBody>
      </p:sp>
      <p:sp>
        <p:nvSpPr>
          <p:cNvPr id="386" name="Google Shape;386;p47"/>
          <p:cNvSpPr txBox="1">
            <a:spLocks noGrp="1"/>
          </p:cNvSpPr>
          <p:nvPr>
            <p:ph type="body" idx="1"/>
          </p:nvPr>
        </p:nvSpPr>
        <p:spPr>
          <a:xfrm>
            <a:off x="502921" y="1985963"/>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87" name="Google Shape;387;p47"/>
          <p:cNvSpPr txBox="1">
            <a:spLocks noGrp="1"/>
          </p:cNvSpPr>
          <p:nvPr>
            <p:ph type="body" idx="2"/>
          </p:nvPr>
        </p:nvSpPr>
        <p:spPr>
          <a:xfrm>
            <a:off x="502921" y="4164965"/>
            <a:ext cx="3657413"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88" name="Google Shape;388;p47"/>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
        <p:nvSpPr>
          <p:cNvPr id="389" name="Google Shape;389;p47"/>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23850" algn="l">
              <a:lnSpc>
                <a:spcPct val="100000"/>
              </a:lnSpc>
              <a:spcBef>
                <a:spcPts val="2000"/>
              </a:spcBef>
              <a:spcAft>
                <a:spcPts val="0"/>
              </a:spcAft>
              <a:buSzPts val="1500"/>
              <a:buChar char="■"/>
              <a:defRPr sz="1350"/>
            </a:lvl1pPr>
            <a:lvl2pPr marL="914400" lvl="1" indent="-314325" algn="l">
              <a:lnSpc>
                <a:spcPct val="100000"/>
              </a:lnSpc>
              <a:spcBef>
                <a:spcPts val="600"/>
              </a:spcBef>
              <a:spcAft>
                <a:spcPts val="0"/>
              </a:spcAft>
              <a:buSzPts val="1350"/>
              <a:buChar char="■"/>
              <a:defRPr sz="1350"/>
            </a:lvl2pPr>
            <a:lvl3pPr marL="1371600" lvl="2" indent="-314325" algn="l">
              <a:lnSpc>
                <a:spcPct val="100000"/>
              </a:lnSpc>
              <a:spcBef>
                <a:spcPts val="600"/>
              </a:spcBef>
              <a:spcAft>
                <a:spcPts val="0"/>
              </a:spcAft>
              <a:buSzPts val="1350"/>
              <a:buChar char="■"/>
              <a:defRPr sz="1350"/>
            </a:lvl3pPr>
            <a:lvl4pPr marL="1828800" lvl="3" indent="-314325" algn="l">
              <a:lnSpc>
                <a:spcPct val="100000"/>
              </a:lnSpc>
              <a:spcBef>
                <a:spcPts val="600"/>
              </a:spcBef>
              <a:spcAft>
                <a:spcPts val="0"/>
              </a:spcAft>
              <a:buSzPts val="1350"/>
              <a:buChar char="■"/>
              <a:defRPr sz="1350"/>
            </a:lvl4pPr>
            <a:lvl5pPr marL="2286000" lvl="4" indent="-314325" algn="l">
              <a:lnSpc>
                <a:spcPct val="100000"/>
              </a:lnSpc>
              <a:spcBef>
                <a:spcPts val="600"/>
              </a:spcBef>
              <a:spcAft>
                <a:spcPts val="0"/>
              </a:spcAft>
              <a:buSzPts val="1350"/>
              <a:buChar char="■"/>
              <a:defRPr sz="1350"/>
            </a:lvl5pPr>
            <a:lvl6pPr marL="2743200" lvl="5" indent="-314325" algn="l">
              <a:lnSpc>
                <a:spcPct val="100000"/>
              </a:lnSpc>
              <a:spcBef>
                <a:spcPts val="360"/>
              </a:spcBef>
              <a:spcAft>
                <a:spcPts val="0"/>
              </a:spcAft>
              <a:buSzPts val="1350"/>
              <a:buChar char="■"/>
              <a:defRPr sz="1350"/>
            </a:lvl6pPr>
            <a:lvl7pPr marL="3200400" lvl="6" indent="-314325" algn="l">
              <a:lnSpc>
                <a:spcPct val="100000"/>
              </a:lnSpc>
              <a:spcBef>
                <a:spcPts val="360"/>
              </a:spcBef>
              <a:spcAft>
                <a:spcPts val="0"/>
              </a:spcAft>
              <a:buSzPts val="1350"/>
              <a:buChar char="■"/>
              <a:defRPr sz="1350"/>
            </a:lvl7pPr>
            <a:lvl8pPr marL="3657600" lvl="7" indent="-314325" algn="l">
              <a:lnSpc>
                <a:spcPct val="100000"/>
              </a:lnSpc>
              <a:spcBef>
                <a:spcPts val="360"/>
              </a:spcBef>
              <a:spcAft>
                <a:spcPts val="0"/>
              </a:spcAft>
              <a:buSzPts val="1350"/>
              <a:buChar char="■"/>
              <a:defRPr sz="1350"/>
            </a:lvl8pPr>
            <a:lvl9pPr marL="4114800" lvl="8" indent="-314325" algn="l">
              <a:lnSpc>
                <a:spcPct val="100000"/>
              </a:lnSpc>
              <a:spcBef>
                <a:spcPts val="360"/>
              </a:spcBef>
              <a:spcAft>
                <a:spcPts val="0"/>
              </a:spcAft>
              <a:buSzPts val="1350"/>
              <a:buChar char="■"/>
              <a:defRPr sz="135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6"/>
        <p:cNvGrpSpPr/>
        <p:nvPr/>
      </p:nvGrpSpPr>
      <p:grpSpPr>
        <a:xfrm>
          <a:off x="0" y="0"/>
          <a:ext cx="0" cy="0"/>
          <a:chOff x="0" y="0"/>
          <a:chExt cx="0" cy="0"/>
        </a:xfrm>
      </p:grpSpPr>
      <p:sp>
        <p:nvSpPr>
          <p:cNvPr id="47" name="Google Shape;47;p60"/>
          <p:cNvSpPr/>
          <p:nvPr/>
        </p:nvSpPr>
        <p:spPr>
          <a:xfrm>
            <a:off x="8210550" y="282574"/>
            <a:ext cx="642097"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8" name="Google Shape;48;p60"/>
          <p:cNvSpPr/>
          <p:nvPr/>
        </p:nvSpPr>
        <p:spPr>
          <a:xfrm>
            <a:off x="8068235" y="282574"/>
            <a:ext cx="91440" cy="1600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9" name="Google Shape;49;p60"/>
          <p:cNvSpPr txBox="1"/>
          <p:nvPr/>
        </p:nvSpPr>
        <p:spPr>
          <a:xfrm>
            <a:off x="223185" y="228600"/>
            <a:ext cx="26090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50" name="Google Shape;50;p60"/>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60"/>
          <p:cNvSpPr txBox="1">
            <a:spLocks noGrp="1"/>
          </p:cNvSpPr>
          <p:nvPr>
            <p:ph type="body" idx="1"/>
          </p:nvPr>
        </p:nvSpPr>
        <p:spPr>
          <a:xfrm>
            <a:off x="498518" y="1985963"/>
            <a:ext cx="3657600" cy="414020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52" name="Google Shape;52;p60"/>
          <p:cNvSpPr txBox="1">
            <a:spLocks noGrp="1"/>
          </p:cNvSpPr>
          <p:nvPr>
            <p:ph type="body" idx="2"/>
          </p:nvPr>
        </p:nvSpPr>
        <p:spPr>
          <a:xfrm>
            <a:off x="4399878" y="1985963"/>
            <a:ext cx="3657600" cy="414020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53" name="Google Shape;53;p60"/>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0"/>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60"/>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390"/>
        <p:cNvGrpSpPr/>
        <p:nvPr/>
      </p:nvGrpSpPr>
      <p:grpSpPr>
        <a:xfrm>
          <a:off x="0" y="0"/>
          <a:ext cx="0" cy="0"/>
          <a:chOff x="0" y="0"/>
          <a:chExt cx="0" cy="0"/>
        </a:xfrm>
      </p:grpSpPr>
      <p:sp>
        <p:nvSpPr>
          <p:cNvPr id="391" name="Google Shape;391;g724b250972_0_3348"/>
          <p:cNvSpPr txBox="1">
            <a:spLocks noGrp="1"/>
          </p:cNvSpPr>
          <p:nvPr>
            <p:ph type="ctrTitle"/>
          </p:nvPr>
        </p:nvSpPr>
        <p:spPr>
          <a:xfrm>
            <a:off x="4800600" y="4624668"/>
            <a:ext cx="4038600" cy="933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2800"/>
              <a:buFont typeface="Rockwel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2" name="Google Shape;392;g724b250972_0_3348"/>
          <p:cNvSpPr txBox="1">
            <a:spLocks noGrp="1"/>
          </p:cNvSpPr>
          <p:nvPr>
            <p:ph type="subTitle" idx="1"/>
          </p:nvPr>
        </p:nvSpPr>
        <p:spPr>
          <a:xfrm>
            <a:off x="4800600" y="5562599"/>
            <a:ext cx="4038600" cy="748500"/>
          </a:xfrm>
          <a:prstGeom prst="rect">
            <a:avLst/>
          </a:prstGeom>
          <a:noFill/>
          <a:ln>
            <a:noFill/>
          </a:ln>
        </p:spPr>
        <p:txBody>
          <a:bodyPr spcFirstLastPara="1" wrap="square" lIns="91425" tIns="45700" rIns="91425" bIns="45700" anchor="t" anchorCtr="0">
            <a:noAutofit/>
          </a:bodyPr>
          <a:lstStyle>
            <a:lvl1pPr lvl="0" algn="l">
              <a:lnSpc>
                <a:spcPct val="100000"/>
              </a:lnSpc>
              <a:spcBef>
                <a:spcPts val="300"/>
              </a:spcBef>
              <a:spcAft>
                <a:spcPts val="0"/>
              </a:spcAft>
              <a:buSzPts val="1050"/>
              <a:buNone/>
              <a:defRPr sz="1400">
                <a:solidFill>
                  <a:srgbClr val="888888"/>
                </a:solidFill>
              </a:defRPr>
            </a:lvl1pPr>
            <a:lvl2pPr lvl="1" algn="ctr">
              <a:lnSpc>
                <a:spcPct val="100000"/>
              </a:lnSpc>
              <a:spcBef>
                <a:spcPts val="600"/>
              </a:spcBef>
              <a:spcAft>
                <a:spcPts val="0"/>
              </a:spcAft>
              <a:buSzPts val="1350"/>
              <a:buNone/>
              <a:defRPr>
                <a:solidFill>
                  <a:srgbClr val="888888"/>
                </a:solidFill>
              </a:defRPr>
            </a:lvl2pPr>
            <a:lvl3pPr lvl="2" algn="ctr">
              <a:lnSpc>
                <a:spcPct val="100000"/>
              </a:lnSpc>
              <a:spcBef>
                <a:spcPts val="600"/>
              </a:spcBef>
              <a:spcAft>
                <a:spcPts val="0"/>
              </a:spcAft>
              <a:buSzPts val="1350"/>
              <a:buNone/>
              <a:defRPr>
                <a:solidFill>
                  <a:srgbClr val="888888"/>
                </a:solidFill>
              </a:defRPr>
            </a:lvl3pPr>
            <a:lvl4pPr lvl="3" algn="ctr">
              <a:lnSpc>
                <a:spcPct val="100000"/>
              </a:lnSpc>
              <a:spcBef>
                <a:spcPts val="600"/>
              </a:spcBef>
              <a:spcAft>
                <a:spcPts val="0"/>
              </a:spcAft>
              <a:buSzPts val="1350"/>
              <a:buNone/>
              <a:defRPr>
                <a:solidFill>
                  <a:srgbClr val="888888"/>
                </a:solidFill>
              </a:defRPr>
            </a:lvl4pPr>
            <a:lvl5pPr lvl="4" algn="ctr">
              <a:lnSpc>
                <a:spcPct val="100000"/>
              </a:lnSpc>
              <a:spcBef>
                <a:spcPts val="600"/>
              </a:spcBef>
              <a:spcAft>
                <a:spcPts val="0"/>
              </a:spcAft>
              <a:buSzPts val="1350"/>
              <a:buNone/>
              <a:defRPr>
                <a:solidFill>
                  <a:srgbClr val="888888"/>
                </a:solidFill>
              </a:defRPr>
            </a:lvl5pPr>
            <a:lvl6pPr lvl="5" algn="ctr">
              <a:lnSpc>
                <a:spcPct val="100000"/>
              </a:lnSpc>
              <a:spcBef>
                <a:spcPts val="360"/>
              </a:spcBef>
              <a:spcAft>
                <a:spcPts val="0"/>
              </a:spcAft>
              <a:buSzPts val="1350"/>
              <a:buNone/>
              <a:defRPr>
                <a:solidFill>
                  <a:srgbClr val="888888"/>
                </a:solidFill>
              </a:defRPr>
            </a:lvl6pPr>
            <a:lvl7pPr lvl="6" algn="ctr">
              <a:lnSpc>
                <a:spcPct val="100000"/>
              </a:lnSpc>
              <a:spcBef>
                <a:spcPts val="360"/>
              </a:spcBef>
              <a:spcAft>
                <a:spcPts val="0"/>
              </a:spcAft>
              <a:buSzPts val="1350"/>
              <a:buNone/>
              <a:defRPr>
                <a:solidFill>
                  <a:srgbClr val="888888"/>
                </a:solidFill>
              </a:defRPr>
            </a:lvl7pPr>
            <a:lvl8pPr lvl="7" algn="ctr">
              <a:lnSpc>
                <a:spcPct val="100000"/>
              </a:lnSpc>
              <a:spcBef>
                <a:spcPts val="360"/>
              </a:spcBef>
              <a:spcAft>
                <a:spcPts val="0"/>
              </a:spcAft>
              <a:buSzPts val="1350"/>
              <a:buNone/>
              <a:defRPr>
                <a:solidFill>
                  <a:srgbClr val="888888"/>
                </a:solidFill>
              </a:defRPr>
            </a:lvl8pPr>
            <a:lvl9pPr lvl="8" algn="ctr">
              <a:lnSpc>
                <a:spcPct val="100000"/>
              </a:lnSpc>
              <a:spcBef>
                <a:spcPts val="360"/>
              </a:spcBef>
              <a:spcAft>
                <a:spcPts val="0"/>
              </a:spcAft>
              <a:buSzPts val="1350"/>
              <a:buNone/>
              <a:defRPr>
                <a:solidFill>
                  <a:srgbClr val="888888"/>
                </a:solidFill>
              </a:defRPr>
            </a:lvl9pPr>
          </a:lstStyle>
          <a:p>
            <a:endParaRPr/>
          </a:p>
        </p:txBody>
      </p:sp>
      <p:sp>
        <p:nvSpPr>
          <p:cNvPr id="393" name="Google Shape;393;g724b250972_0_3348"/>
          <p:cNvSpPr txBox="1">
            <a:spLocks noGrp="1"/>
          </p:cNvSpPr>
          <p:nvPr>
            <p:ph type="dt" idx="10"/>
          </p:nvPr>
        </p:nvSpPr>
        <p:spPr>
          <a:xfrm>
            <a:off x="4800600" y="6425640"/>
            <a:ext cx="12327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4" name="Google Shape;394;g724b250972_0_3348"/>
          <p:cNvSpPr txBox="1">
            <a:spLocks noGrp="1"/>
          </p:cNvSpPr>
          <p:nvPr>
            <p:ph type="ftr" idx="11"/>
          </p:nvPr>
        </p:nvSpPr>
        <p:spPr>
          <a:xfrm>
            <a:off x="6311153" y="6425640"/>
            <a:ext cx="26178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5" name="Google Shape;395;g724b250972_0_3348"/>
          <p:cNvSpPr/>
          <p:nvPr/>
        </p:nvSpPr>
        <p:spPr>
          <a:xfrm>
            <a:off x="282575" y="228600"/>
            <a:ext cx="4235400" cy="418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396" name="Google Shape;396;g724b250972_0_3348"/>
          <p:cNvSpPr/>
          <p:nvPr/>
        </p:nvSpPr>
        <p:spPr>
          <a:xfrm>
            <a:off x="6802438" y="228600"/>
            <a:ext cx="2057400" cy="2039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397" name="Google Shape;397;g724b250972_0_3348"/>
          <p:cNvSpPr/>
          <p:nvPr/>
        </p:nvSpPr>
        <p:spPr>
          <a:xfrm>
            <a:off x="4624388" y="2377440"/>
            <a:ext cx="2057400" cy="2039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398" name="Google Shape;398;g724b250972_0_3348"/>
          <p:cNvSpPr txBox="1"/>
          <p:nvPr/>
        </p:nvSpPr>
        <p:spPr>
          <a:xfrm>
            <a:off x="424891" y="174812"/>
            <a:ext cx="413400" cy="831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399" name="Google Shape;399;g724b250972_0_3348"/>
          <p:cNvSpPr/>
          <p:nvPr/>
        </p:nvSpPr>
        <p:spPr>
          <a:xfrm>
            <a:off x="4624388" y="228600"/>
            <a:ext cx="2057400" cy="2039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00" name="Google Shape;400;g724b250972_0_3348"/>
          <p:cNvSpPr/>
          <p:nvPr/>
        </p:nvSpPr>
        <p:spPr>
          <a:xfrm>
            <a:off x="6802438" y="2377440"/>
            <a:ext cx="2057400" cy="2039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Alt.">
  <p:cSld name="Title and Content, Alt.">
    <p:spTree>
      <p:nvGrpSpPr>
        <p:cNvPr id="1" name="Shape 401"/>
        <p:cNvGrpSpPr/>
        <p:nvPr/>
      </p:nvGrpSpPr>
      <p:grpSpPr>
        <a:xfrm>
          <a:off x="0" y="0"/>
          <a:ext cx="0" cy="0"/>
          <a:chOff x="0" y="0"/>
          <a:chExt cx="0" cy="0"/>
        </a:xfrm>
      </p:grpSpPr>
      <p:sp>
        <p:nvSpPr>
          <p:cNvPr id="402" name="Google Shape;402;g724b250972_0_3418"/>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03" name="Google Shape;403;g724b250972_0_3418"/>
          <p:cNvSpPr txBox="1">
            <a:spLocks noGrp="1"/>
          </p:cNvSpPr>
          <p:nvPr>
            <p:ph type="title"/>
          </p:nvPr>
        </p:nvSpPr>
        <p:spPr>
          <a:xfrm>
            <a:off x="498474" y="134471"/>
            <a:ext cx="7556400" cy="99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4" name="Google Shape;404;g724b250972_0_3418"/>
          <p:cNvSpPr txBox="1">
            <a:spLocks noGrp="1"/>
          </p:cNvSpPr>
          <p:nvPr>
            <p:ph type="body" idx="1"/>
          </p:nvPr>
        </p:nvSpPr>
        <p:spPr>
          <a:xfrm>
            <a:off x="498474" y="1981200"/>
            <a:ext cx="7556400" cy="41451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a:lvl1pPr>
            <a:lvl2pPr marL="914400" lvl="1" indent="-314325" algn="l">
              <a:lnSpc>
                <a:spcPct val="100000"/>
              </a:lnSpc>
              <a:spcBef>
                <a:spcPts val="600"/>
              </a:spcBef>
              <a:spcAft>
                <a:spcPts val="0"/>
              </a:spcAft>
              <a:buSzPts val="1350"/>
              <a:buChar char="■"/>
              <a:defRPr/>
            </a:lvl2pPr>
            <a:lvl3pPr marL="1371600" lvl="2" indent="-314325" algn="l">
              <a:lnSpc>
                <a:spcPct val="100000"/>
              </a:lnSpc>
              <a:spcBef>
                <a:spcPts val="600"/>
              </a:spcBef>
              <a:spcAft>
                <a:spcPts val="0"/>
              </a:spcAft>
              <a:buSzPts val="1350"/>
              <a:buChar char="■"/>
              <a:defRPr/>
            </a:lvl3pPr>
            <a:lvl4pPr marL="1828800" lvl="3" indent="-314325" algn="l">
              <a:lnSpc>
                <a:spcPct val="100000"/>
              </a:lnSpc>
              <a:spcBef>
                <a:spcPts val="600"/>
              </a:spcBef>
              <a:spcAft>
                <a:spcPts val="0"/>
              </a:spcAft>
              <a:buSzPts val="1350"/>
              <a:buChar char="■"/>
              <a:defRPr/>
            </a:lvl4pPr>
            <a:lvl5pPr marL="2286000" lvl="4" indent="-314325" algn="l">
              <a:lnSpc>
                <a:spcPct val="100000"/>
              </a:lnSpc>
              <a:spcBef>
                <a:spcPts val="600"/>
              </a:spcBef>
              <a:spcAft>
                <a:spcPts val="0"/>
              </a:spcAft>
              <a:buSzPts val="1350"/>
              <a:buChar char="■"/>
              <a:defRPr/>
            </a:lvl5pPr>
            <a:lvl6pPr marL="2743200" lvl="5" indent="-314325" algn="l">
              <a:lnSpc>
                <a:spcPct val="100000"/>
              </a:lnSpc>
              <a:spcBef>
                <a:spcPts val="360"/>
              </a:spcBef>
              <a:spcAft>
                <a:spcPts val="0"/>
              </a:spcAft>
              <a:buSzPts val="1350"/>
              <a:buChar char="■"/>
              <a:defRPr/>
            </a:lvl6pPr>
            <a:lvl7pPr marL="3200400" lvl="6" indent="-314325" algn="l">
              <a:lnSpc>
                <a:spcPct val="100000"/>
              </a:lnSpc>
              <a:spcBef>
                <a:spcPts val="360"/>
              </a:spcBef>
              <a:spcAft>
                <a:spcPts val="0"/>
              </a:spcAft>
              <a:buSzPts val="1350"/>
              <a:buChar char="■"/>
              <a:defRPr/>
            </a:lvl7pPr>
            <a:lvl8pPr marL="3657600" lvl="7" indent="-314325" algn="l">
              <a:lnSpc>
                <a:spcPct val="100000"/>
              </a:lnSpc>
              <a:spcBef>
                <a:spcPts val="360"/>
              </a:spcBef>
              <a:spcAft>
                <a:spcPts val="0"/>
              </a:spcAft>
              <a:buSzPts val="1350"/>
              <a:buChar char="■"/>
              <a:defRPr/>
            </a:lvl8pPr>
            <a:lvl9pPr marL="4114800" lvl="8" indent="-314325" algn="l">
              <a:lnSpc>
                <a:spcPct val="100000"/>
              </a:lnSpc>
              <a:spcBef>
                <a:spcPts val="360"/>
              </a:spcBef>
              <a:spcAft>
                <a:spcPts val="0"/>
              </a:spcAft>
              <a:buSzPts val="1350"/>
              <a:buChar char="■"/>
              <a:defRPr/>
            </a:lvl9pPr>
          </a:lstStyle>
          <a:p>
            <a:endParaRPr/>
          </a:p>
        </p:txBody>
      </p:sp>
      <p:sp>
        <p:nvSpPr>
          <p:cNvPr id="405" name="Google Shape;405;g724b250972_0_3418"/>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6" name="Google Shape;406;g724b250972_0_3418"/>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7" name="Google Shape;407;g724b250972_0_3418"/>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408" name="Google Shape;408;g724b250972_0_3418"/>
          <p:cNvSpPr txBox="1"/>
          <p:nvPr/>
        </p:nvSpPr>
        <p:spPr>
          <a:xfrm>
            <a:off x="223185" y="228600"/>
            <a:ext cx="261000" cy="55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409" name="Google Shape;409;g724b250972_0_3418"/>
          <p:cNvSpPr txBox="1">
            <a:spLocks noGrp="1"/>
          </p:cNvSpPr>
          <p:nvPr>
            <p:ph type="body" idx="2"/>
          </p:nvPr>
        </p:nvSpPr>
        <p:spPr>
          <a:xfrm>
            <a:off x="498518" y="1129553"/>
            <a:ext cx="7559100" cy="774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000"/>
              </a:spcBef>
              <a:spcAft>
                <a:spcPts val="0"/>
              </a:spcAft>
              <a:buSzPts val="1800"/>
              <a:buNone/>
              <a:defRPr sz="2400" b="0" i="0" u="none" strike="noStrike" cap="none">
                <a:solidFill>
                  <a:schemeClr val="accent3"/>
                </a:solidFill>
                <a:latin typeface="Rockwell"/>
                <a:ea typeface="Rockwell"/>
                <a:cs typeface="Rockwell"/>
                <a:sym typeface="Rockwell"/>
              </a:defRPr>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with 2 Pictures">
  <p:cSld name="Title Slide with 2 Pictures">
    <p:spTree>
      <p:nvGrpSpPr>
        <p:cNvPr id="1" name="Shape 410"/>
        <p:cNvGrpSpPr/>
        <p:nvPr/>
      </p:nvGrpSpPr>
      <p:grpSpPr>
        <a:xfrm>
          <a:off x="0" y="0"/>
          <a:ext cx="0" cy="0"/>
          <a:chOff x="0" y="0"/>
          <a:chExt cx="0" cy="0"/>
        </a:xfrm>
      </p:grpSpPr>
      <p:sp>
        <p:nvSpPr>
          <p:cNvPr id="411" name="Google Shape;411;g724b250972_0_3427"/>
          <p:cNvSpPr txBox="1">
            <a:spLocks noGrp="1"/>
          </p:cNvSpPr>
          <p:nvPr>
            <p:ph type="ctrTitle"/>
          </p:nvPr>
        </p:nvSpPr>
        <p:spPr>
          <a:xfrm>
            <a:off x="4800600" y="4624668"/>
            <a:ext cx="4038600" cy="9336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2800"/>
              <a:buFont typeface="Rockwel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2" name="Google Shape;412;g724b250972_0_3427"/>
          <p:cNvSpPr txBox="1">
            <a:spLocks noGrp="1"/>
          </p:cNvSpPr>
          <p:nvPr>
            <p:ph type="subTitle" idx="1"/>
          </p:nvPr>
        </p:nvSpPr>
        <p:spPr>
          <a:xfrm>
            <a:off x="4800600" y="5562599"/>
            <a:ext cx="4038600" cy="748500"/>
          </a:xfrm>
          <a:prstGeom prst="rect">
            <a:avLst/>
          </a:prstGeom>
          <a:noFill/>
          <a:ln>
            <a:noFill/>
          </a:ln>
        </p:spPr>
        <p:txBody>
          <a:bodyPr spcFirstLastPara="1" wrap="square" lIns="91425" tIns="45700" rIns="91425" bIns="45700" anchor="t" anchorCtr="0">
            <a:noAutofit/>
          </a:bodyPr>
          <a:lstStyle>
            <a:lvl1pPr lvl="0" algn="l">
              <a:lnSpc>
                <a:spcPct val="100000"/>
              </a:lnSpc>
              <a:spcBef>
                <a:spcPts val="300"/>
              </a:spcBef>
              <a:spcAft>
                <a:spcPts val="0"/>
              </a:spcAft>
              <a:buSzPts val="1050"/>
              <a:buNone/>
              <a:defRPr sz="1400">
                <a:solidFill>
                  <a:srgbClr val="888888"/>
                </a:solidFill>
              </a:defRPr>
            </a:lvl1pPr>
            <a:lvl2pPr lvl="1" algn="ctr">
              <a:lnSpc>
                <a:spcPct val="100000"/>
              </a:lnSpc>
              <a:spcBef>
                <a:spcPts val="600"/>
              </a:spcBef>
              <a:spcAft>
                <a:spcPts val="0"/>
              </a:spcAft>
              <a:buSzPts val="1350"/>
              <a:buNone/>
              <a:defRPr>
                <a:solidFill>
                  <a:srgbClr val="888888"/>
                </a:solidFill>
              </a:defRPr>
            </a:lvl2pPr>
            <a:lvl3pPr lvl="2" algn="ctr">
              <a:lnSpc>
                <a:spcPct val="100000"/>
              </a:lnSpc>
              <a:spcBef>
                <a:spcPts val="600"/>
              </a:spcBef>
              <a:spcAft>
                <a:spcPts val="0"/>
              </a:spcAft>
              <a:buSzPts val="1350"/>
              <a:buNone/>
              <a:defRPr>
                <a:solidFill>
                  <a:srgbClr val="888888"/>
                </a:solidFill>
              </a:defRPr>
            </a:lvl3pPr>
            <a:lvl4pPr lvl="3" algn="ctr">
              <a:lnSpc>
                <a:spcPct val="100000"/>
              </a:lnSpc>
              <a:spcBef>
                <a:spcPts val="600"/>
              </a:spcBef>
              <a:spcAft>
                <a:spcPts val="0"/>
              </a:spcAft>
              <a:buSzPts val="1350"/>
              <a:buNone/>
              <a:defRPr>
                <a:solidFill>
                  <a:srgbClr val="888888"/>
                </a:solidFill>
              </a:defRPr>
            </a:lvl4pPr>
            <a:lvl5pPr lvl="4" algn="ctr">
              <a:lnSpc>
                <a:spcPct val="100000"/>
              </a:lnSpc>
              <a:spcBef>
                <a:spcPts val="600"/>
              </a:spcBef>
              <a:spcAft>
                <a:spcPts val="0"/>
              </a:spcAft>
              <a:buSzPts val="1350"/>
              <a:buNone/>
              <a:defRPr>
                <a:solidFill>
                  <a:srgbClr val="888888"/>
                </a:solidFill>
              </a:defRPr>
            </a:lvl5pPr>
            <a:lvl6pPr lvl="5" algn="ctr">
              <a:lnSpc>
                <a:spcPct val="100000"/>
              </a:lnSpc>
              <a:spcBef>
                <a:spcPts val="360"/>
              </a:spcBef>
              <a:spcAft>
                <a:spcPts val="0"/>
              </a:spcAft>
              <a:buSzPts val="1350"/>
              <a:buNone/>
              <a:defRPr>
                <a:solidFill>
                  <a:srgbClr val="888888"/>
                </a:solidFill>
              </a:defRPr>
            </a:lvl6pPr>
            <a:lvl7pPr lvl="6" algn="ctr">
              <a:lnSpc>
                <a:spcPct val="100000"/>
              </a:lnSpc>
              <a:spcBef>
                <a:spcPts val="360"/>
              </a:spcBef>
              <a:spcAft>
                <a:spcPts val="0"/>
              </a:spcAft>
              <a:buSzPts val="1350"/>
              <a:buNone/>
              <a:defRPr>
                <a:solidFill>
                  <a:srgbClr val="888888"/>
                </a:solidFill>
              </a:defRPr>
            </a:lvl7pPr>
            <a:lvl8pPr lvl="7" algn="ctr">
              <a:lnSpc>
                <a:spcPct val="100000"/>
              </a:lnSpc>
              <a:spcBef>
                <a:spcPts val="360"/>
              </a:spcBef>
              <a:spcAft>
                <a:spcPts val="0"/>
              </a:spcAft>
              <a:buSzPts val="1350"/>
              <a:buNone/>
              <a:defRPr>
                <a:solidFill>
                  <a:srgbClr val="888888"/>
                </a:solidFill>
              </a:defRPr>
            </a:lvl8pPr>
            <a:lvl9pPr lvl="8" algn="ctr">
              <a:lnSpc>
                <a:spcPct val="100000"/>
              </a:lnSpc>
              <a:spcBef>
                <a:spcPts val="360"/>
              </a:spcBef>
              <a:spcAft>
                <a:spcPts val="0"/>
              </a:spcAft>
              <a:buSzPts val="1350"/>
              <a:buNone/>
              <a:defRPr>
                <a:solidFill>
                  <a:srgbClr val="888888"/>
                </a:solidFill>
              </a:defRPr>
            </a:lvl9pPr>
          </a:lstStyle>
          <a:p>
            <a:endParaRPr/>
          </a:p>
        </p:txBody>
      </p:sp>
      <p:sp>
        <p:nvSpPr>
          <p:cNvPr id="413" name="Google Shape;413;g724b250972_0_3427"/>
          <p:cNvSpPr txBox="1">
            <a:spLocks noGrp="1"/>
          </p:cNvSpPr>
          <p:nvPr>
            <p:ph type="dt" idx="10"/>
          </p:nvPr>
        </p:nvSpPr>
        <p:spPr>
          <a:xfrm>
            <a:off x="4800600" y="6425640"/>
            <a:ext cx="12327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4" name="Google Shape;414;g724b250972_0_3427"/>
          <p:cNvSpPr txBox="1">
            <a:spLocks noGrp="1"/>
          </p:cNvSpPr>
          <p:nvPr>
            <p:ph type="ftr" idx="11"/>
          </p:nvPr>
        </p:nvSpPr>
        <p:spPr>
          <a:xfrm>
            <a:off x="6311153" y="6425640"/>
            <a:ext cx="26178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5" name="Google Shape;415;g724b250972_0_3427"/>
          <p:cNvSpPr/>
          <p:nvPr/>
        </p:nvSpPr>
        <p:spPr>
          <a:xfrm>
            <a:off x="282575" y="228600"/>
            <a:ext cx="4235400" cy="418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16" name="Google Shape;416;g724b250972_0_3427"/>
          <p:cNvSpPr/>
          <p:nvPr/>
        </p:nvSpPr>
        <p:spPr>
          <a:xfrm>
            <a:off x="6802438" y="228600"/>
            <a:ext cx="2057400" cy="2039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17" name="Google Shape;417;g724b250972_0_3427"/>
          <p:cNvSpPr/>
          <p:nvPr/>
        </p:nvSpPr>
        <p:spPr>
          <a:xfrm>
            <a:off x="4624388" y="2377440"/>
            <a:ext cx="2057400" cy="2039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18" name="Google Shape;418;g724b250972_0_3427"/>
          <p:cNvSpPr>
            <a:spLocks noGrp="1"/>
          </p:cNvSpPr>
          <p:nvPr>
            <p:ph type="pic" idx="2"/>
          </p:nvPr>
        </p:nvSpPr>
        <p:spPr>
          <a:xfrm>
            <a:off x="4624388" y="228600"/>
            <a:ext cx="2057400" cy="2039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419" name="Google Shape;419;g724b250972_0_3427"/>
          <p:cNvSpPr>
            <a:spLocks noGrp="1"/>
          </p:cNvSpPr>
          <p:nvPr>
            <p:ph type="pic" idx="3"/>
          </p:nvPr>
        </p:nvSpPr>
        <p:spPr>
          <a:xfrm>
            <a:off x="6802438" y="2377440"/>
            <a:ext cx="2057400" cy="2039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420" name="Google Shape;420;g724b250972_0_3427"/>
          <p:cNvSpPr txBox="1">
            <a:spLocks noGrp="1"/>
          </p:cNvSpPr>
          <p:nvPr>
            <p:ph type="body" idx="4"/>
          </p:nvPr>
        </p:nvSpPr>
        <p:spPr>
          <a:xfrm>
            <a:off x="857250" y="1779494"/>
            <a:ext cx="3086100" cy="2040900"/>
          </a:xfrm>
          <a:prstGeom prst="rect">
            <a:avLst/>
          </a:prstGeom>
          <a:noFill/>
          <a:ln>
            <a:noFill/>
          </a:ln>
        </p:spPr>
        <p:txBody>
          <a:bodyPr spcFirstLastPara="1" wrap="square" lIns="45700" tIns="45700" rIns="45700" bIns="45700" anchor="t" anchorCtr="0">
            <a:noAutofit/>
          </a:bodyPr>
          <a:lstStyle>
            <a:lvl1pPr marL="457200" lvl="0" indent="-228600" algn="ctr">
              <a:lnSpc>
                <a:spcPct val="100000"/>
              </a:lnSpc>
              <a:spcBef>
                <a:spcPts val="600"/>
              </a:spcBef>
              <a:spcAft>
                <a:spcPts val="0"/>
              </a:spcAft>
              <a:buSzPts val="3450"/>
              <a:buNone/>
              <a:defRPr sz="4600">
                <a:solidFill>
                  <a:schemeClr val="lt1"/>
                </a:solidFill>
              </a:defRPr>
            </a:lvl1pPr>
            <a:lvl2pPr marL="914400" lvl="1" indent="-285750" algn="l">
              <a:lnSpc>
                <a:spcPct val="100000"/>
              </a:lnSpc>
              <a:spcBef>
                <a:spcPts val="600"/>
              </a:spcBef>
              <a:spcAft>
                <a:spcPts val="0"/>
              </a:spcAft>
              <a:buSzPts val="900"/>
              <a:buChar char="■"/>
              <a:defRPr sz="1200"/>
            </a:lvl2pPr>
            <a:lvl3pPr marL="1371600" lvl="2" indent="-276225" algn="l">
              <a:lnSpc>
                <a:spcPct val="100000"/>
              </a:lnSpc>
              <a:spcBef>
                <a:spcPts val="600"/>
              </a:spcBef>
              <a:spcAft>
                <a:spcPts val="0"/>
              </a:spcAft>
              <a:buSzPts val="750"/>
              <a:buChar char="■"/>
              <a:defRPr sz="1000"/>
            </a:lvl3pPr>
            <a:lvl4pPr marL="1828800" lvl="3" indent="-271462" algn="l">
              <a:lnSpc>
                <a:spcPct val="100000"/>
              </a:lnSpc>
              <a:spcBef>
                <a:spcPts val="600"/>
              </a:spcBef>
              <a:spcAft>
                <a:spcPts val="0"/>
              </a:spcAft>
              <a:buSzPts val="675"/>
              <a:buChar char="■"/>
              <a:defRPr sz="900"/>
            </a:lvl4pPr>
            <a:lvl5pPr marL="2286000" lvl="4" indent="-271462" algn="l">
              <a:lnSpc>
                <a:spcPct val="100000"/>
              </a:lnSpc>
              <a:spcBef>
                <a:spcPts val="600"/>
              </a:spcBef>
              <a:spcAft>
                <a:spcPts val="0"/>
              </a:spcAft>
              <a:buSzPts val="675"/>
              <a:buChar char="■"/>
              <a:defRPr sz="900"/>
            </a:lvl5pPr>
            <a:lvl6pPr marL="2743200" lvl="5" indent="-314325" algn="l">
              <a:lnSpc>
                <a:spcPct val="100000"/>
              </a:lnSpc>
              <a:spcBef>
                <a:spcPts val="360"/>
              </a:spcBef>
              <a:spcAft>
                <a:spcPts val="0"/>
              </a:spcAft>
              <a:buSzPts val="1350"/>
              <a:buChar char="■"/>
              <a:defRPr/>
            </a:lvl6pPr>
            <a:lvl7pPr marL="3200400" lvl="6" indent="-314325" algn="l">
              <a:lnSpc>
                <a:spcPct val="100000"/>
              </a:lnSpc>
              <a:spcBef>
                <a:spcPts val="360"/>
              </a:spcBef>
              <a:spcAft>
                <a:spcPts val="0"/>
              </a:spcAft>
              <a:buSzPts val="1350"/>
              <a:buChar char="■"/>
              <a:defRPr/>
            </a:lvl7pPr>
            <a:lvl8pPr marL="3657600" lvl="7" indent="-314325" algn="l">
              <a:lnSpc>
                <a:spcPct val="100000"/>
              </a:lnSpc>
              <a:spcBef>
                <a:spcPts val="360"/>
              </a:spcBef>
              <a:spcAft>
                <a:spcPts val="0"/>
              </a:spcAft>
              <a:buSzPts val="1350"/>
              <a:buChar char="■"/>
              <a:defRPr/>
            </a:lvl8pPr>
            <a:lvl9pPr marL="4114800" lvl="8" indent="-314325" algn="l">
              <a:lnSpc>
                <a:spcPct val="100000"/>
              </a:lnSpc>
              <a:spcBef>
                <a:spcPts val="360"/>
              </a:spcBef>
              <a:spcAft>
                <a:spcPts val="0"/>
              </a:spcAft>
              <a:buSzPts val="1350"/>
              <a:buChar char="■"/>
              <a:defRPr/>
            </a:lvl9pPr>
          </a:lstStyle>
          <a:p>
            <a:endParaRPr/>
          </a:p>
        </p:txBody>
      </p:sp>
      <p:sp>
        <p:nvSpPr>
          <p:cNvPr id="421" name="Google Shape;421;g724b250972_0_3427"/>
          <p:cNvSpPr txBox="1"/>
          <p:nvPr/>
        </p:nvSpPr>
        <p:spPr>
          <a:xfrm>
            <a:off x="424891" y="174812"/>
            <a:ext cx="413400" cy="831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3 Content">
  <p:cSld name="3 Content">
    <p:spTree>
      <p:nvGrpSpPr>
        <p:cNvPr id="1" name="Shape 422"/>
        <p:cNvGrpSpPr/>
        <p:nvPr/>
      </p:nvGrpSpPr>
      <p:grpSpPr>
        <a:xfrm>
          <a:off x="0" y="0"/>
          <a:ext cx="0" cy="0"/>
          <a:chOff x="0" y="0"/>
          <a:chExt cx="0" cy="0"/>
        </a:xfrm>
      </p:grpSpPr>
      <p:sp>
        <p:nvSpPr>
          <p:cNvPr id="423" name="Google Shape;423;g724b250972_0_3439"/>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24" name="Google Shape;424;g724b250972_0_3439"/>
          <p:cNvSpPr txBox="1"/>
          <p:nvPr/>
        </p:nvSpPr>
        <p:spPr>
          <a:xfrm>
            <a:off x="223185" y="228600"/>
            <a:ext cx="261000" cy="55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425" name="Google Shape;425;g724b250972_0_3439"/>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6" name="Google Shape;426;g724b250972_0_3439"/>
          <p:cNvSpPr txBox="1">
            <a:spLocks noGrp="1"/>
          </p:cNvSpPr>
          <p:nvPr>
            <p:ph type="body" idx="1"/>
          </p:nvPr>
        </p:nvSpPr>
        <p:spPr>
          <a:xfrm>
            <a:off x="4410075" y="1985963"/>
            <a:ext cx="3657600" cy="19659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427" name="Google Shape;427;g724b250972_0_3439"/>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8" name="Google Shape;428;g724b250972_0_3439"/>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9" name="Google Shape;429;g724b250972_0_3439"/>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430" name="Google Shape;430;g724b250972_0_3439"/>
          <p:cNvSpPr txBox="1">
            <a:spLocks noGrp="1"/>
          </p:cNvSpPr>
          <p:nvPr>
            <p:ph type="body" idx="2"/>
          </p:nvPr>
        </p:nvSpPr>
        <p:spPr>
          <a:xfrm>
            <a:off x="498518" y="1985963"/>
            <a:ext cx="3657600" cy="41403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431" name="Google Shape;431;g724b250972_0_3439"/>
          <p:cNvSpPr txBox="1">
            <a:spLocks noGrp="1"/>
          </p:cNvSpPr>
          <p:nvPr>
            <p:ph type="body" idx="3"/>
          </p:nvPr>
        </p:nvSpPr>
        <p:spPr>
          <a:xfrm>
            <a:off x="4410075" y="4169664"/>
            <a:ext cx="3657600" cy="19659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32"/>
        <p:cNvGrpSpPr/>
        <p:nvPr/>
      </p:nvGrpSpPr>
      <p:grpSpPr>
        <a:xfrm>
          <a:off x="0" y="0"/>
          <a:ext cx="0" cy="0"/>
          <a:chOff x="0" y="0"/>
          <a:chExt cx="0" cy="0"/>
        </a:xfrm>
      </p:grpSpPr>
      <p:sp>
        <p:nvSpPr>
          <p:cNvPr id="433" name="Google Shape;433;g724b250972_0_3449"/>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34" name="Google Shape;434;g724b250972_0_3449"/>
          <p:cNvSpPr txBox="1"/>
          <p:nvPr/>
        </p:nvSpPr>
        <p:spPr>
          <a:xfrm>
            <a:off x="223185" y="228600"/>
            <a:ext cx="261000" cy="55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435" name="Google Shape;435;g724b250972_0_3449"/>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6" name="Google Shape;436;g724b250972_0_3449"/>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7" name="Google Shape;437;g724b250972_0_3449"/>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8" name="Google Shape;438;g724b250972_0_3449"/>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39"/>
        <p:cNvGrpSpPr/>
        <p:nvPr/>
      </p:nvGrpSpPr>
      <p:grpSpPr>
        <a:xfrm>
          <a:off x="0" y="0"/>
          <a:ext cx="0" cy="0"/>
          <a:chOff x="0" y="0"/>
          <a:chExt cx="0" cy="0"/>
        </a:xfrm>
      </p:grpSpPr>
      <p:sp>
        <p:nvSpPr>
          <p:cNvPr id="440" name="Google Shape;440;g724b250972_0_3456"/>
          <p:cNvSpPr/>
          <p:nvPr/>
        </p:nvSpPr>
        <p:spPr>
          <a:xfrm>
            <a:off x="8166847" y="282573"/>
            <a:ext cx="685800" cy="302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41" name="Google Shape;441;g724b250972_0_3456"/>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2" name="Google Shape;442;g724b250972_0_3456"/>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3" name="Google Shape;443;g724b250972_0_3456"/>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44"/>
        <p:cNvGrpSpPr/>
        <p:nvPr/>
      </p:nvGrpSpPr>
      <p:grpSpPr>
        <a:xfrm>
          <a:off x="0" y="0"/>
          <a:ext cx="0" cy="0"/>
          <a:chOff x="0" y="0"/>
          <a:chExt cx="0" cy="0"/>
        </a:xfrm>
      </p:grpSpPr>
      <p:sp>
        <p:nvSpPr>
          <p:cNvPr id="445" name="Google Shape;445;g724b250972_0_3461"/>
          <p:cNvSpPr/>
          <p:nvPr/>
        </p:nvSpPr>
        <p:spPr>
          <a:xfrm>
            <a:off x="282575" y="228600"/>
            <a:ext cx="3451200" cy="63453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46" name="Google Shape;446;g724b250972_0_3461"/>
          <p:cNvSpPr txBox="1">
            <a:spLocks noGrp="1"/>
          </p:cNvSpPr>
          <p:nvPr>
            <p:ph type="title"/>
          </p:nvPr>
        </p:nvSpPr>
        <p:spPr>
          <a:xfrm>
            <a:off x="380555" y="2571750"/>
            <a:ext cx="3255300" cy="11619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1"/>
              </a:buClr>
              <a:buSzPts val="2600"/>
              <a:buFont typeface="Rockwell"/>
              <a:buNone/>
              <a:defRPr sz="26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7" name="Google Shape;447;g724b250972_0_3461"/>
          <p:cNvSpPr txBox="1">
            <a:spLocks noGrp="1"/>
          </p:cNvSpPr>
          <p:nvPr>
            <p:ph type="body" idx="1"/>
          </p:nvPr>
        </p:nvSpPr>
        <p:spPr>
          <a:xfrm>
            <a:off x="4168775" y="273050"/>
            <a:ext cx="4597500" cy="58530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23850" algn="l">
              <a:lnSpc>
                <a:spcPct val="100000"/>
              </a:lnSpc>
              <a:spcBef>
                <a:spcPts val="400"/>
              </a:spcBef>
              <a:spcAft>
                <a:spcPts val="0"/>
              </a:spcAft>
              <a:buSzPts val="1500"/>
              <a:buChar char="■"/>
              <a:defRPr sz="2000"/>
            </a:lvl6pPr>
            <a:lvl7pPr marL="3200400" lvl="6" indent="-323850" algn="l">
              <a:lnSpc>
                <a:spcPct val="100000"/>
              </a:lnSpc>
              <a:spcBef>
                <a:spcPts val="400"/>
              </a:spcBef>
              <a:spcAft>
                <a:spcPts val="0"/>
              </a:spcAft>
              <a:buSzPts val="1500"/>
              <a:buChar char="■"/>
              <a:defRPr sz="2000"/>
            </a:lvl7pPr>
            <a:lvl8pPr marL="3657600" lvl="7" indent="-323850" algn="l">
              <a:lnSpc>
                <a:spcPct val="100000"/>
              </a:lnSpc>
              <a:spcBef>
                <a:spcPts val="400"/>
              </a:spcBef>
              <a:spcAft>
                <a:spcPts val="0"/>
              </a:spcAft>
              <a:buSzPts val="1500"/>
              <a:buChar char="■"/>
              <a:defRPr sz="2000"/>
            </a:lvl8pPr>
            <a:lvl9pPr marL="4114800" lvl="8" indent="-323850" algn="l">
              <a:lnSpc>
                <a:spcPct val="100000"/>
              </a:lnSpc>
              <a:spcBef>
                <a:spcPts val="400"/>
              </a:spcBef>
              <a:spcAft>
                <a:spcPts val="0"/>
              </a:spcAft>
              <a:buSzPts val="1500"/>
              <a:buChar char="■"/>
              <a:defRPr sz="2000"/>
            </a:lvl9pPr>
          </a:lstStyle>
          <a:p>
            <a:endParaRPr/>
          </a:p>
        </p:txBody>
      </p:sp>
      <p:sp>
        <p:nvSpPr>
          <p:cNvPr id="448" name="Google Shape;448;g724b250972_0_3461"/>
          <p:cNvSpPr txBox="1">
            <a:spLocks noGrp="1"/>
          </p:cNvSpPr>
          <p:nvPr>
            <p:ph type="body" idx="2"/>
          </p:nvPr>
        </p:nvSpPr>
        <p:spPr>
          <a:xfrm>
            <a:off x="381093" y="3733800"/>
            <a:ext cx="3255300" cy="23925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1050"/>
              <a:buNone/>
              <a:defRPr sz="1400">
                <a:solidFill>
                  <a:schemeClr val="lt1"/>
                </a:solidFill>
              </a:defRPr>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
        <p:nvSpPr>
          <p:cNvPr id="449" name="Google Shape;449;g724b250972_0_3461"/>
          <p:cNvSpPr txBox="1">
            <a:spLocks noGrp="1"/>
          </p:cNvSpPr>
          <p:nvPr>
            <p:ph type="dt" idx="10"/>
          </p:nvPr>
        </p:nvSpPr>
        <p:spPr>
          <a:xfrm>
            <a:off x="7391399" y="6423585"/>
            <a:ext cx="15375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0" name="Google Shape;450;g724b250972_0_3461"/>
          <p:cNvSpPr txBox="1">
            <a:spLocks noGrp="1"/>
          </p:cNvSpPr>
          <p:nvPr>
            <p:ph type="ftr" idx="11"/>
          </p:nvPr>
        </p:nvSpPr>
        <p:spPr>
          <a:xfrm>
            <a:off x="3859305" y="6423585"/>
            <a:ext cx="3316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1" name="Google Shape;451;g724b250972_0_3461"/>
          <p:cNvSpPr txBox="1"/>
          <p:nvPr/>
        </p:nvSpPr>
        <p:spPr>
          <a:xfrm>
            <a:off x="424891" y="174812"/>
            <a:ext cx="413400" cy="831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52"/>
        <p:cNvGrpSpPr/>
        <p:nvPr/>
      </p:nvGrpSpPr>
      <p:grpSpPr>
        <a:xfrm>
          <a:off x="0" y="0"/>
          <a:ext cx="0" cy="0"/>
          <a:chOff x="0" y="0"/>
          <a:chExt cx="0" cy="0"/>
        </a:xfrm>
      </p:grpSpPr>
      <p:sp>
        <p:nvSpPr>
          <p:cNvPr id="453" name="Google Shape;453;g724b250972_0_3469"/>
          <p:cNvSpPr/>
          <p:nvPr/>
        </p:nvSpPr>
        <p:spPr>
          <a:xfrm>
            <a:off x="8166847" y="282573"/>
            <a:ext cx="685800" cy="302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54" name="Google Shape;454;g724b250972_0_3469"/>
          <p:cNvSpPr txBox="1">
            <a:spLocks noGrp="1"/>
          </p:cNvSpPr>
          <p:nvPr>
            <p:ph type="title"/>
          </p:nvPr>
        </p:nvSpPr>
        <p:spPr>
          <a:xfrm>
            <a:off x="4169404" y="3124200"/>
            <a:ext cx="3898200" cy="8715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2600"/>
              <a:buFont typeface="Rockwell"/>
              <a:buNone/>
              <a:defRPr sz="2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5" name="Google Shape;455;g724b250972_0_3469"/>
          <p:cNvSpPr>
            <a:spLocks noGrp="1"/>
          </p:cNvSpPr>
          <p:nvPr>
            <p:ph type="pic" idx="2"/>
          </p:nvPr>
        </p:nvSpPr>
        <p:spPr>
          <a:xfrm>
            <a:off x="277906" y="228600"/>
            <a:ext cx="3460800" cy="6345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2400"/>
              <a:buFont typeface="Noto Sans Symbols"/>
              <a:buNone/>
              <a:defRPr sz="32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2100"/>
              <a:buFont typeface="Noto Sans Symbols"/>
              <a:buNone/>
              <a:defRPr sz="2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800"/>
              <a:buFont typeface="Noto Sans Symbols"/>
              <a:buNone/>
              <a:defRPr sz="24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5pPr>
            <a:lvl6pPr marR="0" lvl="5" algn="l" rtl="0">
              <a:lnSpc>
                <a:spcPct val="100000"/>
              </a:lnSpc>
              <a:spcBef>
                <a:spcPts val="4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6pPr>
            <a:lvl7pPr marR="0" lvl="6" algn="l" rtl="0">
              <a:lnSpc>
                <a:spcPct val="100000"/>
              </a:lnSpc>
              <a:spcBef>
                <a:spcPts val="4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7pPr>
            <a:lvl8pPr marR="0" lvl="7" algn="l" rtl="0">
              <a:lnSpc>
                <a:spcPct val="100000"/>
              </a:lnSpc>
              <a:spcBef>
                <a:spcPts val="4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8pPr>
            <a:lvl9pPr marR="0" lvl="8" algn="l" rtl="0">
              <a:lnSpc>
                <a:spcPct val="100000"/>
              </a:lnSpc>
              <a:spcBef>
                <a:spcPts val="4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9pPr>
          </a:lstStyle>
          <a:p>
            <a:endParaRPr/>
          </a:p>
        </p:txBody>
      </p:sp>
      <p:sp>
        <p:nvSpPr>
          <p:cNvPr id="456" name="Google Shape;456;g724b250972_0_3469"/>
          <p:cNvSpPr txBox="1">
            <a:spLocks noGrp="1"/>
          </p:cNvSpPr>
          <p:nvPr>
            <p:ph type="body" idx="1"/>
          </p:nvPr>
        </p:nvSpPr>
        <p:spPr>
          <a:xfrm>
            <a:off x="4169404" y="3995737"/>
            <a:ext cx="3898200" cy="21480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1050"/>
              <a:buNone/>
              <a:defRPr sz="1400"/>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
        <p:nvSpPr>
          <p:cNvPr id="457" name="Google Shape;457;g724b250972_0_3469"/>
          <p:cNvSpPr txBox="1">
            <a:spLocks noGrp="1"/>
          </p:cNvSpPr>
          <p:nvPr>
            <p:ph type="dt" idx="10"/>
          </p:nvPr>
        </p:nvSpPr>
        <p:spPr>
          <a:xfrm>
            <a:off x="7391399" y="6423585"/>
            <a:ext cx="15375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8" name="Google Shape;458;g724b250972_0_3469"/>
          <p:cNvSpPr txBox="1">
            <a:spLocks noGrp="1"/>
          </p:cNvSpPr>
          <p:nvPr>
            <p:ph type="ftr" idx="11"/>
          </p:nvPr>
        </p:nvSpPr>
        <p:spPr>
          <a:xfrm>
            <a:off x="4191000" y="6423585"/>
            <a:ext cx="30051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9" name="Google Shape;459;g724b250972_0_3469"/>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460" name="Google Shape;460;g724b250972_0_3469"/>
          <p:cNvSpPr txBox="1"/>
          <p:nvPr/>
        </p:nvSpPr>
        <p:spPr>
          <a:xfrm>
            <a:off x="3990110" y="3370730"/>
            <a:ext cx="220500" cy="369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B86EB8"/>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icture above Caption">
  <p:cSld name="Picture above Caption">
    <p:spTree>
      <p:nvGrpSpPr>
        <p:cNvPr id="1" name="Shape 461"/>
        <p:cNvGrpSpPr/>
        <p:nvPr/>
      </p:nvGrpSpPr>
      <p:grpSpPr>
        <a:xfrm>
          <a:off x="0" y="0"/>
          <a:ext cx="0" cy="0"/>
          <a:chOff x="0" y="0"/>
          <a:chExt cx="0" cy="0"/>
        </a:xfrm>
      </p:grpSpPr>
      <p:sp>
        <p:nvSpPr>
          <p:cNvPr id="462" name="Google Shape;462;g724b250972_0_3478"/>
          <p:cNvSpPr txBox="1">
            <a:spLocks noGrp="1"/>
          </p:cNvSpPr>
          <p:nvPr>
            <p:ph type="title"/>
          </p:nvPr>
        </p:nvSpPr>
        <p:spPr>
          <a:xfrm>
            <a:off x="506505" y="4424082"/>
            <a:ext cx="6191100" cy="8337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2600"/>
              <a:buFont typeface="Rockwell"/>
              <a:buNone/>
              <a:defRPr sz="2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3" name="Google Shape;463;g724b250972_0_3478"/>
          <p:cNvSpPr>
            <a:spLocks noGrp="1"/>
          </p:cNvSpPr>
          <p:nvPr>
            <p:ph type="pic" idx="2"/>
          </p:nvPr>
        </p:nvSpPr>
        <p:spPr>
          <a:xfrm>
            <a:off x="277905" y="228600"/>
            <a:ext cx="6378300" cy="4188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2400"/>
              <a:buFont typeface="Noto Sans Symbols"/>
              <a:buNone/>
              <a:defRPr sz="32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2100"/>
              <a:buFont typeface="Noto Sans Symbols"/>
              <a:buNone/>
              <a:defRPr sz="2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800"/>
              <a:buFont typeface="Noto Sans Symbols"/>
              <a:buNone/>
              <a:defRPr sz="24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5pPr>
            <a:lvl6pPr marR="0" lvl="5" algn="l" rtl="0">
              <a:lnSpc>
                <a:spcPct val="100000"/>
              </a:lnSpc>
              <a:spcBef>
                <a:spcPts val="4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6pPr>
            <a:lvl7pPr marR="0" lvl="6" algn="l" rtl="0">
              <a:lnSpc>
                <a:spcPct val="100000"/>
              </a:lnSpc>
              <a:spcBef>
                <a:spcPts val="4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7pPr>
            <a:lvl8pPr marR="0" lvl="7" algn="l" rtl="0">
              <a:lnSpc>
                <a:spcPct val="100000"/>
              </a:lnSpc>
              <a:spcBef>
                <a:spcPts val="4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8pPr>
            <a:lvl9pPr marR="0" lvl="8" algn="l" rtl="0">
              <a:lnSpc>
                <a:spcPct val="100000"/>
              </a:lnSpc>
              <a:spcBef>
                <a:spcPts val="4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9pPr>
          </a:lstStyle>
          <a:p>
            <a:endParaRPr/>
          </a:p>
        </p:txBody>
      </p:sp>
      <p:sp>
        <p:nvSpPr>
          <p:cNvPr id="464" name="Google Shape;464;g724b250972_0_3478"/>
          <p:cNvSpPr txBox="1">
            <a:spLocks noGrp="1"/>
          </p:cNvSpPr>
          <p:nvPr>
            <p:ph type="body" idx="1"/>
          </p:nvPr>
        </p:nvSpPr>
        <p:spPr>
          <a:xfrm>
            <a:off x="506505" y="5257799"/>
            <a:ext cx="6191100" cy="8859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300"/>
              </a:spcBef>
              <a:spcAft>
                <a:spcPts val="0"/>
              </a:spcAft>
              <a:buSzPts val="1050"/>
              <a:buNone/>
              <a:defRPr sz="1400"/>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
        <p:nvSpPr>
          <p:cNvPr id="465" name="Google Shape;465;g724b250972_0_3478"/>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6" name="Google Shape;466;g724b250972_0_3478"/>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7" name="Google Shape;467;g724b250972_0_3478"/>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468" name="Google Shape;468;g724b250972_0_3478"/>
          <p:cNvSpPr/>
          <p:nvPr/>
        </p:nvSpPr>
        <p:spPr>
          <a:xfrm>
            <a:off x="6802438" y="228600"/>
            <a:ext cx="2057400" cy="2039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69" name="Google Shape;469;g724b250972_0_3478"/>
          <p:cNvSpPr/>
          <p:nvPr/>
        </p:nvSpPr>
        <p:spPr>
          <a:xfrm>
            <a:off x="6802438" y="2377440"/>
            <a:ext cx="2057400" cy="2039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70" name="Google Shape;470;g724b250972_0_3478"/>
          <p:cNvSpPr txBox="1"/>
          <p:nvPr/>
        </p:nvSpPr>
        <p:spPr>
          <a:xfrm>
            <a:off x="327212" y="4632792"/>
            <a:ext cx="220500" cy="369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B86EB8"/>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3 Pictures with Caption">
  <p:cSld name="3 Pictures with Caption">
    <p:spTree>
      <p:nvGrpSpPr>
        <p:cNvPr id="1" name="Shape 471"/>
        <p:cNvGrpSpPr/>
        <p:nvPr/>
      </p:nvGrpSpPr>
      <p:grpSpPr>
        <a:xfrm>
          <a:off x="0" y="0"/>
          <a:ext cx="0" cy="0"/>
          <a:chOff x="0" y="0"/>
          <a:chExt cx="0" cy="0"/>
        </a:xfrm>
      </p:grpSpPr>
      <p:sp>
        <p:nvSpPr>
          <p:cNvPr id="472" name="Google Shape;472;g724b250972_0_3499"/>
          <p:cNvSpPr/>
          <p:nvPr/>
        </p:nvSpPr>
        <p:spPr>
          <a:xfrm>
            <a:off x="282575" y="228600"/>
            <a:ext cx="4235400" cy="63453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73" name="Google Shape;473;g724b250972_0_3499"/>
          <p:cNvSpPr txBox="1">
            <a:spLocks noGrp="1"/>
          </p:cNvSpPr>
          <p:nvPr>
            <p:ph type="title"/>
          </p:nvPr>
        </p:nvSpPr>
        <p:spPr>
          <a:xfrm>
            <a:off x="380554" y="2571750"/>
            <a:ext cx="4016700" cy="11619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lt1"/>
              </a:buClr>
              <a:buSzPts val="2600"/>
              <a:buFont typeface="Rockwell"/>
              <a:buNone/>
              <a:defRPr sz="26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4" name="Google Shape;474;g724b250972_0_3499"/>
          <p:cNvSpPr txBox="1">
            <a:spLocks noGrp="1"/>
          </p:cNvSpPr>
          <p:nvPr>
            <p:ph type="body" idx="1"/>
          </p:nvPr>
        </p:nvSpPr>
        <p:spPr>
          <a:xfrm>
            <a:off x="381094" y="3733800"/>
            <a:ext cx="4015200" cy="23925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1050"/>
              <a:buNone/>
              <a:defRPr sz="1400">
                <a:solidFill>
                  <a:schemeClr val="lt1"/>
                </a:solidFill>
              </a:defRPr>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
        <p:nvSpPr>
          <p:cNvPr id="475" name="Google Shape;475;g724b250972_0_3499"/>
          <p:cNvSpPr txBox="1">
            <a:spLocks noGrp="1"/>
          </p:cNvSpPr>
          <p:nvPr>
            <p:ph type="dt" idx="10"/>
          </p:nvPr>
        </p:nvSpPr>
        <p:spPr>
          <a:xfrm>
            <a:off x="3048000" y="6235607"/>
            <a:ext cx="13485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6" name="Google Shape;476;g724b250972_0_3499"/>
          <p:cNvSpPr txBox="1">
            <a:spLocks noGrp="1"/>
          </p:cNvSpPr>
          <p:nvPr>
            <p:ph type="ftr" idx="11"/>
          </p:nvPr>
        </p:nvSpPr>
        <p:spPr>
          <a:xfrm>
            <a:off x="381095" y="6235607"/>
            <a:ext cx="2590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7" name="Google Shape;477;g724b250972_0_3499"/>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478" name="Google Shape;478;g724b250972_0_3499"/>
          <p:cNvSpPr txBox="1"/>
          <p:nvPr/>
        </p:nvSpPr>
        <p:spPr>
          <a:xfrm>
            <a:off x="424891" y="174812"/>
            <a:ext cx="413400" cy="831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479" name="Google Shape;479;g724b250972_0_3499"/>
          <p:cNvSpPr/>
          <p:nvPr/>
        </p:nvSpPr>
        <p:spPr>
          <a:xfrm>
            <a:off x="6802438" y="228600"/>
            <a:ext cx="2057400" cy="2039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80" name="Google Shape;480;g724b250972_0_3499"/>
          <p:cNvSpPr/>
          <p:nvPr/>
        </p:nvSpPr>
        <p:spPr>
          <a:xfrm>
            <a:off x="4624388" y="4534726"/>
            <a:ext cx="2057400" cy="2039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81" name="Google Shape;481;g724b250972_0_3499"/>
          <p:cNvSpPr>
            <a:spLocks noGrp="1"/>
          </p:cNvSpPr>
          <p:nvPr>
            <p:ph type="pic" idx="2"/>
          </p:nvPr>
        </p:nvSpPr>
        <p:spPr>
          <a:xfrm>
            <a:off x="4624388" y="228600"/>
            <a:ext cx="2057400" cy="2039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482" name="Google Shape;482;g724b250972_0_3499"/>
          <p:cNvSpPr>
            <a:spLocks noGrp="1"/>
          </p:cNvSpPr>
          <p:nvPr>
            <p:ph type="pic" idx="3"/>
          </p:nvPr>
        </p:nvSpPr>
        <p:spPr>
          <a:xfrm>
            <a:off x="4624388" y="2381663"/>
            <a:ext cx="2057400" cy="2039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483" name="Google Shape;483;g724b250972_0_3499"/>
          <p:cNvSpPr>
            <a:spLocks noGrp="1"/>
          </p:cNvSpPr>
          <p:nvPr>
            <p:ph type="pic" idx="4"/>
          </p:nvPr>
        </p:nvSpPr>
        <p:spPr>
          <a:xfrm>
            <a:off x="6803136" y="2381662"/>
            <a:ext cx="2057400" cy="4188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 Content, Top and Bottom">
  <p:cSld name="2 Content, Top and Bottom">
    <p:spTree>
      <p:nvGrpSpPr>
        <p:cNvPr id="1" name="Shape 56"/>
        <p:cNvGrpSpPr/>
        <p:nvPr/>
      </p:nvGrpSpPr>
      <p:grpSpPr>
        <a:xfrm>
          <a:off x="0" y="0"/>
          <a:ext cx="0" cy="0"/>
          <a:chOff x="0" y="0"/>
          <a:chExt cx="0" cy="0"/>
        </a:xfrm>
      </p:grpSpPr>
      <p:sp>
        <p:nvSpPr>
          <p:cNvPr id="57" name="Google Shape;57;p63"/>
          <p:cNvSpPr txBox="1"/>
          <p:nvPr/>
        </p:nvSpPr>
        <p:spPr>
          <a:xfrm>
            <a:off x="223185" y="228600"/>
            <a:ext cx="26090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58" name="Google Shape;58;p63"/>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63"/>
          <p:cNvSpPr txBox="1">
            <a:spLocks noGrp="1"/>
          </p:cNvSpPr>
          <p:nvPr>
            <p:ph type="body" idx="1"/>
          </p:nvPr>
        </p:nvSpPr>
        <p:spPr>
          <a:xfrm>
            <a:off x="498517" y="1985963"/>
            <a:ext cx="7569157" cy="196596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60" name="Google Shape;60;p63"/>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63"/>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3"/>
          <p:cNvSpPr txBox="1">
            <a:spLocks noGrp="1"/>
          </p:cNvSpPr>
          <p:nvPr>
            <p:ph type="body" idx="2"/>
          </p:nvPr>
        </p:nvSpPr>
        <p:spPr>
          <a:xfrm>
            <a:off x="498517" y="4164965"/>
            <a:ext cx="7569157" cy="196596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63" name="Google Shape;63;p63"/>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64" name="Google Shape;64;p63"/>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3 Pictures with Caption, Alt.">
  <p:cSld name="3 Pictures with Caption, Alt.">
    <p:spTree>
      <p:nvGrpSpPr>
        <p:cNvPr id="1" name="Shape 484"/>
        <p:cNvGrpSpPr/>
        <p:nvPr/>
      </p:nvGrpSpPr>
      <p:grpSpPr>
        <a:xfrm>
          <a:off x="0" y="0"/>
          <a:ext cx="0" cy="0"/>
          <a:chOff x="0" y="0"/>
          <a:chExt cx="0" cy="0"/>
        </a:xfrm>
      </p:grpSpPr>
      <p:sp>
        <p:nvSpPr>
          <p:cNvPr id="485" name="Google Shape;485;g724b250972_0_3512"/>
          <p:cNvSpPr/>
          <p:nvPr/>
        </p:nvSpPr>
        <p:spPr>
          <a:xfrm>
            <a:off x="8166847" y="282573"/>
            <a:ext cx="685800" cy="302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86" name="Google Shape;486;g724b250972_0_3512"/>
          <p:cNvSpPr txBox="1">
            <a:spLocks noGrp="1"/>
          </p:cNvSpPr>
          <p:nvPr>
            <p:ph type="title"/>
          </p:nvPr>
        </p:nvSpPr>
        <p:spPr>
          <a:xfrm>
            <a:off x="4953000" y="3124200"/>
            <a:ext cx="3108900" cy="8715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2600"/>
              <a:buFont typeface="Rockwell"/>
              <a:buNone/>
              <a:defRPr sz="2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7" name="Google Shape;487;g724b250972_0_3512"/>
          <p:cNvSpPr>
            <a:spLocks noGrp="1"/>
          </p:cNvSpPr>
          <p:nvPr>
            <p:ph type="pic" idx="2"/>
          </p:nvPr>
        </p:nvSpPr>
        <p:spPr>
          <a:xfrm>
            <a:off x="277905" y="2365248"/>
            <a:ext cx="4240200" cy="4188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2400"/>
              <a:buFont typeface="Noto Sans Symbols"/>
              <a:buNone/>
              <a:defRPr sz="32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2100"/>
              <a:buFont typeface="Noto Sans Symbols"/>
              <a:buNone/>
              <a:defRPr sz="2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800"/>
              <a:buFont typeface="Noto Sans Symbols"/>
              <a:buNone/>
              <a:defRPr sz="24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5pPr>
            <a:lvl6pPr marR="0" lvl="5" algn="l" rtl="0">
              <a:lnSpc>
                <a:spcPct val="100000"/>
              </a:lnSpc>
              <a:spcBef>
                <a:spcPts val="4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6pPr>
            <a:lvl7pPr marR="0" lvl="6" algn="l" rtl="0">
              <a:lnSpc>
                <a:spcPct val="100000"/>
              </a:lnSpc>
              <a:spcBef>
                <a:spcPts val="4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7pPr>
            <a:lvl8pPr marR="0" lvl="7" algn="l" rtl="0">
              <a:lnSpc>
                <a:spcPct val="100000"/>
              </a:lnSpc>
              <a:spcBef>
                <a:spcPts val="400"/>
              </a:spcBef>
              <a:spcAft>
                <a:spcPts val="0"/>
              </a:spcAft>
              <a:buClr>
                <a:srgbClr val="B86EB8"/>
              </a:buClr>
              <a:buSzPts val="1500"/>
              <a:buFont typeface="Noto Sans Symbols"/>
              <a:buNone/>
              <a:defRPr sz="2000" b="0" i="0" u="none" strike="noStrike" cap="none">
                <a:solidFill>
                  <a:srgbClr val="595959"/>
                </a:solidFill>
                <a:latin typeface="Rockwell"/>
                <a:ea typeface="Rockwell"/>
                <a:cs typeface="Rockwell"/>
                <a:sym typeface="Rockwell"/>
              </a:defRPr>
            </a:lvl8pPr>
            <a:lvl9pPr marR="0" lvl="8" algn="l" rtl="0">
              <a:lnSpc>
                <a:spcPct val="100000"/>
              </a:lnSpc>
              <a:spcBef>
                <a:spcPts val="4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9pPr>
          </a:lstStyle>
          <a:p>
            <a:endParaRPr/>
          </a:p>
        </p:txBody>
      </p:sp>
      <p:sp>
        <p:nvSpPr>
          <p:cNvPr id="488" name="Google Shape;488;g724b250972_0_3512"/>
          <p:cNvSpPr txBox="1">
            <a:spLocks noGrp="1"/>
          </p:cNvSpPr>
          <p:nvPr>
            <p:ph type="body" idx="1"/>
          </p:nvPr>
        </p:nvSpPr>
        <p:spPr>
          <a:xfrm>
            <a:off x="4953000" y="3995737"/>
            <a:ext cx="3108900" cy="21480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1050"/>
              <a:buNone/>
              <a:defRPr sz="1400"/>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
        <p:nvSpPr>
          <p:cNvPr id="489" name="Google Shape;489;g724b250972_0_3512"/>
          <p:cNvSpPr txBox="1">
            <a:spLocks noGrp="1"/>
          </p:cNvSpPr>
          <p:nvPr>
            <p:ph type="dt" idx="10"/>
          </p:nvPr>
        </p:nvSpPr>
        <p:spPr>
          <a:xfrm>
            <a:off x="7391399" y="6423585"/>
            <a:ext cx="15375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0" name="Google Shape;490;g724b250972_0_3512"/>
          <p:cNvSpPr txBox="1">
            <a:spLocks noGrp="1"/>
          </p:cNvSpPr>
          <p:nvPr>
            <p:ph type="ftr" idx="11"/>
          </p:nvPr>
        </p:nvSpPr>
        <p:spPr>
          <a:xfrm>
            <a:off x="4191000" y="6423585"/>
            <a:ext cx="30051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1" name="Google Shape;491;g724b250972_0_3512"/>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492" name="Google Shape;492;g724b250972_0_3512"/>
          <p:cNvSpPr txBox="1"/>
          <p:nvPr/>
        </p:nvSpPr>
        <p:spPr>
          <a:xfrm>
            <a:off x="4750361" y="3370730"/>
            <a:ext cx="220500" cy="369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B86EB8"/>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
        <p:nvSpPr>
          <p:cNvPr id="493" name="Google Shape;493;g724b250972_0_3512"/>
          <p:cNvSpPr>
            <a:spLocks noGrp="1"/>
          </p:cNvSpPr>
          <p:nvPr>
            <p:ph type="pic" idx="3"/>
          </p:nvPr>
        </p:nvSpPr>
        <p:spPr>
          <a:xfrm>
            <a:off x="277905" y="228600"/>
            <a:ext cx="2057400" cy="2039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494" name="Google Shape;494;g724b250972_0_3512"/>
          <p:cNvSpPr>
            <a:spLocks noGrp="1"/>
          </p:cNvSpPr>
          <p:nvPr>
            <p:ph type="pic" idx="4"/>
          </p:nvPr>
        </p:nvSpPr>
        <p:spPr>
          <a:xfrm>
            <a:off x="2460625" y="228600"/>
            <a:ext cx="2057400" cy="2039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495"/>
        <p:cNvGrpSpPr/>
        <p:nvPr/>
      </p:nvGrpSpPr>
      <p:grpSpPr>
        <a:xfrm>
          <a:off x="0" y="0"/>
          <a:ext cx="0" cy="0"/>
          <a:chOff x="0" y="0"/>
          <a:chExt cx="0" cy="0"/>
        </a:xfrm>
      </p:grpSpPr>
      <p:sp>
        <p:nvSpPr>
          <p:cNvPr id="496" name="Google Shape;496;g724b250972_0_3523"/>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497" name="Google Shape;497;g724b250972_0_3523"/>
          <p:cNvSpPr txBox="1"/>
          <p:nvPr/>
        </p:nvSpPr>
        <p:spPr>
          <a:xfrm>
            <a:off x="223185" y="228600"/>
            <a:ext cx="261000" cy="55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498" name="Google Shape;498;g724b250972_0_3523"/>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9" name="Google Shape;499;g724b250972_0_3523"/>
          <p:cNvSpPr txBox="1">
            <a:spLocks noGrp="1"/>
          </p:cNvSpPr>
          <p:nvPr>
            <p:ph type="body" idx="1"/>
          </p:nvPr>
        </p:nvSpPr>
        <p:spPr>
          <a:xfrm rot="5400000">
            <a:off x="2204037" y="275550"/>
            <a:ext cx="4145100" cy="75564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a:lvl1pPr>
            <a:lvl2pPr marL="914400" lvl="1" indent="-314325" algn="l">
              <a:lnSpc>
                <a:spcPct val="100000"/>
              </a:lnSpc>
              <a:spcBef>
                <a:spcPts val="600"/>
              </a:spcBef>
              <a:spcAft>
                <a:spcPts val="0"/>
              </a:spcAft>
              <a:buSzPts val="1350"/>
              <a:buChar char="■"/>
              <a:defRPr/>
            </a:lvl2pPr>
            <a:lvl3pPr marL="1371600" lvl="2" indent="-314325" algn="l">
              <a:lnSpc>
                <a:spcPct val="100000"/>
              </a:lnSpc>
              <a:spcBef>
                <a:spcPts val="600"/>
              </a:spcBef>
              <a:spcAft>
                <a:spcPts val="0"/>
              </a:spcAft>
              <a:buSzPts val="1350"/>
              <a:buChar char="■"/>
              <a:defRPr/>
            </a:lvl3pPr>
            <a:lvl4pPr marL="1828800" lvl="3" indent="-314325" algn="l">
              <a:lnSpc>
                <a:spcPct val="100000"/>
              </a:lnSpc>
              <a:spcBef>
                <a:spcPts val="600"/>
              </a:spcBef>
              <a:spcAft>
                <a:spcPts val="0"/>
              </a:spcAft>
              <a:buSzPts val="1350"/>
              <a:buChar char="■"/>
              <a:defRPr/>
            </a:lvl4pPr>
            <a:lvl5pPr marL="2286000" lvl="4" indent="-314325" algn="l">
              <a:lnSpc>
                <a:spcPct val="100000"/>
              </a:lnSpc>
              <a:spcBef>
                <a:spcPts val="600"/>
              </a:spcBef>
              <a:spcAft>
                <a:spcPts val="0"/>
              </a:spcAft>
              <a:buSzPts val="1350"/>
              <a:buChar char="■"/>
              <a:defRPr/>
            </a:lvl5pPr>
            <a:lvl6pPr marL="2743200" lvl="5" indent="-314325" algn="l">
              <a:lnSpc>
                <a:spcPct val="100000"/>
              </a:lnSpc>
              <a:spcBef>
                <a:spcPts val="360"/>
              </a:spcBef>
              <a:spcAft>
                <a:spcPts val="0"/>
              </a:spcAft>
              <a:buSzPts val="1350"/>
              <a:buChar char="■"/>
              <a:defRPr/>
            </a:lvl6pPr>
            <a:lvl7pPr marL="3200400" lvl="6" indent="-314325" algn="l">
              <a:lnSpc>
                <a:spcPct val="100000"/>
              </a:lnSpc>
              <a:spcBef>
                <a:spcPts val="360"/>
              </a:spcBef>
              <a:spcAft>
                <a:spcPts val="0"/>
              </a:spcAft>
              <a:buSzPts val="1350"/>
              <a:buChar char="■"/>
              <a:defRPr/>
            </a:lvl7pPr>
            <a:lvl8pPr marL="3657600" lvl="7" indent="-314325" algn="l">
              <a:lnSpc>
                <a:spcPct val="100000"/>
              </a:lnSpc>
              <a:spcBef>
                <a:spcPts val="360"/>
              </a:spcBef>
              <a:spcAft>
                <a:spcPts val="0"/>
              </a:spcAft>
              <a:buSzPts val="1350"/>
              <a:buChar char="■"/>
              <a:defRPr/>
            </a:lvl8pPr>
            <a:lvl9pPr marL="4114800" lvl="8" indent="-314325" algn="l">
              <a:lnSpc>
                <a:spcPct val="100000"/>
              </a:lnSpc>
              <a:spcBef>
                <a:spcPts val="360"/>
              </a:spcBef>
              <a:spcAft>
                <a:spcPts val="0"/>
              </a:spcAft>
              <a:buSzPts val="1350"/>
              <a:buChar char="■"/>
              <a:defRPr/>
            </a:lvl9pPr>
          </a:lstStyle>
          <a:p>
            <a:endParaRPr/>
          </a:p>
        </p:txBody>
      </p:sp>
      <p:sp>
        <p:nvSpPr>
          <p:cNvPr id="500" name="Google Shape;500;g724b250972_0_3523"/>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1" name="Google Shape;501;g724b250972_0_3523"/>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2" name="Google Shape;502;g724b250972_0_3523"/>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503"/>
        <p:cNvGrpSpPr/>
        <p:nvPr/>
      </p:nvGrpSpPr>
      <p:grpSpPr>
        <a:xfrm>
          <a:off x="0" y="0"/>
          <a:ext cx="0" cy="0"/>
          <a:chOff x="0" y="0"/>
          <a:chExt cx="0" cy="0"/>
        </a:xfrm>
      </p:grpSpPr>
      <p:sp>
        <p:nvSpPr>
          <p:cNvPr id="504" name="Google Shape;504;g724b250972_0_3531"/>
          <p:cNvSpPr/>
          <p:nvPr/>
        </p:nvSpPr>
        <p:spPr>
          <a:xfrm>
            <a:off x="8166847" y="282573"/>
            <a:ext cx="685800" cy="3021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505" name="Google Shape;505;g724b250972_0_3531"/>
          <p:cNvSpPr txBox="1">
            <a:spLocks noGrp="1"/>
          </p:cNvSpPr>
          <p:nvPr>
            <p:ph type="title"/>
          </p:nvPr>
        </p:nvSpPr>
        <p:spPr>
          <a:xfrm rot="5400000">
            <a:off x="5750740" y="3199792"/>
            <a:ext cx="5171400" cy="6813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6" name="Google Shape;506;g724b250972_0_3531"/>
          <p:cNvSpPr txBox="1">
            <a:spLocks noGrp="1"/>
          </p:cNvSpPr>
          <p:nvPr>
            <p:ph type="body" idx="1"/>
          </p:nvPr>
        </p:nvSpPr>
        <p:spPr>
          <a:xfrm rot="5400000">
            <a:off x="1293750" y="122206"/>
            <a:ext cx="5184900" cy="6858000"/>
          </a:xfrm>
          <a:prstGeom prst="rect">
            <a:avLst/>
          </a:prstGeom>
          <a:noFill/>
          <a:ln>
            <a:noFill/>
          </a:ln>
        </p:spPr>
        <p:txBody>
          <a:bodyPr spcFirstLastPara="1" wrap="square" lIns="91425" tIns="45700" rIns="91425" bIns="45700" anchor="t" anchorCtr="0">
            <a:noAutofit/>
          </a:bodyPr>
          <a:lstStyle>
            <a:lvl1pPr marL="457200" lvl="0" indent="-314325" algn="l">
              <a:lnSpc>
                <a:spcPct val="100000"/>
              </a:lnSpc>
              <a:spcBef>
                <a:spcPts val="2000"/>
              </a:spcBef>
              <a:spcAft>
                <a:spcPts val="0"/>
              </a:spcAft>
              <a:buSzPts val="1350"/>
              <a:buChar char="■"/>
              <a:defRPr/>
            </a:lvl1pPr>
            <a:lvl2pPr marL="914400" lvl="1" indent="-314325" algn="l">
              <a:lnSpc>
                <a:spcPct val="100000"/>
              </a:lnSpc>
              <a:spcBef>
                <a:spcPts val="600"/>
              </a:spcBef>
              <a:spcAft>
                <a:spcPts val="0"/>
              </a:spcAft>
              <a:buSzPts val="1350"/>
              <a:buChar char="■"/>
              <a:defRPr/>
            </a:lvl2pPr>
            <a:lvl3pPr marL="1371600" lvl="2" indent="-314325" algn="l">
              <a:lnSpc>
                <a:spcPct val="100000"/>
              </a:lnSpc>
              <a:spcBef>
                <a:spcPts val="600"/>
              </a:spcBef>
              <a:spcAft>
                <a:spcPts val="0"/>
              </a:spcAft>
              <a:buSzPts val="1350"/>
              <a:buChar char="■"/>
              <a:defRPr/>
            </a:lvl3pPr>
            <a:lvl4pPr marL="1828800" lvl="3" indent="-314325" algn="l">
              <a:lnSpc>
                <a:spcPct val="100000"/>
              </a:lnSpc>
              <a:spcBef>
                <a:spcPts val="600"/>
              </a:spcBef>
              <a:spcAft>
                <a:spcPts val="0"/>
              </a:spcAft>
              <a:buSzPts val="1350"/>
              <a:buChar char="■"/>
              <a:defRPr/>
            </a:lvl4pPr>
            <a:lvl5pPr marL="2286000" lvl="4" indent="-314325" algn="l">
              <a:lnSpc>
                <a:spcPct val="100000"/>
              </a:lnSpc>
              <a:spcBef>
                <a:spcPts val="600"/>
              </a:spcBef>
              <a:spcAft>
                <a:spcPts val="0"/>
              </a:spcAft>
              <a:buSzPts val="1350"/>
              <a:buChar char="■"/>
              <a:defRPr/>
            </a:lvl5pPr>
            <a:lvl6pPr marL="2743200" lvl="5" indent="-314325" algn="l">
              <a:lnSpc>
                <a:spcPct val="100000"/>
              </a:lnSpc>
              <a:spcBef>
                <a:spcPts val="360"/>
              </a:spcBef>
              <a:spcAft>
                <a:spcPts val="0"/>
              </a:spcAft>
              <a:buSzPts val="1350"/>
              <a:buChar char="■"/>
              <a:defRPr/>
            </a:lvl6pPr>
            <a:lvl7pPr marL="3200400" lvl="6" indent="-314325" algn="l">
              <a:lnSpc>
                <a:spcPct val="100000"/>
              </a:lnSpc>
              <a:spcBef>
                <a:spcPts val="360"/>
              </a:spcBef>
              <a:spcAft>
                <a:spcPts val="0"/>
              </a:spcAft>
              <a:buSzPts val="1350"/>
              <a:buChar char="■"/>
              <a:defRPr/>
            </a:lvl7pPr>
            <a:lvl8pPr marL="3657600" lvl="7" indent="-314325" algn="l">
              <a:lnSpc>
                <a:spcPct val="100000"/>
              </a:lnSpc>
              <a:spcBef>
                <a:spcPts val="360"/>
              </a:spcBef>
              <a:spcAft>
                <a:spcPts val="0"/>
              </a:spcAft>
              <a:buSzPts val="1350"/>
              <a:buChar char="■"/>
              <a:defRPr/>
            </a:lvl8pPr>
            <a:lvl9pPr marL="4114800" lvl="8" indent="-314325" algn="l">
              <a:lnSpc>
                <a:spcPct val="100000"/>
              </a:lnSpc>
              <a:spcBef>
                <a:spcPts val="360"/>
              </a:spcBef>
              <a:spcAft>
                <a:spcPts val="0"/>
              </a:spcAft>
              <a:buSzPts val="1350"/>
              <a:buChar char="■"/>
              <a:defRPr/>
            </a:lvl9pPr>
          </a:lstStyle>
          <a:p>
            <a:endParaRPr/>
          </a:p>
        </p:txBody>
      </p:sp>
      <p:sp>
        <p:nvSpPr>
          <p:cNvPr id="507" name="Google Shape;507;g724b250972_0_3531"/>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8" name="Google Shape;508;g724b250972_0_3531"/>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9" name="Google Shape;509;g724b250972_0_3531"/>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510" name="Google Shape;510;g724b250972_0_3531"/>
          <p:cNvSpPr txBox="1"/>
          <p:nvPr/>
        </p:nvSpPr>
        <p:spPr>
          <a:xfrm rot="-5400000">
            <a:off x="8593116" y="561571"/>
            <a:ext cx="261000" cy="5541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5"/>
        <p:cNvGrpSpPr/>
        <p:nvPr/>
      </p:nvGrpSpPr>
      <p:grpSpPr>
        <a:xfrm>
          <a:off x="0" y="0"/>
          <a:ext cx="0" cy="0"/>
          <a:chOff x="0" y="0"/>
          <a:chExt cx="0" cy="0"/>
        </a:xfrm>
      </p:grpSpPr>
      <p:sp>
        <p:nvSpPr>
          <p:cNvPr id="66" name="Google Shape;66;p61"/>
          <p:cNvSpPr/>
          <p:nvPr/>
        </p:nvSpPr>
        <p:spPr>
          <a:xfrm>
            <a:off x="8210550" y="282574"/>
            <a:ext cx="642097"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67" name="Google Shape;67;p61"/>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61"/>
          <p:cNvSpPr txBox="1">
            <a:spLocks noGrp="1"/>
          </p:cNvSpPr>
          <p:nvPr>
            <p:ph type="body" idx="1"/>
          </p:nvPr>
        </p:nvSpPr>
        <p:spPr>
          <a:xfrm>
            <a:off x="498474" y="1981200"/>
            <a:ext cx="7556313" cy="4144963"/>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a:lvl1pPr>
            <a:lvl2pPr marL="914400" lvl="1" indent="-314325" algn="l">
              <a:lnSpc>
                <a:spcPct val="100000"/>
              </a:lnSpc>
              <a:spcBef>
                <a:spcPts val="600"/>
              </a:spcBef>
              <a:spcAft>
                <a:spcPts val="0"/>
              </a:spcAft>
              <a:buSzPts val="1350"/>
              <a:buChar char="■"/>
              <a:defRPr/>
            </a:lvl2pPr>
            <a:lvl3pPr marL="1371600" lvl="2" indent="-314325" algn="l">
              <a:lnSpc>
                <a:spcPct val="100000"/>
              </a:lnSpc>
              <a:spcBef>
                <a:spcPts val="600"/>
              </a:spcBef>
              <a:spcAft>
                <a:spcPts val="0"/>
              </a:spcAft>
              <a:buSzPts val="1350"/>
              <a:buChar char="■"/>
              <a:defRPr/>
            </a:lvl3pPr>
            <a:lvl4pPr marL="1828800" lvl="3" indent="-314325" algn="l">
              <a:lnSpc>
                <a:spcPct val="100000"/>
              </a:lnSpc>
              <a:spcBef>
                <a:spcPts val="600"/>
              </a:spcBef>
              <a:spcAft>
                <a:spcPts val="0"/>
              </a:spcAft>
              <a:buSzPts val="1350"/>
              <a:buChar char="■"/>
              <a:defRPr/>
            </a:lvl4pPr>
            <a:lvl5pPr marL="2286000" lvl="4" indent="-314325" algn="l">
              <a:lnSpc>
                <a:spcPct val="100000"/>
              </a:lnSpc>
              <a:spcBef>
                <a:spcPts val="600"/>
              </a:spcBef>
              <a:spcAft>
                <a:spcPts val="0"/>
              </a:spcAft>
              <a:buSzPts val="1350"/>
              <a:buChar char="■"/>
              <a:defRPr/>
            </a:lvl5pPr>
            <a:lvl6pPr marL="2743200" lvl="5" indent="-314325" algn="l">
              <a:lnSpc>
                <a:spcPct val="100000"/>
              </a:lnSpc>
              <a:spcBef>
                <a:spcPts val="360"/>
              </a:spcBef>
              <a:spcAft>
                <a:spcPts val="0"/>
              </a:spcAft>
              <a:buSzPts val="1350"/>
              <a:buChar char="■"/>
              <a:defRPr/>
            </a:lvl6pPr>
            <a:lvl7pPr marL="3200400" lvl="6" indent="-314325" algn="l">
              <a:lnSpc>
                <a:spcPct val="100000"/>
              </a:lnSpc>
              <a:spcBef>
                <a:spcPts val="360"/>
              </a:spcBef>
              <a:spcAft>
                <a:spcPts val="0"/>
              </a:spcAft>
              <a:buSzPts val="1350"/>
              <a:buChar char="■"/>
              <a:defRPr/>
            </a:lvl7pPr>
            <a:lvl8pPr marL="3657600" lvl="7" indent="-314325" algn="l">
              <a:lnSpc>
                <a:spcPct val="100000"/>
              </a:lnSpc>
              <a:spcBef>
                <a:spcPts val="360"/>
              </a:spcBef>
              <a:spcAft>
                <a:spcPts val="0"/>
              </a:spcAft>
              <a:buSzPts val="1350"/>
              <a:buChar char="■"/>
              <a:defRPr/>
            </a:lvl8pPr>
            <a:lvl9pPr marL="4114800" lvl="8" indent="-314325" algn="l">
              <a:lnSpc>
                <a:spcPct val="100000"/>
              </a:lnSpc>
              <a:spcBef>
                <a:spcPts val="360"/>
              </a:spcBef>
              <a:spcAft>
                <a:spcPts val="0"/>
              </a:spcAft>
              <a:buSzPts val="1350"/>
              <a:buChar char="■"/>
              <a:defRPr/>
            </a:lvl9pPr>
          </a:lstStyle>
          <a:p>
            <a:endParaRPr/>
          </a:p>
        </p:txBody>
      </p:sp>
      <p:sp>
        <p:nvSpPr>
          <p:cNvPr id="69" name="Google Shape;69;p61"/>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61"/>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1"/>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72" name="Google Shape;72;p61"/>
          <p:cNvSpPr txBox="1"/>
          <p:nvPr/>
        </p:nvSpPr>
        <p:spPr>
          <a:xfrm>
            <a:off x="223185" y="228600"/>
            <a:ext cx="26090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73" name="Google Shape;73;p61"/>
          <p:cNvSpPr/>
          <p:nvPr/>
        </p:nvSpPr>
        <p:spPr>
          <a:xfrm>
            <a:off x="8068235" y="282574"/>
            <a:ext cx="91440" cy="1600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Alt.">
  <p:cSld name="Title and Content, Alt.">
    <p:spTree>
      <p:nvGrpSpPr>
        <p:cNvPr id="1" name="Shape 74"/>
        <p:cNvGrpSpPr/>
        <p:nvPr/>
      </p:nvGrpSpPr>
      <p:grpSpPr>
        <a:xfrm>
          <a:off x="0" y="0"/>
          <a:ext cx="0" cy="0"/>
          <a:chOff x="0" y="0"/>
          <a:chExt cx="0" cy="0"/>
        </a:xfrm>
      </p:grpSpPr>
      <p:sp>
        <p:nvSpPr>
          <p:cNvPr id="75" name="Google Shape;75;p64"/>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6" name="Google Shape;76;p64"/>
          <p:cNvSpPr txBox="1">
            <a:spLocks noGrp="1"/>
          </p:cNvSpPr>
          <p:nvPr>
            <p:ph type="title"/>
          </p:nvPr>
        </p:nvSpPr>
        <p:spPr>
          <a:xfrm>
            <a:off x="498474" y="134471"/>
            <a:ext cx="7556313" cy="995082"/>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64"/>
          <p:cNvSpPr txBox="1">
            <a:spLocks noGrp="1"/>
          </p:cNvSpPr>
          <p:nvPr>
            <p:ph type="body" idx="1"/>
          </p:nvPr>
        </p:nvSpPr>
        <p:spPr>
          <a:xfrm>
            <a:off x="498474" y="1981200"/>
            <a:ext cx="7556313" cy="4144963"/>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a:lvl1pPr>
            <a:lvl2pPr marL="914400" lvl="1" indent="-314325" algn="l">
              <a:lnSpc>
                <a:spcPct val="100000"/>
              </a:lnSpc>
              <a:spcBef>
                <a:spcPts val="600"/>
              </a:spcBef>
              <a:spcAft>
                <a:spcPts val="0"/>
              </a:spcAft>
              <a:buSzPts val="1350"/>
              <a:buChar char="■"/>
              <a:defRPr/>
            </a:lvl2pPr>
            <a:lvl3pPr marL="1371600" lvl="2" indent="-314325" algn="l">
              <a:lnSpc>
                <a:spcPct val="100000"/>
              </a:lnSpc>
              <a:spcBef>
                <a:spcPts val="600"/>
              </a:spcBef>
              <a:spcAft>
                <a:spcPts val="0"/>
              </a:spcAft>
              <a:buSzPts val="1350"/>
              <a:buChar char="■"/>
              <a:defRPr/>
            </a:lvl3pPr>
            <a:lvl4pPr marL="1828800" lvl="3" indent="-314325" algn="l">
              <a:lnSpc>
                <a:spcPct val="100000"/>
              </a:lnSpc>
              <a:spcBef>
                <a:spcPts val="600"/>
              </a:spcBef>
              <a:spcAft>
                <a:spcPts val="0"/>
              </a:spcAft>
              <a:buSzPts val="1350"/>
              <a:buChar char="■"/>
              <a:defRPr/>
            </a:lvl4pPr>
            <a:lvl5pPr marL="2286000" lvl="4" indent="-314325" algn="l">
              <a:lnSpc>
                <a:spcPct val="100000"/>
              </a:lnSpc>
              <a:spcBef>
                <a:spcPts val="600"/>
              </a:spcBef>
              <a:spcAft>
                <a:spcPts val="0"/>
              </a:spcAft>
              <a:buSzPts val="1350"/>
              <a:buChar char="■"/>
              <a:defRPr/>
            </a:lvl5pPr>
            <a:lvl6pPr marL="2743200" lvl="5" indent="-314325" algn="l">
              <a:lnSpc>
                <a:spcPct val="100000"/>
              </a:lnSpc>
              <a:spcBef>
                <a:spcPts val="360"/>
              </a:spcBef>
              <a:spcAft>
                <a:spcPts val="0"/>
              </a:spcAft>
              <a:buSzPts val="1350"/>
              <a:buChar char="■"/>
              <a:defRPr/>
            </a:lvl6pPr>
            <a:lvl7pPr marL="3200400" lvl="6" indent="-314325" algn="l">
              <a:lnSpc>
                <a:spcPct val="100000"/>
              </a:lnSpc>
              <a:spcBef>
                <a:spcPts val="360"/>
              </a:spcBef>
              <a:spcAft>
                <a:spcPts val="0"/>
              </a:spcAft>
              <a:buSzPts val="1350"/>
              <a:buChar char="■"/>
              <a:defRPr/>
            </a:lvl7pPr>
            <a:lvl8pPr marL="3657600" lvl="7" indent="-314325" algn="l">
              <a:lnSpc>
                <a:spcPct val="100000"/>
              </a:lnSpc>
              <a:spcBef>
                <a:spcPts val="360"/>
              </a:spcBef>
              <a:spcAft>
                <a:spcPts val="0"/>
              </a:spcAft>
              <a:buSzPts val="1350"/>
              <a:buChar char="■"/>
              <a:defRPr/>
            </a:lvl8pPr>
            <a:lvl9pPr marL="4114800" lvl="8" indent="-314325" algn="l">
              <a:lnSpc>
                <a:spcPct val="100000"/>
              </a:lnSpc>
              <a:spcBef>
                <a:spcPts val="360"/>
              </a:spcBef>
              <a:spcAft>
                <a:spcPts val="0"/>
              </a:spcAft>
              <a:buSzPts val="1350"/>
              <a:buChar char="■"/>
              <a:defRPr/>
            </a:lvl9pPr>
          </a:lstStyle>
          <a:p>
            <a:endParaRPr/>
          </a:p>
        </p:txBody>
      </p:sp>
      <p:sp>
        <p:nvSpPr>
          <p:cNvPr id="78" name="Google Shape;78;p64"/>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64"/>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64"/>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81" name="Google Shape;81;p64"/>
          <p:cNvSpPr txBox="1"/>
          <p:nvPr/>
        </p:nvSpPr>
        <p:spPr>
          <a:xfrm>
            <a:off x="223185" y="228600"/>
            <a:ext cx="26090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82" name="Google Shape;82;p64"/>
          <p:cNvSpPr txBox="1">
            <a:spLocks noGrp="1"/>
          </p:cNvSpPr>
          <p:nvPr>
            <p:ph type="body" idx="2"/>
          </p:nvPr>
        </p:nvSpPr>
        <p:spPr>
          <a:xfrm>
            <a:off x="498518" y="1129553"/>
            <a:ext cx="7558960" cy="7747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000"/>
              </a:spcBef>
              <a:spcAft>
                <a:spcPts val="0"/>
              </a:spcAft>
              <a:buSzPts val="1800"/>
              <a:buNone/>
              <a:defRPr sz="2400" b="0" i="0" u="none" strike="noStrike" cap="none">
                <a:solidFill>
                  <a:schemeClr val="accent3"/>
                </a:solidFill>
                <a:latin typeface="Rockwell"/>
                <a:ea typeface="Rockwell"/>
                <a:cs typeface="Rockwell"/>
                <a:sym typeface="Rockwell"/>
              </a:defRPr>
            </a:lvl1pPr>
            <a:lvl2pPr marL="914400" lvl="1" indent="-228600" algn="l">
              <a:lnSpc>
                <a:spcPct val="100000"/>
              </a:lnSpc>
              <a:spcBef>
                <a:spcPts val="600"/>
              </a:spcBef>
              <a:spcAft>
                <a:spcPts val="0"/>
              </a:spcAft>
              <a:buSzPts val="900"/>
              <a:buNone/>
              <a:defRPr sz="1200"/>
            </a:lvl2pPr>
            <a:lvl3pPr marL="1371600" lvl="2" indent="-228600" algn="l">
              <a:lnSpc>
                <a:spcPct val="100000"/>
              </a:lnSpc>
              <a:spcBef>
                <a:spcPts val="600"/>
              </a:spcBef>
              <a:spcAft>
                <a:spcPts val="0"/>
              </a:spcAft>
              <a:buSzPts val="750"/>
              <a:buNone/>
              <a:defRPr sz="1000"/>
            </a:lvl3pPr>
            <a:lvl4pPr marL="1828800" lvl="3" indent="-228600" algn="l">
              <a:lnSpc>
                <a:spcPct val="100000"/>
              </a:lnSpc>
              <a:spcBef>
                <a:spcPts val="600"/>
              </a:spcBef>
              <a:spcAft>
                <a:spcPts val="0"/>
              </a:spcAft>
              <a:buSzPts val="675"/>
              <a:buNone/>
              <a:defRPr sz="900"/>
            </a:lvl4pPr>
            <a:lvl5pPr marL="2286000" lvl="4" indent="-228600" algn="l">
              <a:lnSpc>
                <a:spcPct val="100000"/>
              </a:lnSpc>
              <a:spcBef>
                <a:spcPts val="600"/>
              </a:spcBef>
              <a:spcAft>
                <a:spcPts val="0"/>
              </a:spcAft>
              <a:buSzPts val="675"/>
              <a:buNone/>
              <a:defRPr sz="900"/>
            </a:lvl5pPr>
            <a:lvl6pPr marL="2743200" lvl="5" indent="-228600" algn="l">
              <a:lnSpc>
                <a:spcPct val="100000"/>
              </a:lnSpc>
              <a:spcBef>
                <a:spcPts val="180"/>
              </a:spcBef>
              <a:spcAft>
                <a:spcPts val="0"/>
              </a:spcAft>
              <a:buSzPts val="675"/>
              <a:buNone/>
              <a:defRPr sz="900"/>
            </a:lvl6pPr>
            <a:lvl7pPr marL="3200400" lvl="6" indent="-228600" algn="l">
              <a:lnSpc>
                <a:spcPct val="100000"/>
              </a:lnSpc>
              <a:spcBef>
                <a:spcPts val="180"/>
              </a:spcBef>
              <a:spcAft>
                <a:spcPts val="0"/>
              </a:spcAft>
              <a:buSzPts val="675"/>
              <a:buNone/>
              <a:defRPr sz="900"/>
            </a:lvl7pPr>
            <a:lvl8pPr marL="3657600" lvl="7" indent="-228600" algn="l">
              <a:lnSpc>
                <a:spcPct val="100000"/>
              </a:lnSpc>
              <a:spcBef>
                <a:spcPts val="180"/>
              </a:spcBef>
              <a:spcAft>
                <a:spcPts val="0"/>
              </a:spcAft>
              <a:buSzPts val="675"/>
              <a:buNone/>
              <a:defRPr sz="900"/>
            </a:lvl8pPr>
            <a:lvl9pPr marL="4114800" lvl="8" indent="-228600" algn="l">
              <a:lnSpc>
                <a:spcPct val="100000"/>
              </a:lnSpc>
              <a:spcBef>
                <a:spcPts val="180"/>
              </a:spcBef>
              <a:spcAft>
                <a:spcPts val="0"/>
              </a:spcAft>
              <a:buSzPts val="675"/>
              <a:buNone/>
              <a:defRPr sz="9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with 2 Pictures">
  <p:cSld name="Title Slide with 2 Pictures">
    <p:spTree>
      <p:nvGrpSpPr>
        <p:cNvPr id="1" name="Shape 83"/>
        <p:cNvGrpSpPr/>
        <p:nvPr/>
      </p:nvGrpSpPr>
      <p:grpSpPr>
        <a:xfrm>
          <a:off x="0" y="0"/>
          <a:ext cx="0" cy="0"/>
          <a:chOff x="0" y="0"/>
          <a:chExt cx="0" cy="0"/>
        </a:xfrm>
      </p:grpSpPr>
      <p:sp>
        <p:nvSpPr>
          <p:cNvPr id="84" name="Google Shape;84;p65"/>
          <p:cNvSpPr txBox="1">
            <a:spLocks noGrp="1"/>
          </p:cNvSpPr>
          <p:nvPr>
            <p:ph type="ctrTitle"/>
          </p:nvPr>
        </p:nvSpPr>
        <p:spPr>
          <a:xfrm>
            <a:off x="4800600" y="4624668"/>
            <a:ext cx="4038600" cy="93345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accent1"/>
              </a:buClr>
              <a:buSzPts val="2800"/>
              <a:buFont typeface="Rockwel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65"/>
          <p:cNvSpPr txBox="1">
            <a:spLocks noGrp="1"/>
          </p:cNvSpPr>
          <p:nvPr>
            <p:ph type="subTitle" idx="1"/>
          </p:nvPr>
        </p:nvSpPr>
        <p:spPr>
          <a:xfrm>
            <a:off x="4800600" y="5562599"/>
            <a:ext cx="4038600" cy="748553"/>
          </a:xfrm>
          <a:prstGeom prst="rect">
            <a:avLst/>
          </a:prstGeom>
          <a:noFill/>
          <a:ln>
            <a:noFill/>
          </a:ln>
        </p:spPr>
        <p:txBody>
          <a:bodyPr spcFirstLastPara="1" wrap="square" lIns="91425" tIns="45700" rIns="91425" bIns="45700" anchor="t" anchorCtr="0">
            <a:normAutofit/>
          </a:bodyPr>
          <a:lstStyle>
            <a:lvl1pPr lvl="0" algn="l">
              <a:lnSpc>
                <a:spcPct val="100000"/>
              </a:lnSpc>
              <a:spcBef>
                <a:spcPts val="300"/>
              </a:spcBef>
              <a:spcAft>
                <a:spcPts val="0"/>
              </a:spcAft>
              <a:buSzPts val="1050"/>
              <a:buNone/>
              <a:defRPr sz="1400">
                <a:solidFill>
                  <a:srgbClr val="888888"/>
                </a:solidFill>
              </a:defRPr>
            </a:lvl1pPr>
            <a:lvl2pPr lvl="1" algn="ctr">
              <a:lnSpc>
                <a:spcPct val="100000"/>
              </a:lnSpc>
              <a:spcBef>
                <a:spcPts val="600"/>
              </a:spcBef>
              <a:spcAft>
                <a:spcPts val="0"/>
              </a:spcAft>
              <a:buSzPts val="1350"/>
              <a:buNone/>
              <a:defRPr>
                <a:solidFill>
                  <a:srgbClr val="888888"/>
                </a:solidFill>
              </a:defRPr>
            </a:lvl2pPr>
            <a:lvl3pPr lvl="2" algn="ctr">
              <a:lnSpc>
                <a:spcPct val="100000"/>
              </a:lnSpc>
              <a:spcBef>
                <a:spcPts val="600"/>
              </a:spcBef>
              <a:spcAft>
                <a:spcPts val="0"/>
              </a:spcAft>
              <a:buSzPts val="1350"/>
              <a:buNone/>
              <a:defRPr>
                <a:solidFill>
                  <a:srgbClr val="888888"/>
                </a:solidFill>
              </a:defRPr>
            </a:lvl3pPr>
            <a:lvl4pPr lvl="3" algn="ctr">
              <a:lnSpc>
                <a:spcPct val="100000"/>
              </a:lnSpc>
              <a:spcBef>
                <a:spcPts val="600"/>
              </a:spcBef>
              <a:spcAft>
                <a:spcPts val="0"/>
              </a:spcAft>
              <a:buSzPts val="1350"/>
              <a:buNone/>
              <a:defRPr>
                <a:solidFill>
                  <a:srgbClr val="888888"/>
                </a:solidFill>
              </a:defRPr>
            </a:lvl4pPr>
            <a:lvl5pPr lvl="4" algn="ctr">
              <a:lnSpc>
                <a:spcPct val="100000"/>
              </a:lnSpc>
              <a:spcBef>
                <a:spcPts val="600"/>
              </a:spcBef>
              <a:spcAft>
                <a:spcPts val="0"/>
              </a:spcAft>
              <a:buSzPts val="1350"/>
              <a:buNone/>
              <a:defRPr>
                <a:solidFill>
                  <a:srgbClr val="888888"/>
                </a:solidFill>
              </a:defRPr>
            </a:lvl5pPr>
            <a:lvl6pPr lvl="5" algn="ctr">
              <a:lnSpc>
                <a:spcPct val="100000"/>
              </a:lnSpc>
              <a:spcBef>
                <a:spcPts val="360"/>
              </a:spcBef>
              <a:spcAft>
                <a:spcPts val="0"/>
              </a:spcAft>
              <a:buSzPts val="1350"/>
              <a:buNone/>
              <a:defRPr>
                <a:solidFill>
                  <a:srgbClr val="888888"/>
                </a:solidFill>
              </a:defRPr>
            </a:lvl6pPr>
            <a:lvl7pPr lvl="6" algn="ctr">
              <a:lnSpc>
                <a:spcPct val="100000"/>
              </a:lnSpc>
              <a:spcBef>
                <a:spcPts val="360"/>
              </a:spcBef>
              <a:spcAft>
                <a:spcPts val="0"/>
              </a:spcAft>
              <a:buSzPts val="1350"/>
              <a:buNone/>
              <a:defRPr>
                <a:solidFill>
                  <a:srgbClr val="888888"/>
                </a:solidFill>
              </a:defRPr>
            </a:lvl7pPr>
            <a:lvl8pPr lvl="7" algn="ctr">
              <a:lnSpc>
                <a:spcPct val="100000"/>
              </a:lnSpc>
              <a:spcBef>
                <a:spcPts val="360"/>
              </a:spcBef>
              <a:spcAft>
                <a:spcPts val="0"/>
              </a:spcAft>
              <a:buSzPts val="1350"/>
              <a:buNone/>
              <a:defRPr>
                <a:solidFill>
                  <a:srgbClr val="888888"/>
                </a:solidFill>
              </a:defRPr>
            </a:lvl8pPr>
            <a:lvl9pPr lvl="8" algn="ctr">
              <a:lnSpc>
                <a:spcPct val="100000"/>
              </a:lnSpc>
              <a:spcBef>
                <a:spcPts val="360"/>
              </a:spcBef>
              <a:spcAft>
                <a:spcPts val="0"/>
              </a:spcAft>
              <a:buSzPts val="1350"/>
              <a:buNone/>
              <a:defRPr>
                <a:solidFill>
                  <a:srgbClr val="888888"/>
                </a:solidFill>
              </a:defRPr>
            </a:lvl9pPr>
          </a:lstStyle>
          <a:p>
            <a:endParaRPr/>
          </a:p>
        </p:txBody>
      </p:sp>
      <p:sp>
        <p:nvSpPr>
          <p:cNvPr id="86" name="Google Shape;86;p65"/>
          <p:cNvSpPr txBox="1">
            <a:spLocks noGrp="1"/>
          </p:cNvSpPr>
          <p:nvPr>
            <p:ph type="dt" idx="10"/>
          </p:nvPr>
        </p:nvSpPr>
        <p:spPr>
          <a:xfrm>
            <a:off x="4800600" y="6425640"/>
            <a:ext cx="1232647"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65"/>
          <p:cNvSpPr txBox="1">
            <a:spLocks noGrp="1"/>
          </p:cNvSpPr>
          <p:nvPr>
            <p:ph type="ftr" idx="11"/>
          </p:nvPr>
        </p:nvSpPr>
        <p:spPr>
          <a:xfrm>
            <a:off x="6311153" y="6425640"/>
            <a:ext cx="2617694"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65"/>
          <p:cNvSpPr/>
          <p:nvPr/>
        </p:nvSpPr>
        <p:spPr>
          <a:xfrm>
            <a:off x="282575" y="228600"/>
            <a:ext cx="4235450" cy="418795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89" name="Google Shape;89;p65"/>
          <p:cNvSpPr/>
          <p:nvPr/>
        </p:nvSpPr>
        <p:spPr>
          <a:xfrm>
            <a:off x="6802438" y="228600"/>
            <a:ext cx="2057400" cy="2039112"/>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90" name="Google Shape;90;p65"/>
          <p:cNvSpPr/>
          <p:nvPr/>
        </p:nvSpPr>
        <p:spPr>
          <a:xfrm>
            <a:off x="4624388" y="2377440"/>
            <a:ext cx="2057400" cy="203911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91" name="Google Shape;91;p65"/>
          <p:cNvSpPr>
            <a:spLocks noGrp="1"/>
          </p:cNvSpPr>
          <p:nvPr>
            <p:ph type="pic" idx="2"/>
          </p:nvPr>
        </p:nvSpPr>
        <p:spPr>
          <a:xfrm>
            <a:off x="4624388" y="228600"/>
            <a:ext cx="2057400" cy="2039112"/>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92" name="Google Shape;92;p65"/>
          <p:cNvSpPr>
            <a:spLocks noGrp="1"/>
          </p:cNvSpPr>
          <p:nvPr>
            <p:ph type="pic" idx="3"/>
          </p:nvPr>
        </p:nvSpPr>
        <p:spPr>
          <a:xfrm>
            <a:off x="6802438" y="2377440"/>
            <a:ext cx="2057400" cy="2039112"/>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2000"/>
              </a:spcBef>
              <a:spcAft>
                <a:spcPts val="0"/>
              </a:spcAft>
              <a:buClr>
                <a:schemeClr val="accent1"/>
              </a:buClr>
              <a:buSzPts val="1500"/>
              <a:buFont typeface="Noto Sans Symbols"/>
              <a:buNone/>
              <a:defRPr sz="2000" b="0" i="0" u="none" strike="noStrike" cap="none">
                <a:solidFill>
                  <a:srgbClr val="595959"/>
                </a:solidFill>
                <a:latin typeface="Rockwell"/>
                <a:ea typeface="Rockwell"/>
                <a:cs typeface="Rockwell"/>
                <a:sym typeface="Rockwell"/>
              </a:defRPr>
            </a:lvl1pPr>
            <a:lvl2pPr marR="0" lvl="1"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R="0" lvl="2"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R="0" lvl="3"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R="0" lvl="4"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R="0" lvl="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R="0" lvl="6"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R="0" lvl="7"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R="0" lvl="8"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93" name="Google Shape;93;p65"/>
          <p:cNvSpPr txBox="1">
            <a:spLocks noGrp="1"/>
          </p:cNvSpPr>
          <p:nvPr>
            <p:ph type="body" idx="4"/>
          </p:nvPr>
        </p:nvSpPr>
        <p:spPr>
          <a:xfrm>
            <a:off x="857250" y="1779494"/>
            <a:ext cx="3086100" cy="2040905"/>
          </a:xfrm>
          <a:prstGeom prst="rect">
            <a:avLst/>
          </a:prstGeom>
          <a:noFill/>
          <a:ln>
            <a:noFill/>
          </a:ln>
        </p:spPr>
        <p:txBody>
          <a:bodyPr spcFirstLastPara="1" wrap="square" lIns="45700" tIns="45700" rIns="45700" bIns="45700" anchor="t" anchorCtr="0">
            <a:noAutofit/>
          </a:bodyPr>
          <a:lstStyle>
            <a:lvl1pPr marL="457200" lvl="0" indent="-228600" algn="ctr">
              <a:lnSpc>
                <a:spcPct val="100000"/>
              </a:lnSpc>
              <a:spcBef>
                <a:spcPts val="600"/>
              </a:spcBef>
              <a:spcAft>
                <a:spcPts val="0"/>
              </a:spcAft>
              <a:buSzPts val="3450"/>
              <a:buNone/>
              <a:defRPr sz="4600">
                <a:solidFill>
                  <a:schemeClr val="lt1"/>
                </a:solidFill>
              </a:defRPr>
            </a:lvl1pPr>
            <a:lvl2pPr marL="914400" lvl="1" indent="-285750" algn="l">
              <a:lnSpc>
                <a:spcPct val="100000"/>
              </a:lnSpc>
              <a:spcBef>
                <a:spcPts val="600"/>
              </a:spcBef>
              <a:spcAft>
                <a:spcPts val="0"/>
              </a:spcAft>
              <a:buSzPts val="900"/>
              <a:buChar char="■"/>
              <a:defRPr sz="1200"/>
            </a:lvl2pPr>
            <a:lvl3pPr marL="1371600" lvl="2" indent="-276225" algn="l">
              <a:lnSpc>
                <a:spcPct val="100000"/>
              </a:lnSpc>
              <a:spcBef>
                <a:spcPts val="600"/>
              </a:spcBef>
              <a:spcAft>
                <a:spcPts val="0"/>
              </a:spcAft>
              <a:buSzPts val="750"/>
              <a:buChar char="■"/>
              <a:defRPr sz="1000"/>
            </a:lvl3pPr>
            <a:lvl4pPr marL="1828800" lvl="3" indent="-271462" algn="l">
              <a:lnSpc>
                <a:spcPct val="100000"/>
              </a:lnSpc>
              <a:spcBef>
                <a:spcPts val="600"/>
              </a:spcBef>
              <a:spcAft>
                <a:spcPts val="0"/>
              </a:spcAft>
              <a:buSzPts val="675"/>
              <a:buChar char="■"/>
              <a:defRPr sz="900"/>
            </a:lvl4pPr>
            <a:lvl5pPr marL="2286000" lvl="4" indent="-271462" algn="l">
              <a:lnSpc>
                <a:spcPct val="100000"/>
              </a:lnSpc>
              <a:spcBef>
                <a:spcPts val="600"/>
              </a:spcBef>
              <a:spcAft>
                <a:spcPts val="0"/>
              </a:spcAft>
              <a:buSzPts val="675"/>
              <a:buChar char="■"/>
              <a:defRPr sz="900"/>
            </a:lvl5pPr>
            <a:lvl6pPr marL="2743200" lvl="5" indent="-314325" algn="l">
              <a:lnSpc>
                <a:spcPct val="100000"/>
              </a:lnSpc>
              <a:spcBef>
                <a:spcPts val="360"/>
              </a:spcBef>
              <a:spcAft>
                <a:spcPts val="0"/>
              </a:spcAft>
              <a:buSzPts val="1350"/>
              <a:buChar char="■"/>
              <a:defRPr/>
            </a:lvl6pPr>
            <a:lvl7pPr marL="3200400" lvl="6" indent="-314325" algn="l">
              <a:lnSpc>
                <a:spcPct val="100000"/>
              </a:lnSpc>
              <a:spcBef>
                <a:spcPts val="360"/>
              </a:spcBef>
              <a:spcAft>
                <a:spcPts val="0"/>
              </a:spcAft>
              <a:buSzPts val="1350"/>
              <a:buChar char="■"/>
              <a:defRPr/>
            </a:lvl7pPr>
            <a:lvl8pPr marL="3657600" lvl="7" indent="-314325" algn="l">
              <a:lnSpc>
                <a:spcPct val="100000"/>
              </a:lnSpc>
              <a:spcBef>
                <a:spcPts val="360"/>
              </a:spcBef>
              <a:spcAft>
                <a:spcPts val="0"/>
              </a:spcAft>
              <a:buSzPts val="1350"/>
              <a:buChar char="■"/>
              <a:defRPr/>
            </a:lvl8pPr>
            <a:lvl9pPr marL="4114800" lvl="8" indent="-314325" algn="l">
              <a:lnSpc>
                <a:spcPct val="100000"/>
              </a:lnSpc>
              <a:spcBef>
                <a:spcPts val="360"/>
              </a:spcBef>
              <a:spcAft>
                <a:spcPts val="0"/>
              </a:spcAft>
              <a:buSzPts val="1350"/>
              <a:buChar char="■"/>
              <a:defRPr/>
            </a:lvl9pPr>
          </a:lstStyle>
          <a:p>
            <a:endParaRPr/>
          </a:p>
        </p:txBody>
      </p:sp>
      <p:sp>
        <p:nvSpPr>
          <p:cNvPr id="94" name="Google Shape;94;p65"/>
          <p:cNvSpPr txBox="1"/>
          <p:nvPr/>
        </p:nvSpPr>
        <p:spPr>
          <a:xfrm>
            <a:off x="424891" y="174812"/>
            <a:ext cx="413309" cy="83099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 Content">
  <p:cSld name="3 Content">
    <p:spTree>
      <p:nvGrpSpPr>
        <p:cNvPr id="1" name="Shape 95"/>
        <p:cNvGrpSpPr/>
        <p:nvPr/>
      </p:nvGrpSpPr>
      <p:grpSpPr>
        <a:xfrm>
          <a:off x="0" y="0"/>
          <a:ext cx="0" cy="0"/>
          <a:chOff x="0" y="0"/>
          <a:chExt cx="0" cy="0"/>
        </a:xfrm>
      </p:grpSpPr>
      <p:sp>
        <p:nvSpPr>
          <p:cNvPr id="96" name="Google Shape;96;p66"/>
          <p:cNvSpPr/>
          <p:nvPr/>
        </p:nvSpPr>
        <p:spPr>
          <a:xfrm>
            <a:off x="8166847" y="282574"/>
            <a:ext cx="6858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97" name="Google Shape;97;p66"/>
          <p:cNvSpPr txBox="1"/>
          <p:nvPr/>
        </p:nvSpPr>
        <p:spPr>
          <a:xfrm>
            <a:off x="223185" y="228600"/>
            <a:ext cx="260909"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rgbClr val="B86EB8"/>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98" name="Google Shape;98;p66"/>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66"/>
          <p:cNvSpPr txBox="1">
            <a:spLocks noGrp="1"/>
          </p:cNvSpPr>
          <p:nvPr>
            <p:ph type="body" idx="1"/>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100" name="Google Shape;100;p66"/>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66"/>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66"/>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
        <p:nvSpPr>
          <p:cNvPr id="103" name="Google Shape;103;p66"/>
          <p:cNvSpPr txBox="1">
            <a:spLocks noGrp="1"/>
          </p:cNvSpPr>
          <p:nvPr>
            <p:ph type="body" idx="2"/>
          </p:nvPr>
        </p:nvSpPr>
        <p:spPr>
          <a:xfrm>
            <a:off x="498518" y="1985963"/>
            <a:ext cx="3657600" cy="414020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
        <p:nvSpPr>
          <p:cNvPr id="104" name="Google Shape;104;p66"/>
          <p:cNvSpPr txBox="1">
            <a:spLocks noGrp="1"/>
          </p:cNvSpPr>
          <p:nvPr>
            <p:ph type="body" idx="3"/>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00"/>
              </a:spcBef>
              <a:spcAft>
                <a:spcPts val="0"/>
              </a:spcAft>
              <a:buSzPts val="1350"/>
              <a:buChar char="■"/>
              <a:defRPr sz="1800"/>
            </a:lvl1pPr>
            <a:lvl2pPr marL="914400" lvl="1" indent="-314325" algn="l">
              <a:lnSpc>
                <a:spcPct val="100000"/>
              </a:lnSpc>
              <a:spcBef>
                <a:spcPts val="600"/>
              </a:spcBef>
              <a:spcAft>
                <a:spcPts val="0"/>
              </a:spcAft>
              <a:buSzPts val="1350"/>
              <a:buChar char="■"/>
              <a:defRPr sz="1800"/>
            </a:lvl2pPr>
            <a:lvl3pPr marL="1371600" lvl="2" indent="-314325" algn="l">
              <a:lnSpc>
                <a:spcPct val="100000"/>
              </a:lnSpc>
              <a:spcBef>
                <a:spcPts val="600"/>
              </a:spcBef>
              <a:spcAft>
                <a:spcPts val="0"/>
              </a:spcAft>
              <a:buSzPts val="1350"/>
              <a:buChar char="■"/>
              <a:defRPr sz="1800"/>
            </a:lvl3pPr>
            <a:lvl4pPr marL="1828800" lvl="3" indent="-314325" algn="l">
              <a:lnSpc>
                <a:spcPct val="100000"/>
              </a:lnSpc>
              <a:spcBef>
                <a:spcPts val="600"/>
              </a:spcBef>
              <a:spcAft>
                <a:spcPts val="0"/>
              </a:spcAft>
              <a:buSzPts val="1350"/>
              <a:buChar char="■"/>
              <a:defRPr sz="1800"/>
            </a:lvl4pPr>
            <a:lvl5pPr marL="2286000" lvl="4" indent="-314325" algn="l">
              <a:lnSpc>
                <a:spcPct val="100000"/>
              </a:lnSpc>
              <a:spcBef>
                <a:spcPts val="600"/>
              </a:spcBef>
              <a:spcAft>
                <a:spcPts val="0"/>
              </a:spcAft>
              <a:buSzPts val="1350"/>
              <a:buChar char="■"/>
              <a:defRPr sz="1800"/>
            </a:lvl5pPr>
            <a:lvl6pPr marL="2743200" lvl="5" indent="-314325" algn="l">
              <a:lnSpc>
                <a:spcPct val="100000"/>
              </a:lnSpc>
              <a:spcBef>
                <a:spcPts val="360"/>
              </a:spcBef>
              <a:spcAft>
                <a:spcPts val="0"/>
              </a:spcAft>
              <a:buSzPts val="1350"/>
              <a:buChar char="■"/>
              <a:defRPr sz="1800"/>
            </a:lvl6pPr>
            <a:lvl7pPr marL="3200400" lvl="6" indent="-314325" algn="l">
              <a:lnSpc>
                <a:spcPct val="100000"/>
              </a:lnSpc>
              <a:spcBef>
                <a:spcPts val="360"/>
              </a:spcBef>
              <a:spcAft>
                <a:spcPts val="0"/>
              </a:spcAft>
              <a:buSzPts val="1350"/>
              <a:buChar char="■"/>
              <a:defRPr sz="1800"/>
            </a:lvl7pPr>
            <a:lvl8pPr marL="3657600" lvl="7" indent="-314325" algn="l">
              <a:lnSpc>
                <a:spcPct val="100000"/>
              </a:lnSpc>
              <a:spcBef>
                <a:spcPts val="360"/>
              </a:spcBef>
              <a:spcAft>
                <a:spcPts val="0"/>
              </a:spcAft>
              <a:buSzPts val="1350"/>
              <a:buChar char="■"/>
              <a:defRPr sz="1800"/>
            </a:lvl8pPr>
            <a:lvl9pPr marL="4114800" lvl="8" indent="-314325" algn="l">
              <a:lnSpc>
                <a:spcPct val="100000"/>
              </a:lnSpc>
              <a:spcBef>
                <a:spcPts val="360"/>
              </a:spcBef>
              <a:spcAft>
                <a:spcPts val="0"/>
              </a:spcAft>
              <a:buSzPts val="1350"/>
              <a:buChar char="■"/>
              <a:defRPr sz="1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theme" Target="../theme/theme2.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slideLayout" Target="../slideLayouts/slideLayout49.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31" Type="http://schemas.openxmlformats.org/officeDocument/2006/relationships/slideLayout" Target="../slideLayouts/slideLayout51.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7"/>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accent1"/>
              </a:buClr>
              <a:buSzPts val="3600"/>
              <a:buFont typeface="Rockwell"/>
              <a:buNone/>
              <a:defRPr sz="3600" b="0" i="0" u="none" strike="noStrike" cap="none">
                <a:solidFill>
                  <a:schemeClr val="accent1"/>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7"/>
          <p:cNvSpPr txBox="1">
            <a:spLocks noGrp="1"/>
          </p:cNvSpPr>
          <p:nvPr>
            <p:ph type="body" idx="1"/>
          </p:nvPr>
        </p:nvSpPr>
        <p:spPr>
          <a:xfrm>
            <a:off x="498474" y="1981200"/>
            <a:ext cx="7556313" cy="4144963"/>
          </a:xfrm>
          <a:prstGeom prst="rect">
            <a:avLst/>
          </a:prstGeom>
          <a:noFill/>
          <a:ln>
            <a:noFill/>
          </a:ln>
        </p:spPr>
        <p:txBody>
          <a:bodyPr spcFirstLastPara="1" wrap="square" lIns="91425" tIns="45700" rIns="91425" bIns="45700" anchor="t" anchorCtr="0">
            <a:normAutofit/>
          </a:bodyPr>
          <a:lstStyle>
            <a:lvl1pPr marL="457200" marR="0" lvl="0" indent="-323850" algn="l" rtl="0">
              <a:lnSpc>
                <a:spcPct val="100000"/>
              </a:lnSpc>
              <a:spcBef>
                <a:spcPts val="2000"/>
              </a:spcBef>
              <a:spcAft>
                <a:spcPts val="0"/>
              </a:spcAft>
              <a:buClr>
                <a:schemeClr val="accent1"/>
              </a:buClr>
              <a:buSzPts val="1500"/>
              <a:buFont typeface="Noto Sans Symbols"/>
              <a:buChar char="■"/>
              <a:defRPr sz="2000" b="0" i="0" u="none" strike="noStrike" cap="none">
                <a:solidFill>
                  <a:srgbClr val="595959"/>
                </a:solidFill>
                <a:latin typeface="Rockwell"/>
                <a:ea typeface="Rockwell"/>
                <a:cs typeface="Rockwell"/>
                <a:sym typeface="Rockwell"/>
              </a:defRPr>
            </a:lvl1pPr>
            <a:lvl2pPr marL="914400" marR="0" lvl="1" indent="-314325"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12" name="Google Shape;12;p57"/>
          <p:cNvSpPr txBox="1">
            <a:spLocks noGrp="1"/>
          </p:cNvSpPr>
          <p:nvPr>
            <p:ph type="dt" idx="10"/>
          </p:nvPr>
        </p:nvSpPr>
        <p:spPr>
          <a:xfrm>
            <a:off x="6795247" y="6423585"/>
            <a:ext cx="213360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100" b="0" i="0" u="none" strike="noStrike" cap="none">
                <a:solidFill>
                  <a:srgbClr val="595959"/>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a:p>
        </p:txBody>
      </p:sp>
      <p:sp>
        <p:nvSpPr>
          <p:cNvPr id="13" name="Google Shape;13;p57"/>
          <p:cNvSpPr txBox="1">
            <a:spLocks noGrp="1"/>
          </p:cNvSpPr>
          <p:nvPr>
            <p:ph type="ftr" idx="11"/>
          </p:nvPr>
        </p:nvSpPr>
        <p:spPr>
          <a:xfrm>
            <a:off x="201706" y="6423585"/>
            <a:ext cx="6122894"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595959"/>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a:p>
        </p:txBody>
      </p:sp>
      <p:sp>
        <p:nvSpPr>
          <p:cNvPr id="14" name="Google Shape;14;p57"/>
          <p:cNvSpPr txBox="1">
            <a:spLocks noGrp="1"/>
          </p:cNvSpPr>
          <p:nvPr>
            <p:ph type="sldNum" idx="12"/>
          </p:nvPr>
        </p:nvSpPr>
        <p:spPr>
          <a:xfrm>
            <a:off x="8305800" y="242234"/>
            <a:ext cx="554038"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6"/>
        <p:cNvGrpSpPr/>
        <p:nvPr/>
      </p:nvGrpSpPr>
      <p:grpSpPr>
        <a:xfrm>
          <a:off x="0" y="0"/>
          <a:ext cx="0" cy="0"/>
          <a:chOff x="0" y="0"/>
          <a:chExt cx="0" cy="0"/>
        </a:xfrm>
      </p:grpSpPr>
      <p:sp>
        <p:nvSpPr>
          <p:cNvPr id="207" name="Google Shape;207;g724b250972_0_3342"/>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accent1"/>
              </a:buClr>
              <a:buSzPts val="3600"/>
              <a:buFont typeface="Rockwell"/>
              <a:buNone/>
              <a:defRPr sz="3600" b="0" i="0" u="none" strike="noStrike" cap="none">
                <a:solidFill>
                  <a:schemeClr val="accent1"/>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8" name="Google Shape;208;g724b250972_0_3342"/>
          <p:cNvSpPr txBox="1">
            <a:spLocks noGrp="1"/>
          </p:cNvSpPr>
          <p:nvPr>
            <p:ph type="body" idx="1"/>
          </p:nvPr>
        </p:nvSpPr>
        <p:spPr>
          <a:xfrm>
            <a:off x="498474" y="1981200"/>
            <a:ext cx="7556400" cy="4145100"/>
          </a:xfrm>
          <a:prstGeom prst="rect">
            <a:avLst/>
          </a:prstGeom>
          <a:noFill/>
          <a:ln>
            <a:noFill/>
          </a:ln>
        </p:spPr>
        <p:txBody>
          <a:bodyPr spcFirstLastPara="1" wrap="square" lIns="91425" tIns="45700" rIns="91425" bIns="45700" anchor="t" anchorCtr="0">
            <a:noAutofit/>
          </a:bodyPr>
          <a:lstStyle>
            <a:lvl1pPr marL="457200" marR="0" lvl="0" indent="-323850" algn="l" rtl="0">
              <a:lnSpc>
                <a:spcPct val="100000"/>
              </a:lnSpc>
              <a:spcBef>
                <a:spcPts val="2000"/>
              </a:spcBef>
              <a:spcAft>
                <a:spcPts val="0"/>
              </a:spcAft>
              <a:buClr>
                <a:schemeClr val="accent1"/>
              </a:buClr>
              <a:buSzPts val="1500"/>
              <a:buFont typeface="Noto Sans Symbols"/>
              <a:buChar char="■"/>
              <a:defRPr sz="2000" b="0" i="0" u="none" strike="noStrike" cap="none">
                <a:solidFill>
                  <a:srgbClr val="595959"/>
                </a:solidFill>
                <a:latin typeface="Rockwell"/>
                <a:ea typeface="Rockwell"/>
                <a:cs typeface="Rockwell"/>
                <a:sym typeface="Rockwell"/>
              </a:defRPr>
            </a:lvl1pPr>
            <a:lvl2pPr marL="914400" marR="0" lvl="1" indent="-314325"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rtl="0">
              <a:lnSpc>
                <a:spcPct val="100000"/>
              </a:lnSpc>
              <a:spcBef>
                <a:spcPts val="60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rtl="0">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rtl="0">
              <a:lnSpc>
                <a:spcPct val="100000"/>
              </a:lnSpc>
              <a:spcBef>
                <a:spcPts val="360"/>
              </a:spcBef>
              <a:spcAft>
                <a:spcPts val="0"/>
              </a:spcAft>
              <a:buClr>
                <a:srgbClr val="B86EB8"/>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rtl="0">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a:p>
        </p:txBody>
      </p:sp>
      <p:sp>
        <p:nvSpPr>
          <p:cNvPr id="209" name="Google Shape;209;g724b250972_0_3342"/>
          <p:cNvSpPr txBox="1">
            <a:spLocks noGrp="1"/>
          </p:cNvSpPr>
          <p:nvPr>
            <p:ph type="dt" idx="10"/>
          </p:nvPr>
        </p:nvSpPr>
        <p:spPr>
          <a:xfrm>
            <a:off x="6795247" y="6423585"/>
            <a:ext cx="2133600" cy="36510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100" b="0" i="0" u="none" strike="noStrike" cap="none">
                <a:solidFill>
                  <a:srgbClr val="595959"/>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a:p>
        </p:txBody>
      </p:sp>
      <p:sp>
        <p:nvSpPr>
          <p:cNvPr id="210" name="Google Shape;210;g724b250972_0_3342"/>
          <p:cNvSpPr txBox="1">
            <a:spLocks noGrp="1"/>
          </p:cNvSpPr>
          <p:nvPr>
            <p:ph type="ftr" idx="11"/>
          </p:nvPr>
        </p:nvSpPr>
        <p:spPr>
          <a:xfrm>
            <a:off x="201706" y="6423585"/>
            <a:ext cx="61230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rgbClr val="595959"/>
                </a:solidFill>
                <a:latin typeface="Rockwell"/>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a:p>
        </p:txBody>
      </p:sp>
      <p:sp>
        <p:nvSpPr>
          <p:cNvPr id="211" name="Google Shape;211;g724b250972_0_3342"/>
          <p:cNvSpPr txBox="1">
            <a:spLocks noGrp="1"/>
          </p:cNvSpPr>
          <p:nvPr>
            <p:ph type="sldNum" idx="12"/>
          </p:nvPr>
        </p:nvSpPr>
        <p:spPr>
          <a:xfrm>
            <a:off x="8305800" y="242234"/>
            <a:ext cx="5541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 id="2147483699" r:id="rId30"/>
    <p:sldLayoutId id="2147483700" r:id="rId31"/>
    <p:sldLayoutId id="2147483701"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hyperlink" Target="about:blank" TargetMode="External"/><Relationship Id="rId4" Type="http://schemas.openxmlformats.org/officeDocument/2006/relationships/hyperlink" Target="https://www.youtube.com/watch?v=HmvpXdxAZrc" TargetMode="External"/></Relationships>
</file>

<file path=ppt/slides/_rels/slide10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00.xml"/><Relationship Id="rId1" Type="http://schemas.openxmlformats.org/officeDocument/2006/relationships/slideLayout" Target="../slideLayouts/slideLayout21.xml"/><Relationship Id="rId5" Type="http://schemas.openxmlformats.org/officeDocument/2006/relationships/hyperlink" Target="https://www.youtube.com/watch?v=JuWtBR-rDQk&amp;nohtml5=False" TargetMode="External"/><Relationship Id="rId4" Type="http://schemas.openxmlformats.org/officeDocument/2006/relationships/hyperlink" Target="https://www.learner.org/courses/chemistry/visuals/visuals.html?dis=U&amp;num=Ym5WdElUQS9PQ289"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01.xml"/><Relationship Id="rId1" Type="http://schemas.openxmlformats.org/officeDocument/2006/relationships/slideLayout" Target="../slideLayouts/slideLayout23.xml"/><Relationship Id="rId6" Type="http://schemas.openxmlformats.org/officeDocument/2006/relationships/image" Target="../media/image198.png"/><Relationship Id="rId5" Type="http://schemas.openxmlformats.org/officeDocument/2006/relationships/hyperlink" Target="https://www.youtube.com/watch?v=DLi72thhck4" TargetMode="External"/><Relationship Id="rId4" Type="http://schemas.openxmlformats.org/officeDocument/2006/relationships/hyperlink" Target="http://www.learnapchemistry.com/potd/problem.php?pc=47c090b3fca47b99118e7653c667e609" TargetMode="External"/></Relationships>
</file>

<file path=ppt/slides/_rels/slide102.xml.rels><?xml version="1.0" encoding="UTF-8" standalone="yes"?>
<Relationships xmlns="http://schemas.openxmlformats.org/package/2006/relationships"><Relationship Id="rId8" Type="http://schemas.openxmlformats.org/officeDocument/2006/relationships/image" Target="../media/image200.jpg"/><Relationship Id="rId3" Type="http://schemas.openxmlformats.org/officeDocument/2006/relationships/image" Target="../media/image199.png"/><Relationship Id="rId7" Type="http://schemas.openxmlformats.org/officeDocument/2006/relationships/hyperlink" Target="https://commons.wikimedia.org/wiki/File:Bomb_Calorimeter_Diagram.png" TargetMode="External"/><Relationship Id="rId2" Type="http://schemas.openxmlformats.org/officeDocument/2006/relationships/notesSlide" Target="../notesSlides/notesSlide102.xml"/><Relationship Id="rId1" Type="http://schemas.openxmlformats.org/officeDocument/2006/relationships/slideLayout" Target="../slideLayouts/slideLayout26.xml"/><Relationship Id="rId6" Type="http://schemas.openxmlformats.org/officeDocument/2006/relationships/hyperlink" Target="http://group.chem.iastate.edu/Greenbowe/sections/projectfolder/flashfiles/thermochem/heat_metal.html" TargetMode="External"/><Relationship Id="rId5" Type="http://schemas.openxmlformats.org/officeDocument/2006/relationships/hyperlink" Target="https://www.youtube.com/watch?v=SAR-5wdQKSY" TargetMode="External"/><Relationship Id="rId10" Type="http://schemas.openxmlformats.org/officeDocument/2006/relationships/hyperlink" Target="http://www.chem.purdue.edu/gchelp/howtosolveit/Thermodynamics/Calorimetry.html" TargetMode="External"/><Relationship Id="rId4" Type="http://schemas.openxmlformats.org/officeDocument/2006/relationships/hyperlink" Target="http://www.slideshare.net/lurganbeach/lesson-enthalpy-and-calorimetry" TargetMode="External"/><Relationship Id="rId9" Type="http://schemas.openxmlformats.org/officeDocument/2006/relationships/image" Target="../media/image201.jpg"/></Relationships>
</file>

<file path=ppt/slides/_rels/slide10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03.xml"/><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3" Type="http://schemas.openxmlformats.org/officeDocument/2006/relationships/hyperlink" Target="http://www.chemistry.mtu.edu/pages/courses/files/ch1120-sgreen/chap15_lec.ppt" TargetMode="External"/><Relationship Id="rId2" Type="http://schemas.openxmlformats.org/officeDocument/2006/relationships/notesSlide" Target="../notesSlides/notesSlide104.xml"/><Relationship Id="rId1" Type="http://schemas.openxmlformats.org/officeDocument/2006/relationships/slideLayout" Target="../slideLayouts/slideLayout21.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hyperlink" Target="http://www.bozemanscience.com/ap-chem-064-equilibrium/" TargetMode="External"/></Relationships>
</file>

<file path=ppt/slides/_rels/slide105.xml.rels><?xml version="1.0" encoding="UTF-8" standalone="yes"?>
<Relationships xmlns="http://schemas.openxmlformats.org/package/2006/relationships"><Relationship Id="rId3" Type="http://schemas.openxmlformats.org/officeDocument/2006/relationships/hyperlink" Target="http://chemed.chem.purdue.edu/genchem/topicreview/bp/ch16/equilib.php" TargetMode="External"/><Relationship Id="rId7" Type="http://schemas.openxmlformats.org/officeDocument/2006/relationships/image" Target="../media/image207.jpg"/><Relationship Id="rId2" Type="http://schemas.openxmlformats.org/officeDocument/2006/relationships/notesSlide" Target="../notesSlides/notesSlide105.xml"/><Relationship Id="rId1" Type="http://schemas.openxmlformats.org/officeDocument/2006/relationships/slideLayout" Target="../slideLayouts/slideLayout21.xml"/><Relationship Id="rId6" Type="http://schemas.openxmlformats.org/officeDocument/2006/relationships/image" Target="../media/image206.png"/><Relationship Id="rId5" Type="http://schemas.openxmlformats.org/officeDocument/2006/relationships/image" Target="../media/image205.png"/><Relationship Id="rId4" Type="http://schemas.openxmlformats.org/officeDocument/2006/relationships/hyperlink" Target="https://www.youtube.com/watch?v=cRPetSjUuUI"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www.chemistry.mtu.edu/pages/courses/files/ch1120-sgreen/chap15_lec.ppt" TargetMode="External"/><Relationship Id="rId2" Type="http://schemas.openxmlformats.org/officeDocument/2006/relationships/notesSlide" Target="../notesSlides/notesSlide106.xml"/><Relationship Id="rId1" Type="http://schemas.openxmlformats.org/officeDocument/2006/relationships/slideLayout" Target="../slideLayouts/slideLayout23.xml"/><Relationship Id="rId5" Type="http://schemas.openxmlformats.org/officeDocument/2006/relationships/image" Target="../media/image208.png"/><Relationship Id="rId4" Type="http://schemas.openxmlformats.org/officeDocument/2006/relationships/hyperlink" Target="https://www.youtube.com/watch?v=bvtWqPRIhWg"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07.xml"/><Relationship Id="rId1" Type="http://schemas.openxmlformats.org/officeDocument/2006/relationships/slideLayout" Target="../slideLayouts/slideLayout23.xml"/><Relationship Id="rId5" Type="http://schemas.openxmlformats.org/officeDocument/2006/relationships/hyperlink" Target="https://www.youtube.com/watch?v=pEuhbuV04u4&amp;nohtml5=False" TargetMode="External"/><Relationship Id="rId4" Type="http://schemas.openxmlformats.org/officeDocument/2006/relationships/hyperlink" Target="http://www.chemistry.mtu.edu/pages/courses/files/ch1120-sgreen/chap15_lec.ppt" TargetMode="External"/></Relationships>
</file>

<file path=ppt/slides/_rels/slide108.xml.rels><?xml version="1.0" encoding="UTF-8" standalone="yes"?>
<Relationships xmlns="http://schemas.openxmlformats.org/package/2006/relationships"><Relationship Id="rId3" Type="http://schemas.openxmlformats.org/officeDocument/2006/relationships/hyperlink" Target="about:blank" TargetMode="External"/><Relationship Id="rId7" Type="http://schemas.openxmlformats.org/officeDocument/2006/relationships/hyperlink" Target="http://www.chem.purdue.edu/gchelp/howtosolveit/Equilibrium/Calculating_Equilibrium_Constants.htm#Kone" TargetMode="External"/><Relationship Id="rId2" Type="http://schemas.openxmlformats.org/officeDocument/2006/relationships/notesSlide" Target="../notesSlides/notesSlide108.xml"/><Relationship Id="rId1" Type="http://schemas.openxmlformats.org/officeDocument/2006/relationships/slideLayout" Target="../slideLayouts/slideLayout23.xml"/><Relationship Id="rId6" Type="http://schemas.openxmlformats.org/officeDocument/2006/relationships/image" Target="../media/image211.png"/><Relationship Id="rId5" Type="http://schemas.openxmlformats.org/officeDocument/2006/relationships/image" Target="../media/image210.png"/><Relationship Id="rId4" Type="http://schemas.openxmlformats.org/officeDocument/2006/relationships/hyperlink" Target="https://www.youtube.com/watch?v=QsiGDZd1RF8&amp;nohtml5=False" TargetMode="External"/></Relationships>
</file>

<file path=ppt/slides/_rels/slide109.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hyperlink" Target="https://www.google.com/url?sa=i&amp;rct=j&amp;q=&amp;esrc=s&amp;source=images&amp;cd=&amp;ved=0ahUKEwjTtt-og4LMAhWJph4KHZqyA1AQjRwIBw&amp;url=http://philschatz.com/chemistry-book/contents/m51112.html&amp;psig=AFQjCNGlffYQaU8IHlsrZSN2D8Z6lnOM5w&amp;ust=1460307443839934" TargetMode="External"/><Relationship Id="rId7" Type="http://schemas.openxmlformats.org/officeDocument/2006/relationships/hyperlink" Target="http://www.chem.purdue.edu/gchelp/howtosolveit/Equilibrium/Calculating_Equilibrium_Constants.htm#Ktwo" TargetMode="External"/><Relationship Id="rId2" Type="http://schemas.openxmlformats.org/officeDocument/2006/relationships/notesSlide" Target="../notesSlides/notesSlide109.xml"/><Relationship Id="rId1" Type="http://schemas.openxmlformats.org/officeDocument/2006/relationships/slideLayout" Target="../slideLayouts/slideLayout23.xml"/><Relationship Id="rId6" Type="http://schemas.openxmlformats.org/officeDocument/2006/relationships/image" Target="../media/image212.png"/><Relationship Id="rId5" Type="http://schemas.openxmlformats.org/officeDocument/2006/relationships/hyperlink" Target="https://www.youtube.com/watch?v=QsiGDZd1RF8&amp;nohtml5=False" TargetMode="External"/><Relationship Id="rId4" Type="http://schemas.openxmlformats.org/officeDocument/2006/relationships/hyperlink" Target="about:blank"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hyperlink" Target="https://youtu.be/5CBs36jtZxY" TargetMode="External"/><Relationship Id="rId4" Type="http://schemas.openxmlformats.org/officeDocument/2006/relationships/hyperlink" Target="http://chemwiki.ucdavis.edu/Core/Physical_Chemistry/Physical_Properties_of_Matter/Atomic_and_Molecular_Properties/Ionization_Energy" TargetMode="External"/></Relationships>
</file>

<file path=ppt/slides/_rels/slide110.xml.rels><?xml version="1.0" encoding="UTF-8" standalone="yes"?>
<Relationships xmlns="http://schemas.openxmlformats.org/package/2006/relationships"><Relationship Id="rId3" Type="http://schemas.openxmlformats.org/officeDocument/2006/relationships/hyperlink" Target="http://www.chemistry.mtu.edu/pages/courses/files/ch1120-sgreen/chap15_lec.ppt" TargetMode="External"/><Relationship Id="rId2" Type="http://schemas.openxmlformats.org/officeDocument/2006/relationships/notesSlide" Target="../notesSlides/notesSlide110.xml"/><Relationship Id="rId1" Type="http://schemas.openxmlformats.org/officeDocument/2006/relationships/slideLayout" Target="../slideLayouts/slideLayout23.xml"/><Relationship Id="rId5" Type="http://schemas.openxmlformats.org/officeDocument/2006/relationships/image" Target="../media/image214.png"/><Relationship Id="rId4" Type="http://schemas.openxmlformats.org/officeDocument/2006/relationships/hyperlink" Target="https://www.youtube.com/watch?v=tTO7UYeBSPk&amp;nohtml5=False" TargetMode="External"/></Relationships>
</file>

<file path=ppt/slides/_rels/slide111.xml.rels><?xml version="1.0" encoding="UTF-8" standalone="yes"?>
<Relationships xmlns="http://schemas.openxmlformats.org/package/2006/relationships"><Relationship Id="rId3" Type="http://schemas.openxmlformats.org/officeDocument/2006/relationships/hyperlink" Target="http://www.chemistry.mtu.edu/pages/courses/files/ch1120-sgreen/chap15_lec.ppt" TargetMode="External"/><Relationship Id="rId2" Type="http://schemas.openxmlformats.org/officeDocument/2006/relationships/notesSlide" Target="../notesSlides/notesSlide111.xml"/><Relationship Id="rId1" Type="http://schemas.openxmlformats.org/officeDocument/2006/relationships/slideLayout" Target="../slideLayouts/slideLayout23.xml"/><Relationship Id="rId5" Type="http://schemas.openxmlformats.org/officeDocument/2006/relationships/image" Target="../media/image215.png"/><Relationship Id="rId4" Type="http://schemas.openxmlformats.org/officeDocument/2006/relationships/hyperlink" Target="https://www.youtube.com/watch?v=v80DIk303Ns"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http://www.chemistry.mtu.edu/pages/courses/files/ch1120-sgreen/chap15_lec.ppt" TargetMode="External"/><Relationship Id="rId2" Type="http://schemas.openxmlformats.org/officeDocument/2006/relationships/notesSlide" Target="../notesSlides/notesSlide112.xml"/><Relationship Id="rId1" Type="http://schemas.openxmlformats.org/officeDocument/2006/relationships/slideLayout" Target="../slideLayouts/slideLayout21.xml"/><Relationship Id="rId5" Type="http://schemas.openxmlformats.org/officeDocument/2006/relationships/hyperlink" Target="http://www.mhhe.com/physsci/chemistry/essentialchemistry/flash/lechv17.swf" TargetMode="External"/><Relationship Id="rId4" Type="http://schemas.openxmlformats.org/officeDocument/2006/relationships/hyperlink" Target="https://www.youtube.com/watch?v=PciV_Wuh9V8" TargetMode="External"/></Relationships>
</file>

<file path=ppt/slides/_rels/slide113.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hyperlink" Target="http://www.chemistry.mtu.edu/pages/courses/files/ch1120-sgreen/chap15_lec.ppt" TargetMode="External"/><Relationship Id="rId7" Type="http://schemas.openxmlformats.org/officeDocument/2006/relationships/image" Target="../media/image217.png"/><Relationship Id="rId2" Type="http://schemas.openxmlformats.org/officeDocument/2006/relationships/notesSlide" Target="../notesSlides/notesSlide113.xml"/><Relationship Id="rId1" Type="http://schemas.openxmlformats.org/officeDocument/2006/relationships/slideLayout" Target="../slideLayouts/slideLayout23.xml"/><Relationship Id="rId6" Type="http://schemas.openxmlformats.org/officeDocument/2006/relationships/image" Target="../media/image216.png"/><Relationship Id="rId5" Type="http://schemas.openxmlformats.org/officeDocument/2006/relationships/hyperlink" Target="https://www.youtube.com/watch?v=PciV_Wuh9V8" TargetMode="External"/><Relationship Id="rId4" Type="http://schemas.openxmlformats.org/officeDocument/2006/relationships/hyperlink" Target="http://www.mhhe.com/physsci/chemistry/essentialchemistry/flash/lechv17.swf" TargetMode="External"/><Relationship Id="rId9" Type="http://schemas.openxmlformats.org/officeDocument/2006/relationships/image" Target="../media/image214.png"/></Relationships>
</file>

<file path=ppt/slides/_rels/slide114.xml.rels><?xml version="1.0" encoding="UTF-8" standalone="yes"?>
<Relationships xmlns="http://schemas.openxmlformats.org/package/2006/relationships"><Relationship Id="rId3" Type="http://schemas.openxmlformats.org/officeDocument/2006/relationships/hyperlink" Target="http://www.mhhe.com/physsci/chemistry/essentialchemistry/flash/lechv17.swf" TargetMode="External"/><Relationship Id="rId2" Type="http://schemas.openxmlformats.org/officeDocument/2006/relationships/notesSlide" Target="../notesSlides/notesSlide114.xml"/><Relationship Id="rId1" Type="http://schemas.openxmlformats.org/officeDocument/2006/relationships/slideLayout" Target="../slideLayouts/slideLayout23.xml"/><Relationship Id="rId5" Type="http://schemas.openxmlformats.org/officeDocument/2006/relationships/hyperlink" Target="http://www.chemistry.mtu.edu/pages/courses/files/ch1120-sgreen/chap15_lec.ppt" TargetMode="External"/><Relationship Id="rId4" Type="http://schemas.openxmlformats.org/officeDocument/2006/relationships/hyperlink" Target="https://www.youtube.com/watch?v=PciV_Wuh9V8" TargetMode="External"/></Relationships>
</file>

<file path=ppt/slides/_rels/slide115.xml.rels><?xml version="1.0" encoding="UTF-8" standalone="yes"?>
<Relationships xmlns="http://schemas.openxmlformats.org/package/2006/relationships"><Relationship Id="rId3" Type="http://schemas.openxmlformats.org/officeDocument/2006/relationships/hyperlink" Target="http://chemwiki.ucdavis.edu/Core/Physical_Chemistry/Equilibria/Solubilty/Solubility_Product_Constant,_Ksp" TargetMode="External"/><Relationship Id="rId2" Type="http://schemas.openxmlformats.org/officeDocument/2006/relationships/notesSlide" Target="../notesSlides/notesSlide115.xml"/><Relationship Id="rId1" Type="http://schemas.openxmlformats.org/officeDocument/2006/relationships/slideLayout" Target="../slideLayouts/slideLayout23.xml"/><Relationship Id="rId4" Type="http://schemas.openxmlformats.org/officeDocument/2006/relationships/hyperlink" Target="https://www.youtube.com/watch?v=Dy0sK4jXddI"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16.xml"/><Relationship Id="rId1" Type="http://schemas.openxmlformats.org/officeDocument/2006/relationships/slideLayout" Target="../slideLayouts/slideLayout23.xml"/><Relationship Id="rId5" Type="http://schemas.openxmlformats.org/officeDocument/2006/relationships/hyperlink" Target="https://www.youtube.com/watch?v=Y1CAdntcai4&amp;nohtml5=False" TargetMode="External"/><Relationship Id="rId4" Type="http://schemas.openxmlformats.org/officeDocument/2006/relationships/hyperlink" Target="http://chemwiki.ucdavis.edu/Core/Physical_Chemistry/Equilibria/Solubilty/Relating_Solubility_to_Ksp" TargetMode="External"/></Relationships>
</file>

<file path=ppt/slides/_rels/slide117.xml.rels><?xml version="1.0" encoding="UTF-8" standalone="yes"?>
<Relationships xmlns="http://schemas.openxmlformats.org/package/2006/relationships"><Relationship Id="rId3" Type="http://schemas.openxmlformats.org/officeDocument/2006/relationships/hyperlink" Target="http://chemwiki.ucdavis.edu/Textbook_Maps/General_Chemistry_Textbook_Maps/Map:_General_Chemistry_(Petrucci_et_al.)/18:_Solubility_and_Complex-Ion_Equilibria/18.7:_Solubility_and_pH" TargetMode="External"/><Relationship Id="rId2" Type="http://schemas.openxmlformats.org/officeDocument/2006/relationships/notesSlide" Target="../notesSlides/notesSlide117.xml"/><Relationship Id="rId1" Type="http://schemas.openxmlformats.org/officeDocument/2006/relationships/slideLayout" Target="../slideLayouts/slideLayout23.xml"/><Relationship Id="rId5" Type="http://schemas.openxmlformats.org/officeDocument/2006/relationships/hyperlink" Target="http://chemwiki.ucdavis.edu/Textbook_Maps/General_Chemistry_Textbook_Maps/Map:_General_Chemistry_(Petrucci_et_al.)/18:_Solubility_and_Complex-Ion_Equilibria/18.7:_Solubility_and_pH#mjx-eqn-17.17" TargetMode="External"/><Relationship Id="rId4" Type="http://schemas.openxmlformats.org/officeDocument/2006/relationships/hyperlink" Target="https://www.youtube.com/watch?v=KcXrXvOJxcU" TargetMode="External"/></Relationships>
</file>

<file path=ppt/slides/_rels/slide118.xml.rels><?xml version="1.0" encoding="UTF-8" standalone="yes"?>
<Relationships xmlns="http://schemas.openxmlformats.org/package/2006/relationships"><Relationship Id="rId8" Type="http://schemas.openxmlformats.org/officeDocument/2006/relationships/image" Target="../media/image222.png"/><Relationship Id="rId3" Type="http://schemas.openxmlformats.org/officeDocument/2006/relationships/image" Target="../media/image220.gif"/><Relationship Id="rId7" Type="http://schemas.openxmlformats.org/officeDocument/2006/relationships/hyperlink" Target="https://www.dartmouth.edu/~chemlab/info/resources/qual/soluble.SolubleAppletA.html" TargetMode="External"/><Relationship Id="rId2" Type="http://schemas.openxmlformats.org/officeDocument/2006/relationships/notesSlide" Target="../notesSlides/notesSlide118.xml"/><Relationship Id="rId1" Type="http://schemas.openxmlformats.org/officeDocument/2006/relationships/slideLayout" Target="../slideLayouts/slideLayout21.xml"/><Relationship Id="rId6" Type="http://schemas.openxmlformats.org/officeDocument/2006/relationships/hyperlink" Target="https://www.youtube.com/watch?v=xhO4goI_BRU&amp;nohtml5=False" TargetMode="External"/><Relationship Id="rId5" Type="http://schemas.openxmlformats.org/officeDocument/2006/relationships/hyperlink" Target="http://alevelchem.com/aqa_a_level_chemistry/unit3.3/331/analysis.htm" TargetMode="External"/><Relationship Id="rId10" Type="http://schemas.openxmlformats.org/officeDocument/2006/relationships/image" Target="../media/image223.gif"/><Relationship Id="rId4" Type="http://schemas.openxmlformats.org/officeDocument/2006/relationships/image" Target="../media/image221.jpg"/><Relationship Id="rId9" Type="http://schemas.openxmlformats.org/officeDocument/2006/relationships/hyperlink" Target="https://www.dartmouth.edu/~chemlab/info/resources/qual/soluble.SolubleAppletC.html"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19.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hyperlink" Target="http://chemwiki.ucdavis.edu/Core/Physical_Chemistry/Physical_Properties_of_Matter/Atomic_and_Molecular_Properties/Ionization_Energy"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youtu.be/5CBs36jtZxY" TargetMode="External"/></Relationships>
</file>

<file path=ppt/slides/_rels/slide120.xml.rels><?xml version="1.0" encoding="UTF-8" standalone="yes"?>
<Relationships xmlns="http://schemas.openxmlformats.org/package/2006/relationships"><Relationship Id="rId8" Type="http://schemas.openxmlformats.org/officeDocument/2006/relationships/image" Target="../media/image227.png"/><Relationship Id="rId3" Type="http://schemas.openxmlformats.org/officeDocument/2006/relationships/hyperlink" Target="http://www.wwnorton.com/college/chemistry/chemistry3/ch/17/chemtours.aspx" TargetMode="External"/><Relationship Id="rId7" Type="http://schemas.openxmlformats.org/officeDocument/2006/relationships/image" Target="../media/image226.png"/><Relationship Id="rId2" Type="http://schemas.openxmlformats.org/officeDocument/2006/relationships/notesSlide" Target="../notesSlides/notesSlide120.xml"/><Relationship Id="rId1" Type="http://schemas.openxmlformats.org/officeDocument/2006/relationships/slideLayout" Target="../slideLayouts/slideLayout21.xml"/><Relationship Id="rId6" Type="http://schemas.openxmlformats.org/officeDocument/2006/relationships/image" Target="../media/image225.png"/><Relationship Id="rId5" Type="http://schemas.openxmlformats.org/officeDocument/2006/relationships/image" Target="../media/image224.png"/><Relationship Id="rId4" Type="http://schemas.openxmlformats.org/officeDocument/2006/relationships/hyperlink" Target="https://www.youtube.com/watch?v=rKqYE5sZi1s" TargetMode="External"/><Relationship Id="rId9" Type="http://schemas.openxmlformats.org/officeDocument/2006/relationships/image" Target="../media/image228.png"/></Relationships>
</file>

<file path=ppt/slides/_rels/slide121.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21.xml"/><Relationship Id="rId1" Type="http://schemas.openxmlformats.org/officeDocument/2006/relationships/slideLayout" Target="../slideLayouts/slideLayout5.xml"/><Relationship Id="rId6" Type="http://schemas.openxmlformats.org/officeDocument/2006/relationships/image" Target="../media/image230.png"/><Relationship Id="rId5" Type="http://schemas.openxmlformats.org/officeDocument/2006/relationships/hyperlink" Target="http://chemwiki.ucdavis.edu/Textbook_Maps/General_Chemistry_Textbook_Maps/Map:_General_Chemistry_(Petrucci_et_al.)/16:_Acids_and_Bases/16.8:_Molecular_Structure_and_Acid-Base_Behavior" TargetMode="External"/><Relationship Id="rId4" Type="http://schemas.openxmlformats.org/officeDocument/2006/relationships/hyperlink" Target="https://www.google.com/url?sa=t&amp;rct=j&amp;q=&amp;esrc=s&amp;source=web&amp;cd=1&amp;ved=0ahUKEwjQzsSg1vXLAhUBQSYKHbxqBiAQFggdMAA&amp;url=http://www.cabrillo.edu/~dscoggin/chem1b/lecturenotes/Ch18Acid-Base(a).ppt&amp;usg=AFQjCNEMsc19yXNK8-FxmzKl-InbwFgd0A&amp;sig2=QyKugl2jaDlv0enlr7Bq4w" TargetMode="External"/></Relationships>
</file>

<file path=ppt/slides/_rels/slide122.xml.rels><?xml version="1.0" encoding="UTF-8" standalone="yes"?>
<Relationships xmlns="http://schemas.openxmlformats.org/package/2006/relationships"><Relationship Id="rId8" Type="http://schemas.openxmlformats.org/officeDocument/2006/relationships/image" Target="../media/image233.png"/><Relationship Id="rId3" Type="http://schemas.openxmlformats.org/officeDocument/2006/relationships/hyperlink" Target="http://chemed.chem.purdue.edu/genchem/topicreview/bp/bronsted/bronsted.html" TargetMode="External"/><Relationship Id="rId7" Type="http://schemas.openxmlformats.org/officeDocument/2006/relationships/image" Target="../media/image232.png"/><Relationship Id="rId2" Type="http://schemas.openxmlformats.org/officeDocument/2006/relationships/notesSlide" Target="../notesSlides/notesSlide122.xml"/><Relationship Id="rId1" Type="http://schemas.openxmlformats.org/officeDocument/2006/relationships/slideLayout" Target="../slideLayouts/slideLayout23.xml"/><Relationship Id="rId6" Type="http://schemas.openxmlformats.org/officeDocument/2006/relationships/image" Target="../media/image231.png"/><Relationship Id="rId5" Type="http://schemas.openxmlformats.org/officeDocument/2006/relationships/hyperlink" Target="https://quizlet.com/_oyam1" TargetMode="External"/><Relationship Id="rId4" Type="http://schemas.openxmlformats.org/officeDocument/2006/relationships/hyperlink" Target="http://www.bozemanscience.com/ap-chem-030-neutralization-reactions" TargetMode="External"/></Relationships>
</file>

<file path=ppt/slides/_rels/slide123.xml.rels><?xml version="1.0" encoding="UTF-8" standalone="yes"?>
<Relationships xmlns="http://schemas.openxmlformats.org/package/2006/relationships"><Relationship Id="rId3" Type="http://schemas.openxmlformats.org/officeDocument/2006/relationships/hyperlink" Target="http://phet.colorado.edu/en/simulation/acid-base-solutions" TargetMode="External"/><Relationship Id="rId2" Type="http://schemas.openxmlformats.org/officeDocument/2006/relationships/notesSlide" Target="../notesSlides/notesSlide123.xml"/><Relationship Id="rId1" Type="http://schemas.openxmlformats.org/officeDocument/2006/relationships/slideLayout" Target="../slideLayouts/slideLayout21.xml"/><Relationship Id="rId6" Type="http://schemas.openxmlformats.org/officeDocument/2006/relationships/image" Target="../media/image235.png"/><Relationship Id="rId5" Type="http://schemas.openxmlformats.org/officeDocument/2006/relationships/image" Target="../media/image234.png"/><Relationship Id="rId4" Type="http://schemas.openxmlformats.org/officeDocument/2006/relationships/hyperlink" Target="https://www.youtube.com/watch?v=LS67vS10O5Y" TargetMode="External"/></Relationships>
</file>

<file path=ppt/slides/_rels/slide124.xml.rels><?xml version="1.0" encoding="UTF-8" standalone="yes"?>
<Relationships xmlns="http://schemas.openxmlformats.org/package/2006/relationships"><Relationship Id="rId8" Type="http://schemas.openxmlformats.org/officeDocument/2006/relationships/image" Target="../media/image239.png"/><Relationship Id="rId3" Type="http://schemas.openxmlformats.org/officeDocument/2006/relationships/image" Target="../media/image236.png"/><Relationship Id="rId7" Type="http://schemas.openxmlformats.org/officeDocument/2006/relationships/image" Target="../media/image238.png"/><Relationship Id="rId2" Type="http://schemas.openxmlformats.org/officeDocument/2006/relationships/notesSlide" Target="../notesSlides/notesSlide124.xml"/><Relationship Id="rId1" Type="http://schemas.openxmlformats.org/officeDocument/2006/relationships/slideLayout" Target="../slideLayouts/slideLayout23.xml"/><Relationship Id="rId6" Type="http://schemas.openxmlformats.org/officeDocument/2006/relationships/image" Target="../media/image237.png"/><Relationship Id="rId5" Type="http://schemas.openxmlformats.org/officeDocument/2006/relationships/hyperlink" Target="https://www.youtube.com/watch?v=k6pWAoPxTkU" TargetMode="External"/><Relationship Id="rId4" Type="http://schemas.openxmlformats.org/officeDocument/2006/relationships/hyperlink" Target="http://chemwiki.ucdavis.edu/Core/Physical_Chemistry/Acids_and_Bases/Aqueous_Solutions/The_pH_Scale/Temperature_Dependent_of_the_pH_of_pure_Water"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science.widener.edu/svb/pset/acidbase.html" TargetMode="External"/><Relationship Id="rId2" Type="http://schemas.openxmlformats.org/officeDocument/2006/relationships/notesSlide" Target="../notesSlides/notesSlide125.xml"/><Relationship Id="rId1" Type="http://schemas.openxmlformats.org/officeDocument/2006/relationships/slideLayout" Target="../slideLayouts/slideLayout23.xml"/><Relationship Id="rId5" Type="http://schemas.openxmlformats.org/officeDocument/2006/relationships/image" Target="../media/image240.jpg"/><Relationship Id="rId4" Type="http://schemas.openxmlformats.org/officeDocument/2006/relationships/hyperlink" Target="https://www.youtube.com/watch?v=nTDvsXcodag" TargetMode="External"/></Relationships>
</file>

<file path=ppt/slides/_rels/slide126.xml.rels><?xml version="1.0" encoding="UTF-8" standalone="yes"?>
<Relationships xmlns="http://schemas.openxmlformats.org/package/2006/relationships"><Relationship Id="rId3" Type="http://schemas.openxmlformats.org/officeDocument/2006/relationships/hyperlink" Target="http://chemwiki.ucdavis.edu/Core/Analytical_Chemistry/Quantitative_Analysis/Titration/Titration_Of_A_Weak_Acid_With_A_Strong_Base" TargetMode="External"/><Relationship Id="rId2" Type="http://schemas.openxmlformats.org/officeDocument/2006/relationships/notesSlide" Target="../notesSlides/notesSlide126.xml"/><Relationship Id="rId1" Type="http://schemas.openxmlformats.org/officeDocument/2006/relationships/slideLayout" Target="../slideLayouts/slideLayout23.xml"/><Relationship Id="rId4" Type="http://schemas.openxmlformats.org/officeDocument/2006/relationships/hyperlink" Target="https://www.youtube.com/watch?v=WwqKvlE0zX4" TargetMode="External"/></Relationships>
</file>

<file path=ppt/slides/_rels/slide127.xml.rels><?xml version="1.0" encoding="UTF-8" standalone="yes"?>
<Relationships xmlns="http://schemas.openxmlformats.org/package/2006/relationships"><Relationship Id="rId8" Type="http://schemas.openxmlformats.org/officeDocument/2006/relationships/image" Target="../media/image244.gif"/><Relationship Id="rId3" Type="http://schemas.openxmlformats.org/officeDocument/2006/relationships/hyperlink" Target="http://chemwiki.ucdavis.edu/Core/Analytical_Chemistry/Quantitative_Analysis/Titration/Titration_Fundamentals" TargetMode="External"/><Relationship Id="rId7" Type="http://schemas.openxmlformats.org/officeDocument/2006/relationships/image" Target="../media/image243.gif"/><Relationship Id="rId2" Type="http://schemas.openxmlformats.org/officeDocument/2006/relationships/notesSlide" Target="../notesSlides/notesSlide127.xml"/><Relationship Id="rId1" Type="http://schemas.openxmlformats.org/officeDocument/2006/relationships/slideLayout" Target="../slideLayouts/slideLayout21.xml"/><Relationship Id="rId6" Type="http://schemas.openxmlformats.org/officeDocument/2006/relationships/image" Target="../media/image242.gif"/><Relationship Id="rId5" Type="http://schemas.openxmlformats.org/officeDocument/2006/relationships/image" Target="../media/image241.gif"/><Relationship Id="rId4" Type="http://schemas.openxmlformats.org/officeDocument/2006/relationships/hyperlink" Target="https://www.youtube.com/watch?v=tvCyrBHJfBk" TargetMode="External"/><Relationship Id="rId9" Type="http://schemas.openxmlformats.org/officeDocument/2006/relationships/image" Target="../media/image245.gif"/></Relationships>
</file>

<file path=ppt/slides/_rels/slide128.xml.rels><?xml version="1.0" encoding="UTF-8" standalone="yes"?>
<Relationships xmlns="http://schemas.openxmlformats.org/package/2006/relationships"><Relationship Id="rId3" Type="http://schemas.openxmlformats.org/officeDocument/2006/relationships/image" Target="../media/image246.jpg"/><Relationship Id="rId7" Type="http://schemas.openxmlformats.org/officeDocument/2006/relationships/image" Target="../media/image248.png"/><Relationship Id="rId2" Type="http://schemas.openxmlformats.org/officeDocument/2006/relationships/notesSlide" Target="../notesSlides/notesSlide128.xml"/><Relationship Id="rId1" Type="http://schemas.openxmlformats.org/officeDocument/2006/relationships/slideLayout" Target="../slideLayouts/slideLayout4.xml"/><Relationship Id="rId6" Type="http://schemas.openxmlformats.org/officeDocument/2006/relationships/image" Target="../media/image247.gif"/><Relationship Id="rId5" Type="http://schemas.openxmlformats.org/officeDocument/2006/relationships/hyperlink" Target="http://group.chem.iastate.edu/Greenbowe/sections/projectfolder/flashfiles/stoichiometry/acid_base.html" TargetMode="External"/><Relationship Id="rId4" Type="http://schemas.openxmlformats.org/officeDocument/2006/relationships/hyperlink" Target="https://groups.chem.ubc.ca/courseware/pH/section15/index.html" TargetMode="External"/></Relationships>
</file>

<file path=ppt/slides/_rels/slide129.xml.rels><?xml version="1.0" encoding="UTF-8" standalone="yes"?>
<Relationships xmlns="http://schemas.openxmlformats.org/package/2006/relationships"><Relationship Id="rId3" Type="http://schemas.openxmlformats.org/officeDocument/2006/relationships/hyperlink" Target="http://chemwiki.ucdavis.edu/Core/Physical_Chemistry/Equilibria/Acid-Base_Equilibria/2._Strong_and_Weak_Acids" TargetMode="External"/><Relationship Id="rId2" Type="http://schemas.openxmlformats.org/officeDocument/2006/relationships/notesSlide" Target="../notesSlides/notesSlide129.xml"/><Relationship Id="rId1" Type="http://schemas.openxmlformats.org/officeDocument/2006/relationships/slideLayout" Target="../slideLayouts/slideLayout23.xml"/><Relationship Id="rId4" Type="http://schemas.openxmlformats.org/officeDocument/2006/relationships/hyperlink" Target="https://www.youtube.com/watch?v=nTDvsXcodag"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magician.ucsd.edu/Essentials_2/WebBook2ch3.html"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www.youtube.com/watch?v=accyCUzasa0" TargetMode="External"/></Relationships>
</file>

<file path=ppt/slides/_rels/slide130.xml.rels><?xml version="1.0" encoding="UTF-8" standalone="yes"?>
<Relationships xmlns="http://schemas.openxmlformats.org/package/2006/relationships"><Relationship Id="rId8" Type="http://schemas.openxmlformats.org/officeDocument/2006/relationships/image" Target="../media/image252.jpg"/><Relationship Id="rId13" Type="http://schemas.openxmlformats.org/officeDocument/2006/relationships/image" Target="../media/image256.png"/><Relationship Id="rId3" Type="http://schemas.openxmlformats.org/officeDocument/2006/relationships/image" Target="../media/image249.png"/><Relationship Id="rId7" Type="http://schemas.openxmlformats.org/officeDocument/2006/relationships/image" Target="../media/image251.gif"/><Relationship Id="rId12" Type="http://schemas.openxmlformats.org/officeDocument/2006/relationships/image" Target="../media/image255.png"/><Relationship Id="rId2" Type="http://schemas.openxmlformats.org/officeDocument/2006/relationships/notesSlide" Target="../notesSlides/notesSlide130.xml"/><Relationship Id="rId16" Type="http://schemas.openxmlformats.org/officeDocument/2006/relationships/image" Target="../media/image257.png"/><Relationship Id="rId1" Type="http://schemas.openxmlformats.org/officeDocument/2006/relationships/slideLayout" Target="../slideLayouts/slideLayout21.xml"/><Relationship Id="rId6" Type="http://schemas.openxmlformats.org/officeDocument/2006/relationships/image" Target="../media/image250.jpg"/><Relationship Id="rId11" Type="http://schemas.openxmlformats.org/officeDocument/2006/relationships/image" Target="../media/image254.png"/><Relationship Id="rId5" Type="http://schemas.openxmlformats.org/officeDocument/2006/relationships/hyperlink" Target="https://www.youtube.com/watch?v=sFpFCPTDv2w" TargetMode="External"/><Relationship Id="rId15" Type="http://schemas.openxmlformats.org/officeDocument/2006/relationships/hyperlink" Target="http://group.chem.iastate.edu/Greenbowe/sections/projectfolder/flashfiles/stoichiometry/acid_base.html" TargetMode="External"/><Relationship Id="rId10" Type="http://schemas.openxmlformats.org/officeDocument/2006/relationships/image" Target="../media/image253.png"/><Relationship Id="rId4" Type="http://schemas.openxmlformats.org/officeDocument/2006/relationships/hyperlink" Target="http://shanimchemistry.blogspot.com/2015/08/titration.html" TargetMode="External"/><Relationship Id="rId9" Type="http://schemas.openxmlformats.org/officeDocument/2006/relationships/hyperlink" Target="http://slideplayer.com/slide/5667195/" TargetMode="External"/><Relationship Id="rId14" Type="http://schemas.openxmlformats.org/officeDocument/2006/relationships/hyperlink" Target="http://chemwiki.ucdavis.edu/Textbook_Maps/General_Chemistry_Textbook_Maps/Map:_Chem1_(Lower)/12:_Acid_Base_Equilibria_Revisited/11.5:_Acid/Base_Titration" TargetMode="External"/></Relationships>
</file>

<file path=ppt/slides/_rels/slide131.xml.rels><?xml version="1.0" encoding="UTF-8" standalone="yes"?>
<Relationships xmlns="http://schemas.openxmlformats.org/package/2006/relationships"><Relationship Id="rId3" Type="http://schemas.openxmlformats.org/officeDocument/2006/relationships/hyperlink" Target="http://ph.lattelog.com/titrage" TargetMode="External"/><Relationship Id="rId2" Type="http://schemas.openxmlformats.org/officeDocument/2006/relationships/notesSlide" Target="../notesSlides/notesSlide131.xml"/><Relationship Id="rId1" Type="http://schemas.openxmlformats.org/officeDocument/2006/relationships/slideLayout" Target="../slideLayouts/slideLayout21.xml"/><Relationship Id="rId5" Type="http://schemas.openxmlformats.org/officeDocument/2006/relationships/image" Target="../media/image258.png"/><Relationship Id="rId4" Type="http://schemas.openxmlformats.org/officeDocument/2006/relationships/hyperlink" Target="https://www.youtube.com/watch?v=rIvEvwViJGk" TargetMode="External"/></Relationships>
</file>

<file path=ppt/slides/_rels/slide132.xml.rels><?xml version="1.0" encoding="UTF-8" standalone="yes"?>
<Relationships xmlns="http://schemas.openxmlformats.org/package/2006/relationships"><Relationship Id="rId3" Type="http://schemas.openxmlformats.org/officeDocument/2006/relationships/hyperlink" Target="http://chemwiki.ucdavis.edu/Core/Physical_Chemistry/Acids_and_Bases/Buffers" TargetMode="External"/><Relationship Id="rId2" Type="http://schemas.openxmlformats.org/officeDocument/2006/relationships/notesSlide" Target="../notesSlides/notesSlide132.xml"/><Relationship Id="rId1" Type="http://schemas.openxmlformats.org/officeDocument/2006/relationships/slideLayout" Target="../slideLayouts/slideLayout21.xml"/><Relationship Id="rId4" Type="http://schemas.openxmlformats.org/officeDocument/2006/relationships/hyperlink" Target="https://www.youtube.com/watch?v=XR_0k8JIawY" TargetMode="Externa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4.xml"/></Relationships>
</file>

<file path=ppt/slides/_rels/slide134.xml.rels><?xml version="1.0" encoding="UTF-8" standalone="yes"?>
<Relationships xmlns="http://schemas.openxmlformats.org/package/2006/relationships"><Relationship Id="rId3" Type="http://schemas.openxmlformats.org/officeDocument/2006/relationships/hyperlink" Target="http://www.slideshare.net/wkkok1957/ib-chemistry-on-entropy-and-laws-of-thermodynamics-51984667" TargetMode="External"/><Relationship Id="rId7" Type="http://schemas.openxmlformats.org/officeDocument/2006/relationships/image" Target="../media/image260.png"/><Relationship Id="rId2" Type="http://schemas.openxmlformats.org/officeDocument/2006/relationships/notesSlide" Target="../notesSlides/notesSlide134.xml"/><Relationship Id="rId1" Type="http://schemas.openxmlformats.org/officeDocument/2006/relationships/slideLayout" Target="../slideLayouts/slideLayout21.xml"/><Relationship Id="rId6" Type="http://schemas.openxmlformats.org/officeDocument/2006/relationships/image" Target="../media/image259.png"/><Relationship Id="rId5" Type="http://schemas.openxmlformats.org/officeDocument/2006/relationships/hyperlink" Target="https://www.youtube.com/watch?v=MALZTPsHSoo&amp;list=PLllVwaZQkS2op2kDuFifhStNsS49LAxkZ&amp;index=57" TargetMode="External"/><Relationship Id="rId4" Type="http://schemas.openxmlformats.org/officeDocument/2006/relationships/hyperlink" Target="http://chemwiki.ucdavis.edu/Textbook_Maps/General_Chemistry_Textbook_Maps/Map:_Chemistry_(OpenSTAX)/16:_Thermodynamics/16.2:_Entropy" TargetMode="External"/></Relationships>
</file>

<file path=ppt/slides/_rels/slide135.xml.rels><?xml version="1.0" encoding="UTF-8" standalone="yes"?>
<Relationships xmlns="http://schemas.openxmlformats.org/package/2006/relationships"><Relationship Id="rId3" Type="http://schemas.openxmlformats.org/officeDocument/2006/relationships/hyperlink" Target="http://www.chem.fsu.edu/chemlab/chm1046course/solubi10.jpg" TargetMode="External"/><Relationship Id="rId2" Type="http://schemas.openxmlformats.org/officeDocument/2006/relationships/notesSlide" Target="../notesSlides/notesSlide135.xml"/><Relationship Id="rId1" Type="http://schemas.openxmlformats.org/officeDocument/2006/relationships/slideLayout" Target="../slideLayouts/slideLayout5.xml"/><Relationship Id="rId5" Type="http://schemas.openxmlformats.org/officeDocument/2006/relationships/image" Target="../media/image261.png"/><Relationship Id="rId4" Type="http://schemas.openxmlformats.org/officeDocument/2006/relationships/hyperlink" Target="https://www.youtube.com/watch?v=cnSTsLvyuOk" TargetMode="External"/></Relationships>
</file>

<file path=ppt/slides/_rels/slide136.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hyperlink" Target="http://catalog.flatworldknowledge.com/bookhub/4309?e=averill_1.0-ch13_s01" TargetMode="External"/><Relationship Id="rId7" Type="http://schemas.openxmlformats.org/officeDocument/2006/relationships/image" Target="../media/image193.png"/><Relationship Id="rId2" Type="http://schemas.openxmlformats.org/officeDocument/2006/relationships/notesSlide" Target="../notesSlides/notesSlide136.xml"/><Relationship Id="rId1" Type="http://schemas.openxmlformats.org/officeDocument/2006/relationships/slideLayout" Target="../slideLayouts/slideLayout23.xml"/><Relationship Id="rId6" Type="http://schemas.openxmlformats.org/officeDocument/2006/relationships/hyperlink" Target="https://concord.org/stem-resources/solubility" TargetMode="External"/><Relationship Id="rId5" Type="http://schemas.openxmlformats.org/officeDocument/2006/relationships/image" Target="../media/image192.png"/><Relationship Id="rId4" Type="http://schemas.openxmlformats.org/officeDocument/2006/relationships/hyperlink" Target="https://www.youtube.com/watch?v=fS6AwXxrGhY" TargetMode="External"/></Relationships>
</file>

<file path=ppt/slides/_rels/slide137.xml.rels><?xml version="1.0" encoding="UTF-8" standalone="yes"?>
<Relationships xmlns="http://schemas.openxmlformats.org/package/2006/relationships"><Relationship Id="rId8" Type="http://schemas.openxmlformats.org/officeDocument/2006/relationships/image" Target="../media/image264.png"/><Relationship Id="rId3" Type="http://schemas.openxmlformats.org/officeDocument/2006/relationships/image" Target="../media/image262.png"/><Relationship Id="rId7" Type="http://schemas.openxmlformats.org/officeDocument/2006/relationships/hyperlink" Target="http://cstuart7.blogspot.com/" TargetMode="External"/><Relationship Id="rId2" Type="http://schemas.openxmlformats.org/officeDocument/2006/relationships/notesSlide" Target="../notesSlides/notesSlide137.xml"/><Relationship Id="rId1" Type="http://schemas.openxmlformats.org/officeDocument/2006/relationships/slideLayout" Target="../slideLayouts/slideLayout21.xml"/><Relationship Id="rId6" Type="http://schemas.openxmlformats.org/officeDocument/2006/relationships/hyperlink" Target="https://www.youtube.com/watch?v=huKBuShAa1w" TargetMode="External"/><Relationship Id="rId5" Type="http://schemas.openxmlformats.org/officeDocument/2006/relationships/hyperlink" Target="https://www.youtube.com/watch?v=PFQM20ugoT8&amp;index=60&amp;list=PLllVwaZQkS2op2kDuFifhStNsS49LAxkZ" TargetMode="External"/><Relationship Id="rId4" Type="http://schemas.openxmlformats.org/officeDocument/2006/relationships/image" Target="../media/image263.png"/><Relationship Id="rId9" Type="http://schemas.openxmlformats.org/officeDocument/2006/relationships/image" Target="../media/image265.png"/></Relationships>
</file>

<file path=ppt/slides/_rels/slide138.xml.rels><?xml version="1.0" encoding="UTF-8" standalone="yes"?>
<Relationships xmlns="http://schemas.openxmlformats.org/package/2006/relationships"><Relationship Id="rId3" Type="http://schemas.openxmlformats.org/officeDocument/2006/relationships/hyperlink" Target="http://chemwiki.ucdavis.edu/Textbook_Maps/General_Chemistry_Textbook_Maps/Map:_Chemistry_(OpenSTAX)/16:_Thermodynamics/16.4:_Free_Energy" TargetMode="External"/><Relationship Id="rId7" Type="http://schemas.openxmlformats.org/officeDocument/2006/relationships/image" Target="../media/image268.jpg"/><Relationship Id="rId2" Type="http://schemas.openxmlformats.org/officeDocument/2006/relationships/notesSlide" Target="../notesSlides/notesSlide138.xml"/><Relationship Id="rId1" Type="http://schemas.openxmlformats.org/officeDocument/2006/relationships/slideLayout" Target="../slideLayouts/slideLayout23.xml"/><Relationship Id="rId6" Type="http://schemas.openxmlformats.org/officeDocument/2006/relationships/image" Target="../media/image267.gif"/><Relationship Id="rId5" Type="http://schemas.openxmlformats.org/officeDocument/2006/relationships/hyperlink" Target="https://www.youtube.com/watch?v=U5-3wnY04gU&amp;feature=youtu.be" TargetMode="External"/><Relationship Id="rId4" Type="http://schemas.openxmlformats.org/officeDocument/2006/relationships/image" Target="../media/image266.png"/></Relationships>
</file>

<file path=ppt/slides/_rels/slide139.xml.rels><?xml version="1.0" encoding="UTF-8" standalone="yes"?>
<Relationships xmlns="http://schemas.openxmlformats.org/package/2006/relationships"><Relationship Id="rId8" Type="http://schemas.openxmlformats.org/officeDocument/2006/relationships/hyperlink" Target="http://www.bozemanscience.com/ap-chem-058-thermodynamically-favored-processes" TargetMode="External"/><Relationship Id="rId13" Type="http://schemas.openxmlformats.org/officeDocument/2006/relationships/image" Target="../media/image274.png"/><Relationship Id="rId3" Type="http://schemas.openxmlformats.org/officeDocument/2006/relationships/image" Target="../media/image269.png"/><Relationship Id="rId7" Type="http://schemas.openxmlformats.org/officeDocument/2006/relationships/hyperlink" Target="http://images.slideplayer.com/9/2539417/slides/slide_41.jpg" TargetMode="External"/><Relationship Id="rId12" Type="http://schemas.openxmlformats.org/officeDocument/2006/relationships/image" Target="../media/image273.png"/><Relationship Id="rId2" Type="http://schemas.openxmlformats.org/officeDocument/2006/relationships/notesSlide" Target="../notesSlides/notesSlide139.xml"/><Relationship Id="rId1" Type="http://schemas.openxmlformats.org/officeDocument/2006/relationships/slideLayout" Target="../slideLayouts/slideLayout27.xml"/><Relationship Id="rId6" Type="http://schemas.openxmlformats.org/officeDocument/2006/relationships/hyperlink" Target="http://chemwiki.ucdavis.edu/Core/Analytical_Chemistry/Electrochemistry/Electrochemical_Cells_and_Thermodynamics" TargetMode="External"/><Relationship Id="rId11" Type="http://schemas.openxmlformats.org/officeDocument/2006/relationships/image" Target="../media/image272.png"/><Relationship Id="rId5" Type="http://schemas.openxmlformats.org/officeDocument/2006/relationships/image" Target="../media/image271.png"/><Relationship Id="rId10" Type="http://schemas.openxmlformats.org/officeDocument/2006/relationships/hyperlink" Target="https://www.youtube.com/watch?v=8Cs4PUO_1JA" TargetMode="External"/><Relationship Id="rId4" Type="http://schemas.openxmlformats.org/officeDocument/2006/relationships/image" Target="../media/image270.png"/><Relationship Id="rId9" Type="http://schemas.openxmlformats.org/officeDocument/2006/relationships/hyperlink" Target="https://www.youtube.com/watch?v=huKBuShAa1w&amp;list=PLllVwaZQkS2op2kDuFifhStNsS49LAxkZ&amp;index=59&amp;nohtml5=False" TargetMode="External"/><Relationship Id="rId14" Type="http://schemas.openxmlformats.org/officeDocument/2006/relationships/image" Target="../media/image275.png"/></Relationships>
</file>

<file path=ppt/slides/_rels/slide14.xml.rels><?xml version="1.0" encoding="UTF-8" standalone="yes"?>
<Relationships xmlns="http://schemas.openxmlformats.org/package/2006/relationships"><Relationship Id="rId3" Type="http://schemas.openxmlformats.org/officeDocument/2006/relationships/hyperlink" Target="http://cnx.org/contents/xq3piGJg@1.7:L6BY_xzt@5/Electron-Shell-Model-of-an-Ato"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hyperlink" Target="https://www.youtube.com/watch?v=2AFPfg0Como" TargetMode="External"/></Relationships>
</file>

<file path=ppt/slides/_rels/slide140.xml.rels><?xml version="1.0" encoding="UTF-8" standalone="yes"?>
<Relationships xmlns="http://schemas.openxmlformats.org/package/2006/relationships"><Relationship Id="rId8" Type="http://schemas.openxmlformats.org/officeDocument/2006/relationships/image" Target="../media/image278.png"/><Relationship Id="rId3" Type="http://schemas.openxmlformats.org/officeDocument/2006/relationships/hyperlink" Target="http://www.slideshare.net/Kumar4556/chemical-kinetics-55894275" TargetMode="External"/><Relationship Id="rId7" Type="http://schemas.openxmlformats.org/officeDocument/2006/relationships/image" Target="../media/image277.png"/><Relationship Id="rId2" Type="http://schemas.openxmlformats.org/officeDocument/2006/relationships/notesSlide" Target="../notesSlides/notesSlide140.xml"/><Relationship Id="rId1" Type="http://schemas.openxmlformats.org/officeDocument/2006/relationships/slideLayout" Target="../slideLayouts/slideLayout23.xml"/><Relationship Id="rId6" Type="http://schemas.openxmlformats.org/officeDocument/2006/relationships/image" Target="../media/image276.png"/><Relationship Id="rId5" Type="http://schemas.openxmlformats.org/officeDocument/2006/relationships/hyperlink" Target="https://www.youtube.com/watch?v=F1k8TJsVg_g" TargetMode="External"/><Relationship Id="rId4" Type="http://schemas.openxmlformats.org/officeDocument/2006/relationships/hyperlink" Target="http://www.slideshare.net/caneman1/new-chm-152-unit-6-power-points-sp13" TargetMode="External"/></Relationships>
</file>

<file path=ppt/slides/_rels/slide141.xml.rels><?xml version="1.0" encoding="UTF-8" standalone="yes"?>
<Relationships xmlns="http://schemas.openxmlformats.org/package/2006/relationships"><Relationship Id="rId3" Type="http://schemas.openxmlformats.org/officeDocument/2006/relationships/hyperlink" Target="http://chemwiki.ucdavis.edu/Textbook_Maps/General_Chemistry_Textbook_Maps/Map:_Chem1_(Lower)/24:_Electrochemistry/24.2:_Galvanic_cells_and_electrodes" TargetMode="External"/><Relationship Id="rId2" Type="http://schemas.openxmlformats.org/officeDocument/2006/relationships/notesSlide" Target="../notesSlides/notesSlide141.xml"/><Relationship Id="rId1" Type="http://schemas.openxmlformats.org/officeDocument/2006/relationships/slideLayout" Target="../slideLayouts/slideLayout23.xml"/><Relationship Id="rId6" Type="http://schemas.openxmlformats.org/officeDocument/2006/relationships/hyperlink" Target="https://www.youtube.com/watch?v=Rt7-VrmZuds&amp;nohtml5=False" TargetMode="External"/><Relationship Id="rId5" Type="http://schemas.openxmlformats.org/officeDocument/2006/relationships/image" Target="../media/image279.png"/><Relationship Id="rId4" Type="http://schemas.openxmlformats.org/officeDocument/2006/relationships/hyperlink" Target="https://www.youtube.com/watch?v=9Xncz_mMc5g&amp;nohtml5=False" TargetMode="External"/></Relationships>
</file>

<file path=ppt/slides/_rels/slide142.xml.rels><?xml version="1.0" encoding="UTF-8" standalone="yes"?>
<Relationships xmlns="http://schemas.openxmlformats.org/package/2006/relationships"><Relationship Id="rId3" Type="http://schemas.openxmlformats.org/officeDocument/2006/relationships/hyperlink" Target="http://chemwiki.ucdavis.edu/Core/Analytical_Chemistry/Electrochemistry/Writing_Equations_for_Redox_Reactions" TargetMode="External"/><Relationship Id="rId2" Type="http://schemas.openxmlformats.org/officeDocument/2006/relationships/notesSlide" Target="../notesSlides/notesSlide142.xml"/><Relationship Id="rId1" Type="http://schemas.openxmlformats.org/officeDocument/2006/relationships/slideLayout" Target="../slideLayouts/slideLayout23.xml"/><Relationship Id="rId6" Type="http://schemas.openxmlformats.org/officeDocument/2006/relationships/hyperlink" Target="https://www.youtube.com/watch?v=mVP93e8PNmw&amp;nohtml5=False" TargetMode="External"/><Relationship Id="rId5" Type="http://schemas.openxmlformats.org/officeDocument/2006/relationships/image" Target="../media/image280.png"/><Relationship Id="rId4" Type="http://schemas.openxmlformats.org/officeDocument/2006/relationships/hyperlink" Target="https://www.youtube.com/watch?v=IV4IUsholjg&amp;nohtml5=False" TargetMode="External"/></Relationships>
</file>

<file path=ppt/slides/_rels/slide143.xml.rels><?xml version="1.0" encoding="UTF-8" standalone="yes"?>
<Relationships xmlns="http://schemas.openxmlformats.org/package/2006/relationships"><Relationship Id="rId8" Type="http://schemas.openxmlformats.org/officeDocument/2006/relationships/image" Target="../media/image283.png"/><Relationship Id="rId3" Type="http://schemas.openxmlformats.org/officeDocument/2006/relationships/image" Target="../media/image281.png"/><Relationship Id="rId7" Type="http://schemas.openxmlformats.org/officeDocument/2006/relationships/hyperlink" Target="https://www.chem.wisc.edu/deptfiles/genchem/netorial/modules/thermodynamics/altdefs/coupling.htm" TargetMode="External"/><Relationship Id="rId2" Type="http://schemas.openxmlformats.org/officeDocument/2006/relationships/notesSlide" Target="../notesSlides/notesSlide143.xml"/><Relationship Id="rId1" Type="http://schemas.openxmlformats.org/officeDocument/2006/relationships/slideLayout" Target="../slideLayouts/slideLayout21.xml"/><Relationship Id="rId6" Type="http://schemas.openxmlformats.org/officeDocument/2006/relationships/hyperlink" Target="https://www.youtube.com/watch?v=PFQM20ugoT8&amp;index=60&amp;list=PLllVwaZQkS2op2kDuFifhStNsS49LAxkZ" TargetMode="External"/><Relationship Id="rId11" Type="http://schemas.openxmlformats.org/officeDocument/2006/relationships/image" Target="../media/image286.png"/><Relationship Id="rId5" Type="http://schemas.openxmlformats.org/officeDocument/2006/relationships/hyperlink" Target="http://www.wiley.com/college/boyer/0470003790/reviews/thermo/thermo_coupled.htm" TargetMode="External"/><Relationship Id="rId10" Type="http://schemas.openxmlformats.org/officeDocument/2006/relationships/image" Target="../media/image285.png"/><Relationship Id="rId4" Type="http://schemas.openxmlformats.org/officeDocument/2006/relationships/image" Target="../media/image282.png"/><Relationship Id="rId9" Type="http://schemas.openxmlformats.org/officeDocument/2006/relationships/image" Target="../media/image284.png"/></Relationships>
</file>

<file path=ppt/slides/_rels/slide144.xml.rels><?xml version="1.0" encoding="UTF-8" standalone="yes"?>
<Relationships xmlns="http://schemas.openxmlformats.org/package/2006/relationships"><Relationship Id="rId3" Type="http://schemas.openxmlformats.org/officeDocument/2006/relationships/hyperlink" Target="http://www.chem1.com/acad/webtext/thermeq/TE5.html" TargetMode="External"/><Relationship Id="rId2" Type="http://schemas.openxmlformats.org/officeDocument/2006/relationships/notesSlide" Target="../notesSlides/notesSlide144.xml"/><Relationship Id="rId1" Type="http://schemas.openxmlformats.org/officeDocument/2006/relationships/slideLayout" Target="../slideLayouts/slideLayout23.xml"/><Relationship Id="rId6" Type="http://schemas.openxmlformats.org/officeDocument/2006/relationships/image" Target="../media/image288.png"/><Relationship Id="rId5" Type="http://schemas.openxmlformats.org/officeDocument/2006/relationships/image" Target="../media/image287.png"/><Relationship Id="rId4" Type="http://schemas.openxmlformats.org/officeDocument/2006/relationships/hyperlink" Target="https://www.youtube.com/watch?v=7IqgrcBkGRU&amp;nohtml5=False" TargetMode="Externa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8.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9.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30.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hyperlink" Target="http://www.chem.qmul.ac.uk/surfaces/scc/scat5_3.htm" TargetMode="External"/><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s://youtu.be/bKBdLRzCpNM" TargetMode="Externa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3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3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34.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35.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36.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3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38.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39.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39.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hyperlink" Target="https://youtu.be/5CBs36jtZxY" TargetMode="External"/><Relationship Id="rId4" Type="http://schemas.openxmlformats.org/officeDocument/2006/relationships/hyperlink" Target="http://chemwiki.ucdavis.edu/Core/Physical_Chemistry/Physical_Properties_of_Matter/Atomic_and_Molecular_Properties/Ionization_Energy" TargetMode="Externa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39.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7.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hyperlink" Target="http://www1.lsbu.ac.uk/water/water_vibrational_spectrum.html"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4.gif"/><Relationship Id="rId5" Type="http://schemas.openxmlformats.org/officeDocument/2006/relationships/hyperlink" Target="https://www.youtube.com/watch?v=jVc-Kc5KMu4" TargetMode="External"/><Relationship Id="rId4" Type="http://schemas.openxmlformats.org/officeDocument/2006/relationships/hyperlink" Target="https://www.youtube.com/watch?v=xITzGUjongU"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gwapchem.wikispaces.com/22.1+Periodic+Trends+and+Chemical+Reactions"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hyperlink" Target="https://www.youtube.com/watch?v=HvVUtpdK7xw&amp;nohtml5=False"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studyblue.com/notes/note/n/acidic-and-basic-oxides-on-the-periodic-table/deck/5945794" TargetMode="Externa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hyperlink" Target="http://ww.youtube.com/watch?v=JW024hpjjBQ"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butane.chem.uiuc.edu/cyerkes/chem102ae_fa08/homepage/Chem102AEFa07/Lecture_Notes_102/copy%20of%20Lecture%2012%20.htm"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8.gif"/><Relationship Id="rId4" Type="http://schemas.openxmlformats.org/officeDocument/2006/relationships/hyperlink" Target="https://www.youtube.com/watch?v=spdE3oxklIg"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learnapchemistry.com/potd/problem.php?pc=c83c76847ae3c21bd44c8edc4690ce5b"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hyperlink" Target="https://www.youtube.com/watch?v=un93VJxUfPA"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hyperlink" Target="http://www.bozemanscience.com/ap-chem-026-molecular-solids" TargetMode="External"/><Relationship Id="rId3" Type="http://schemas.openxmlformats.org/officeDocument/2006/relationships/hyperlink" Target="http://www.slideshare.net/joshie600/edexcel-unit-1-as-chemistry" TargetMode="External"/><Relationship Id="rId7" Type="http://schemas.openxmlformats.org/officeDocument/2006/relationships/hyperlink" Target="http://www.bozemanscience.com/ap-chem-025-covalent-network-solids"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hyperlink" Target="http://www.bozemanscience.com/ap-chem-024-metallic-solids" TargetMode="External"/><Relationship Id="rId5" Type="http://schemas.openxmlformats.org/officeDocument/2006/relationships/hyperlink" Target="http://my.hrw.com/content/hmof/science/high_school_sci/na/gr9-12/hmd_chem_9780547708089_/dlo/virtuallab/c06_00vl18/index.html" TargetMode="External"/><Relationship Id="rId4" Type="http://schemas.openxmlformats.org/officeDocument/2006/relationships/hyperlink" Target="http://www.bozemanscience.com/ap-chem-023-ionic-solids" TargetMode="External"/><Relationship Id="rId9" Type="http://schemas.openxmlformats.org/officeDocument/2006/relationships/image" Target="../media/image40.jpg"/></Relationships>
</file>

<file path=ppt/slides/_rels/slide24.xml.rels><?xml version="1.0" encoding="UTF-8" standalone="yes"?>
<Relationships xmlns="http://schemas.openxmlformats.org/package/2006/relationships"><Relationship Id="rId3" Type="http://schemas.openxmlformats.org/officeDocument/2006/relationships/hyperlink" Target="http://chemwiki.ucdavis.edu/Textbook_Maps/Inorganic_Chemistry_Textbook_Maps/Map:_Inorganic_Chemistry_(Housecroft)/06:_Structures_and_energetics_of_metallic_and_ionic_solids/6.07:_Alloys_and_Intermetallic_Compounds" TargetMode="External"/><Relationship Id="rId7"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42.gif"/><Relationship Id="rId5" Type="http://schemas.openxmlformats.org/officeDocument/2006/relationships/image" Target="../media/image41.png"/><Relationship Id="rId4" Type="http://schemas.openxmlformats.org/officeDocument/2006/relationships/hyperlink" Target="https://www.youtube.com/watch?v=jqf8SOJfvME"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tudy.com/academy/lesson/what-is-a-metallic-bond-definition-properties-examples.html"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hyperlink" Target="https://www.youtube.com/watch?v=UfovGpgRNx8"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hyperlink" Target="https://www.youtube.com/watch?v=oW0jmrQUiWM" TargetMode="External"/><Relationship Id="rId4" Type="http://schemas.openxmlformats.org/officeDocument/2006/relationships/hyperlink" Target="http://apchemresources2014.weebly.com/uploads/9/7/6/4/9764824/alloy_handout.pdf"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compoundchem.com/2015/07/07/alloys/" TargetMode="External"/><Relationship Id="rId7"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hyperlink" Target="https://www.youtube.com/watch?v=FJdeHrwD0_8"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hyperlink" Target="http://chemwiki.ucdavis.edu/Textbook_Maps/Inorganic_Chemistry_Textbook_Maps/Map:_Inorganic_Chemistry_(Housecroft)/06:_Structures_and_energetics_of_metallic_and_ionic_solids/6.07:_Alloys_and_Intermetallic_Compounds" TargetMode="External"/><Relationship Id="rId4" Type="http://schemas.openxmlformats.org/officeDocument/2006/relationships/hyperlink" Target="https://www.youtube.com/watch?v=jqf8SOJfvME"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UKoqUwaIFYg" TargetMode="External"/><Relationship Id="rId7" Type="http://schemas.openxmlformats.org/officeDocument/2006/relationships/hyperlink" Target="http://www.mrpalermo.com/virtual-lab-conductivity.html"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hyperlink" Target="https://docs.google.com/document/d/1IyRUW_J_n-5owbTTeh5PbtCmFowlBkTc2een99Egujc/edit?usp=sharing" TargetMode="External"/><Relationship Id="rId4" Type="http://schemas.openxmlformats.org/officeDocument/2006/relationships/hyperlink" Target="http://ganguhaqkh.blogspot.com/2009/08/chemistry-c6-chemical-bonding.html"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www.youtube.com/watch?v=xirPkCI1sMA" TargetMode="External"/><Relationship Id="rId5" Type="http://schemas.openxmlformats.org/officeDocument/2006/relationships/hyperlink" Target="http://webbook.nist.gov/cgi/cbook.cgi?Spec=C7726956&amp;Index=0&amp;Type=Mass&amp;Large=on" TargetMode="Externa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hyperlink" Target="http://www.chemguide.co.uk/atoms/structures/ionicstruct.html"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54.gif"/><Relationship Id="rId5" Type="http://schemas.openxmlformats.org/officeDocument/2006/relationships/image" Target="../media/image53.jpg"/><Relationship Id="rId4" Type="http://schemas.openxmlformats.org/officeDocument/2006/relationships/hyperlink" Target="https://www.youtube.com/watch?v=bzr-byiSXlA"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getchemistry.weebly.com/ionic-bonding.html"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hyperlink" Target="https://www.youtube.com/watch?v=TxHi5FtMYKk"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chemguide.co.uk/atoms/questions/q-ionicstructs.pdf"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hyperlink" Target="https://www.youtube.com/watch?v=5vSBjS99Ozs" TargetMode="Externa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hyperlink" Target="https://www.wyzant.com/resources/lessons/science/chemistry/lewis_structures_vsepr" TargetMode="External"/><Relationship Id="rId7"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hyperlink" Target="https://www.youtube.com/watch?v=xNYiB_2u8J4"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chemed.chem.purdue.edu/genchem/topicreview/bp/ch13/category.php"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 Id="rId5" Type="http://schemas.openxmlformats.org/officeDocument/2006/relationships/image" Target="../media/image61.jpg"/><Relationship Id="rId4" Type="http://schemas.openxmlformats.org/officeDocument/2006/relationships/hyperlink" Target="https://www.youtube.com/watch?v=PU9rzTjLyb4"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bing.com/images/search?q=hydrogen+bond&amp;view=detailv2&amp;id=F8A5D410C2D17CB2972181441BFAEA33AB836E05&amp;selectedindex=38&amp;ccid=wOTYHWAt&amp;simid=608002323058197825&amp;thid=OIP.Mc0e4d81d602d37d12ecb36603a40b626o0&amp;mode=overlay&amp;first=1" TargetMode="External"/><Relationship Id="rId7"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2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hyperlink" Target="https://www.youtube.com/watch?v=BqQJPCdmIp8&amp;nohtml5=False"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ch301.cm.utexas.edu/imfs/#forces/forces-attraction-all.php" TargetMode="External"/><Relationship Id="rId3" Type="http://schemas.openxmlformats.org/officeDocument/2006/relationships/image" Target="../media/image65.png"/><Relationship Id="rId7" Type="http://schemas.openxmlformats.org/officeDocument/2006/relationships/hyperlink" Target="http://lessons.chemistnate.com/uploads/5/0/2/9/5029141/__which_substance_has_the_highest_lowest_melting_boiling_points_etc.pdf" TargetMode="External"/><Relationship Id="rId12"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21.xml"/><Relationship Id="rId6" Type="http://schemas.openxmlformats.org/officeDocument/2006/relationships/hyperlink" Target="http://www.chem.ucla.edu/~harding/notes/notes_14C_noncoval02.pdf" TargetMode="External"/><Relationship Id="rId11" Type="http://schemas.openxmlformats.org/officeDocument/2006/relationships/image" Target="../media/image68.png"/><Relationship Id="rId5" Type="http://schemas.openxmlformats.org/officeDocument/2006/relationships/hyperlink" Target="http://www.slideshare.net/gabelpam/power-point-solids-liquids" TargetMode="External"/><Relationship Id="rId10"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hyperlink" Target="https://www.youtube.com/watch?v=ziQtpXVDpn0&amp;list=PLllVwaZQkS2op2kDuFifhStNsS49LAxkZ&amp;index=55"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chemistry.stackexchange.com/questions/10106/why-do-the-melting-and-boiling-points-of-the-noble-gases-increase-when-the-atomi" TargetMode="External"/><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71.gif"/><Relationship Id="rId5" Type="http://schemas.openxmlformats.org/officeDocument/2006/relationships/image" Target="../media/image70.png"/><Relationship Id="rId4" Type="http://schemas.openxmlformats.org/officeDocument/2006/relationships/hyperlink" Target="https://www.youtube.com/watch?v=Ron_r_CvYL8"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73.jpg"/><Relationship Id="rId5" Type="http://schemas.openxmlformats.org/officeDocument/2006/relationships/hyperlink" Target="http://www.bozemanscience.com/ap-chem-017-dipole-forces" TargetMode="External"/><Relationship Id="rId4" Type="http://schemas.openxmlformats.org/officeDocument/2006/relationships/hyperlink" Target="http://chemstone.net/Principles/7.Solutions/Soln.html"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mrkubuske.com/2012/10/" TargetMode="External"/><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hyperlink" Target="http://ww.youtube.com/watch?v=JW024hpjjBQ" TargetMode="External"/><Relationship Id="rId4" Type="http://schemas.openxmlformats.org/officeDocument/2006/relationships/hyperlink" Target="http://www.bozemanscience.com/ap-chem-003-the-mole"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75.jpg"/><Relationship Id="rId5" Type="http://schemas.openxmlformats.org/officeDocument/2006/relationships/hyperlink" Target="http://www.bozemanscience.com/ap-chem-018-intermolecular-forces" TargetMode="External"/><Relationship Id="rId4" Type="http://schemas.openxmlformats.org/officeDocument/2006/relationships/hyperlink" Target="http://schoolbag.info/chemistry/mcat_2/20.html"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www.bozemanscience.com/ap-chem-026-molecular-solids" TargetMode="External"/><Relationship Id="rId3" Type="http://schemas.openxmlformats.org/officeDocument/2006/relationships/hyperlink" Target="http://www.chemguide.co.uk/atoms/structures/molecular.html" TargetMode="External"/><Relationship Id="rId7" Type="http://schemas.openxmlformats.org/officeDocument/2006/relationships/image" Target="../media/image79.pn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hyperlink" Target="http://www.chemguide.co.uk/atoms/structures/molecular.html" TargetMode="External"/><Relationship Id="rId7" Type="http://schemas.openxmlformats.org/officeDocument/2006/relationships/image" Target="../media/image82.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81.gif"/><Relationship Id="rId5" Type="http://schemas.openxmlformats.org/officeDocument/2006/relationships/image" Target="../media/image80.gif"/><Relationship Id="rId4" Type="http://schemas.openxmlformats.org/officeDocument/2006/relationships/hyperlink" Target="https://www.youtube.com/watch?v=qkGxZO4z_k8"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hyperlink" Target="https://www.youtube.com/watch?v=PU9rzTjLyb4" TargetMode="External"/><Relationship Id="rId5" Type="http://schemas.openxmlformats.org/officeDocument/2006/relationships/hyperlink" Target="https://secure-media.collegeboard.org/ap-student/pdf/chemistry/ap14_frq_chemisty.pdf" TargetMode="External"/><Relationship Id="rId4" Type="http://schemas.openxmlformats.org/officeDocument/2006/relationships/image" Target="../media/image84.png"/></Relationships>
</file>

<file path=ppt/slides/_rels/slide4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5.png"/><Relationship Id="rId7" Type="http://schemas.openxmlformats.org/officeDocument/2006/relationships/image" Target="../media/image86.png"/><Relationship Id="rId12"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21.xml"/><Relationship Id="rId6" Type="http://schemas.openxmlformats.org/officeDocument/2006/relationships/hyperlink" Target="https://www.youtube.com/watch?v=8Stbg8HCOw4&amp;list=PLllVwaZQkS2op2kDuFifhStNsS49LAxkZ&amp;index=56" TargetMode="External"/><Relationship Id="rId11" Type="http://schemas.openxmlformats.org/officeDocument/2006/relationships/image" Target="../media/image90.png"/><Relationship Id="rId5" Type="http://schemas.openxmlformats.org/officeDocument/2006/relationships/hyperlink" Target="http://image.slidesharecdn.com/0introductoryrecapitulation1-110914014701-phpapp01/95/0-introductory-recapitulation-43-728.jpg?cb=1315964921" TargetMode="External"/><Relationship Id="rId10" Type="http://schemas.openxmlformats.org/officeDocument/2006/relationships/image" Target="../media/image89.png"/><Relationship Id="rId4" Type="http://schemas.openxmlformats.org/officeDocument/2006/relationships/hyperlink" Target="https://www.studyblue.com/notes/note/n/bio-181-study-guide-2013-14-mor/deck/8698279" TargetMode="External"/><Relationship Id="rId9" Type="http://schemas.openxmlformats.org/officeDocument/2006/relationships/image" Target="../media/image88.png"/></Relationships>
</file>

<file path=ppt/slides/_rels/slide45.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hyperlink" Target="https://www.youtube.com/watch?v=XPKjHkm3A_0" TargetMode="External"/><Relationship Id="rId4" Type="http://schemas.openxmlformats.org/officeDocument/2006/relationships/hyperlink" Target="https://kaiserscience.wordpress.com/biology-the-living-environment/lab-skills/chromatography/"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www.youtube.com/watch?v=Z54ec_G12QE" TargetMode="External"/><Relationship Id="rId3" Type="http://schemas.openxmlformats.org/officeDocument/2006/relationships/hyperlink" Target="http://chemsite.lsrhs.net/FlashMedia/html/paperChrom.html" TargetMode="External"/><Relationship Id="rId7" Type="http://schemas.openxmlformats.org/officeDocument/2006/relationships/hyperlink" Target="http://lifeofplant.blogspot.com/2011/05/chromatography.html" TargetMode="External"/><Relationship Id="rId2" Type="http://schemas.openxmlformats.org/officeDocument/2006/relationships/notesSlide" Target="../notesSlides/notesSlide46.xml"/><Relationship Id="rId1" Type="http://schemas.openxmlformats.org/officeDocument/2006/relationships/slideLayout" Target="../slideLayouts/slideLayout23.xml"/><Relationship Id="rId6" Type="http://schemas.openxmlformats.org/officeDocument/2006/relationships/image" Target="../media/image93.jpg"/><Relationship Id="rId5" Type="http://schemas.openxmlformats.org/officeDocument/2006/relationships/hyperlink" Target="https://www.youtube.com/watch?v=SdYb6GgBQ7s" TargetMode="External"/><Relationship Id="rId10" Type="http://schemas.openxmlformats.org/officeDocument/2006/relationships/image" Target="../media/image95.jpg"/><Relationship Id="rId4" Type="http://schemas.openxmlformats.org/officeDocument/2006/relationships/hyperlink" Target="http://www.slideshare.net/chem3221/chromatography" TargetMode="External"/><Relationship Id="rId9" Type="http://schemas.openxmlformats.org/officeDocument/2006/relationships/image" Target="../media/image94.png"/></Relationships>
</file>

<file path=ppt/slides/_rels/slide4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6.png"/><Relationship Id="rId7" Type="http://schemas.openxmlformats.org/officeDocument/2006/relationships/hyperlink" Target="https://www.youtube.com/watch?v=iX4WlKIAuYg" TargetMode="External"/><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hyperlink" Target="http://www.bbc.co.uk/schools/gcsebitesize/science/edexcel_pre_2011/oneearth/fuelsrev1.shtml" TargetMode="External"/><Relationship Id="rId5" Type="http://schemas.openxmlformats.org/officeDocument/2006/relationships/image" Target="../media/image98.png"/><Relationship Id="rId10" Type="http://schemas.openxmlformats.org/officeDocument/2006/relationships/image" Target="../media/image101.png"/><Relationship Id="rId4" Type="http://schemas.openxmlformats.org/officeDocument/2006/relationships/image" Target="../media/image97.png"/><Relationship Id="rId9" Type="http://schemas.openxmlformats.org/officeDocument/2006/relationships/image" Target="../media/image100.png"/></Relationships>
</file>

<file path=ppt/slides/_rels/slide4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hyperlink" Target="http://www.bozemanscience.com/ap-chem-014-gases" TargetMode="External"/><Relationship Id="rId5" Type="http://schemas.openxmlformats.org/officeDocument/2006/relationships/hyperlink" Target="http://www.bozemanscience.com/ap-chem-013-physical-properties" TargetMode="External"/><Relationship Id="rId4" Type="http://schemas.openxmlformats.org/officeDocument/2006/relationships/hyperlink" Target="http://dr-illustration.co.uk/all/chemistry-25/"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lideplayer.com/slide/1710456/" TargetMode="External"/><Relationship Id="rId2" Type="http://schemas.openxmlformats.org/officeDocument/2006/relationships/notesSlide" Target="../notesSlides/notesSlide49.xml"/><Relationship Id="rId1" Type="http://schemas.openxmlformats.org/officeDocument/2006/relationships/slideLayout" Target="../slideLayouts/slideLayout5.xml"/><Relationship Id="rId6" Type="http://schemas.openxmlformats.org/officeDocument/2006/relationships/image" Target="../media/image103.png"/><Relationship Id="rId5" Type="http://schemas.openxmlformats.org/officeDocument/2006/relationships/hyperlink" Target="https://www.youtube.com/watch?v=mlqjhw1Z-e4" TargetMode="External"/><Relationship Id="rId4" Type="http://schemas.openxmlformats.org/officeDocument/2006/relationships/hyperlink" Target="https://www.youtube.com/watch?v=scs-YbyRXMI"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indianapublicmedia.org/amomentofscience/full-glass/" TargetMode="External"/><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hyperlink" Target="http://ww.youtube.com/watch?v=JW024hpjjBQ" TargetMode="External"/><Relationship Id="rId4" Type="http://schemas.openxmlformats.org/officeDocument/2006/relationships/hyperlink" Target="http://www.bozemanscience.com/ap-chem-001-molecules-elements"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0.xml"/><Relationship Id="rId1" Type="http://schemas.openxmlformats.org/officeDocument/2006/relationships/slideLayout" Target="../slideLayouts/slideLayout5.xml"/><Relationship Id="rId5" Type="http://schemas.openxmlformats.org/officeDocument/2006/relationships/hyperlink" Target="http://www.chm.davidson.edu/vce/GasLaws/GasConstant.html" TargetMode="External"/><Relationship Id="rId4" Type="http://schemas.openxmlformats.org/officeDocument/2006/relationships/hyperlink" Target="http://2012books.lardbucket.org/books/principles-of-general-chemistry-v1.0/section_14/e8fc5173971c1c64ac22ad566542a98a.jp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image" Target="../media/image106.png"/><Relationship Id="rId5" Type="http://schemas.openxmlformats.org/officeDocument/2006/relationships/hyperlink" Target="https://www.youtube.com/watch?v=8SRAkXMu3d0" TargetMode="External"/><Relationship Id="rId4" Type="http://schemas.openxmlformats.org/officeDocument/2006/relationships/hyperlink" Target="http://goflightmedicine.com/gas-laws-aerospace-physiology/"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www.learnapchemistry.com/potd/problem.php?pc=5f87cc5c5248660fc9a3da6fabb37be3" TargetMode="External"/><Relationship Id="rId2" Type="http://schemas.openxmlformats.org/officeDocument/2006/relationships/notesSlide" Target="../notesSlides/notesSlide52.xml"/><Relationship Id="rId1" Type="http://schemas.openxmlformats.org/officeDocument/2006/relationships/slideLayout" Target="../slideLayouts/slideLayout5.xml"/><Relationship Id="rId5" Type="http://schemas.openxmlformats.org/officeDocument/2006/relationships/image" Target="../media/image107.png"/><Relationship Id="rId4" Type="http://schemas.openxmlformats.org/officeDocument/2006/relationships/hyperlink" Target="https://www.youtube.com/watch?v=GIPrsWuSkQc" TargetMode="External"/></Relationships>
</file>

<file path=ppt/slides/_rels/slide53.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3.png"/><Relationship Id="rId3" Type="http://schemas.openxmlformats.org/officeDocument/2006/relationships/hyperlink" Target="http://www.kmacgill.com/lecture_notes/lecture_notes_gas_laws.htm" TargetMode="External"/><Relationship Id="rId7" Type="http://schemas.openxmlformats.org/officeDocument/2006/relationships/image" Target="../media/image110.png"/><Relationship Id="rId12" Type="http://schemas.openxmlformats.org/officeDocument/2006/relationships/image" Target="../media/image112.gif"/><Relationship Id="rId2" Type="http://schemas.openxmlformats.org/officeDocument/2006/relationships/notesSlide" Target="../notesSlides/notesSlide53.xml"/><Relationship Id="rId1" Type="http://schemas.openxmlformats.org/officeDocument/2006/relationships/slideLayout" Target="../slideLayouts/slideLayout21.xml"/><Relationship Id="rId6" Type="http://schemas.openxmlformats.org/officeDocument/2006/relationships/image" Target="../media/image109.png"/><Relationship Id="rId11" Type="http://schemas.openxmlformats.org/officeDocument/2006/relationships/hyperlink" Target="https://www.youtube.com/watch?v=Rf9j0ztzcs4" TargetMode="External"/><Relationship Id="rId5" Type="http://schemas.openxmlformats.org/officeDocument/2006/relationships/image" Target="../media/image108.png"/><Relationship Id="rId10" Type="http://schemas.openxmlformats.org/officeDocument/2006/relationships/hyperlink" Target="https://www.youtube.com/watch?v=0UJXa9Hd88I&amp;nohtml5=False" TargetMode="External"/><Relationship Id="rId4" Type="http://schemas.openxmlformats.org/officeDocument/2006/relationships/hyperlink" Target="https://www.youtube.com/watch?v=tIwMFhzkAOU&amp;nohtml5=False" TargetMode="External"/><Relationship Id="rId9" Type="http://schemas.openxmlformats.org/officeDocument/2006/relationships/hyperlink" Target="http://chemwiki.ucdavis.edu/Textbook_Maps/General_Chemistry_Textbook_Maps/Map:_Chem1_(Lower)/06._Properties_of_Gases/6.4:_Kinetic_Molecular_Theory_(Overview)"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www.bio.miami.edu/tom/courses/bil255/bil255goods/02_bonds.html" TargetMode="External"/><Relationship Id="rId2" Type="http://schemas.openxmlformats.org/officeDocument/2006/relationships/notesSlide" Target="../notesSlides/notesSlide54.xml"/><Relationship Id="rId1" Type="http://schemas.openxmlformats.org/officeDocument/2006/relationships/slideLayout" Target="../slideLayouts/slideLayout4.xml"/><Relationship Id="rId5" Type="http://schemas.openxmlformats.org/officeDocument/2006/relationships/hyperlink" Target="https://www.youtube.com/watch?v=EBfGcTAJF4o" TargetMode="External"/><Relationship Id="rId4" Type="http://schemas.openxmlformats.org/officeDocument/2006/relationships/image" Target="../media/image114.jpg"/></Relationships>
</file>

<file path=ppt/slides/_rels/slide55.xml.rels><?xml version="1.0" encoding="UTF-8" standalone="yes"?>
<Relationships xmlns="http://schemas.openxmlformats.org/package/2006/relationships"><Relationship Id="rId3" Type="http://schemas.openxmlformats.org/officeDocument/2006/relationships/hyperlink" Target="http://www.chegg.com/homework-help/six-different-aqueous-solutions-solvent-molecules-omitted-cl-chapter-3-problem-97p-solution-9780077340230-exc" TargetMode="External"/><Relationship Id="rId2" Type="http://schemas.openxmlformats.org/officeDocument/2006/relationships/notesSlide" Target="../notesSlides/notesSlide55.xml"/><Relationship Id="rId1" Type="http://schemas.openxmlformats.org/officeDocument/2006/relationships/slideLayout" Target="../slideLayouts/slideLayout5.xml"/><Relationship Id="rId5" Type="http://schemas.openxmlformats.org/officeDocument/2006/relationships/image" Target="../media/image115.png"/><Relationship Id="rId4" Type="http://schemas.openxmlformats.org/officeDocument/2006/relationships/hyperlink" Target="https://www.youtube.com/watch?v=swwhwIfVqj0"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chemwiki.ucdavis.edu/Core/Physical_Chemistry/Equilibria/Solubilty/Solubility" TargetMode="External"/><Relationship Id="rId2" Type="http://schemas.openxmlformats.org/officeDocument/2006/relationships/notesSlide" Target="../notesSlides/notesSlide56.xml"/><Relationship Id="rId1" Type="http://schemas.openxmlformats.org/officeDocument/2006/relationships/slideLayout" Target="../slideLayouts/slideLayout5.xml"/><Relationship Id="rId5" Type="http://schemas.openxmlformats.org/officeDocument/2006/relationships/hyperlink" Target="http://www.bozemanscience.com/ap-chem-020-ionic-bonding" TargetMode="External"/><Relationship Id="rId4" Type="http://schemas.openxmlformats.org/officeDocument/2006/relationships/image" Target="../media/image116.png"/></Relationships>
</file>

<file path=ppt/slides/_rels/slide57.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19.pn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hyperlink" Target="https://www.youtube.com/watch?v=0-lKTiQT0WE" TargetMode="External"/><Relationship Id="rId5" Type="http://schemas.openxmlformats.org/officeDocument/2006/relationships/hyperlink" Target="http://www.globisens.net/sites/default/files/docs/sample-activities/PDF%20versions/lambertbeerlaw.pdf" TargetMode="External"/><Relationship Id="rId4" Type="http://schemas.openxmlformats.org/officeDocument/2006/relationships/image" Target="../media/image118.jpg"/></Relationships>
</file>

<file path=ppt/slides/_rels/slide5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8.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59.xml"/><Relationship Id="rId1" Type="http://schemas.openxmlformats.org/officeDocument/2006/relationships/slideLayout" Target="../slideLayouts/slideLayout25.xml"/><Relationship Id="rId4" Type="http://schemas.openxmlformats.org/officeDocument/2006/relationships/image" Target="../media/image122.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ww.youtube.com/watch?v=JW024hpjjBQ" TargetMode="External"/><Relationship Id="rId5" Type="http://schemas.openxmlformats.org/officeDocument/2006/relationships/hyperlink" Target="https://www.youtube.com/watch?v=fcTfNhJCkog" TargetMode="External"/><Relationship Id="rId4" Type="http://schemas.openxmlformats.org/officeDocument/2006/relationships/hyperlink" Target="https://careychemblock2group5.wordpress.com/2013/03/15/empirical-formula-lab/" TargetMode="External"/></Relationships>
</file>

<file path=ppt/slides/_rels/slide60.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hyperlink" Target="http://chemwiki.ucdavis.edu/Core/Analytical_Chemistry/Chemical_Reactions/Chemical_Reactions" TargetMode="External"/><Relationship Id="rId7" Type="http://schemas.openxmlformats.org/officeDocument/2006/relationships/image" Target="../media/image125.png"/><Relationship Id="rId2" Type="http://schemas.openxmlformats.org/officeDocument/2006/relationships/notesSlide" Target="../notesSlides/notesSlide60.xml"/><Relationship Id="rId1" Type="http://schemas.openxmlformats.org/officeDocument/2006/relationships/slideLayout" Target="../slideLayouts/slideLayout21.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hyperlink" Target="http://www.bozemanscience.com/ap-chem-032-chemical-change-evidence"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hyperlink" Target="http://www.bozemanscience.com/ap-chem-032-chemical-change-evidence" TargetMode="External"/><Relationship Id="rId7" Type="http://schemas.openxmlformats.org/officeDocument/2006/relationships/image" Target="../media/image129.png"/><Relationship Id="rId2" Type="http://schemas.openxmlformats.org/officeDocument/2006/relationships/notesSlide" Target="../notesSlides/notesSlide61.xml"/><Relationship Id="rId1" Type="http://schemas.openxmlformats.org/officeDocument/2006/relationships/slideLayout" Target="../slideLayouts/slideLayout21.xml"/><Relationship Id="rId6" Type="http://schemas.openxmlformats.org/officeDocument/2006/relationships/hyperlink" Target="https://adapaproject.org/bbk_temp/tiki-index.php?page=Leaf:+How+can+electrons+capture+and+store+energy+in+molecules?" TargetMode="External"/><Relationship Id="rId5" Type="http://schemas.openxmlformats.org/officeDocument/2006/relationships/image" Target="../media/image128.jpg"/><Relationship Id="rId4" Type="http://schemas.openxmlformats.org/officeDocument/2006/relationships/image" Target="../media/image127.png"/></Relationships>
</file>

<file path=ppt/slides/_rels/slide62.xml.rels><?xml version="1.0" encoding="UTF-8" standalone="yes"?>
<Relationships xmlns="http://schemas.openxmlformats.org/package/2006/relationships"><Relationship Id="rId8" Type="http://schemas.openxmlformats.org/officeDocument/2006/relationships/image" Target="../media/image132.gif"/><Relationship Id="rId3" Type="http://schemas.openxmlformats.org/officeDocument/2006/relationships/hyperlink" Target="http://slideplayer.com/slide/263226/" TargetMode="External"/><Relationship Id="rId7" Type="http://schemas.openxmlformats.org/officeDocument/2006/relationships/hyperlink" Target="https://www.youtube.com/watch?v=IIu16dy3ThI&amp;nohtml5=False" TargetMode="External"/><Relationship Id="rId2" Type="http://schemas.openxmlformats.org/officeDocument/2006/relationships/notesSlide" Target="../notesSlides/notesSlide62.xml"/><Relationship Id="rId1" Type="http://schemas.openxmlformats.org/officeDocument/2006/relationships/slideLayout" Target="../slideLayouts/slideLayout21.xml"/><Relationship Id="rId6" Type="http://schemas.openxmlformats.org/officeDocument/2006/relationships/image" Target="../media/image131.png"/><Relationship Id="rId5" Type="http://schemas.openxmlformats.org/officeDocument/2006/relationships/hyperlink" Target="https://www.youtube.com/watch?v=uVJypmKjevg" TargetMode="External"/><Relationship Id="rId4" Type="http://schemas.openxmlformats.org/officeDocument/2006/relationships/hyperlink" Target="https://www.youtube.com/watch?v=cZMkqagL8Ps"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chemwiki.ucdavis.edu/Wikitexts/Sacramento_City_College/SCC:_Chem_309/Chapters/06:_Quantities_in_Chemical_Reactions/6.07:_Balancing_Chemical_Equations" TargetMode="External"/><Relationship Id="rId2" Type="http://schemas.openxmlformats.org/officeDocument/2006/relationships/notesSlide" Target="../notesSlides/notesSlide63.xml"/><Relationship Id="rId1" Type="http://schemas.openxmlformats.org/officeDocument/2006/relationships/slideLayout" Target="../slideLayouts/slideLayout21.xml"/><Relationship Id="rId6" Type="http://schemas.openxmlformats.org/officeDocument/2006/relationships/image" Target="../media/image133.png"/><Relationship Id="rId5" Type="http://schemas.openxmlformats.org/officeDocument/2006/relationships/hyperlink" Target="https://quizlet.com/45555836/solubility-rules-flash-cards/" TargetMode="External"/><Relationship Id="rId4" Type="http://schemas.openxmlformats.org/officeDocument/2006/relationships/hyperlink" Target="http://www.bozemanscience.com/ap-chem-027-chemical-equations"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64.xml"/><Relationship Id="rId1" Type="http://schemas.openxmlformats.org/officeDocument/2006/relationships/slideLayout" Target="../slideLayouts/slideLayout6.xml"/><Relationship Id="rId5" Type="http://schemas.openxmlformats.org/officeDocument/2006/relationships/hyperlink" Target="https://www.youtube.com/watch?v=S6UQX7ZdkTg" TargetMode="External"/><Relationship Id="rId4" Type="http://schemas.openxmlformats.org/officeDocument/2006/relationships/hyperlink" Target="http://www.slideshare.net/brockbanks12/ch-5-lecture"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www.softschools.com/notes/ap_chemistry/conservation_of_matter_and_gravimetric_analysis/" TargetMode="External"/><Relationship Id="rId2" Type="http://schemas.openxmlformats.org/officeDocument/2006/relationships/notesSlide" Target="../notesSlides/notesSlide65.xml"/><Relationship Id="rId1" Type="http://schemas.openxmlformats.org/officeDocument/2006/relationships/slideLayout" Target="../slideLayouts/slideLayout5.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hyperlink" Target="https://www.khanacademy.org/science/chemistry/chemical-reactions-stoichiome/stoichiometry-ideal/v/stoichiometry"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www.wiredchemist.com/chemistry/instructional/laboratory-tutorials/gravimetric-analysis" TargetMode="External"/><Relationship Id="rId2" Type="http://schemas.openxmlformats.org/officeDocument/2006/relationships/notesSlide" Target="../notesSlides/notesSlide66.xml"/><Relationship Id="rId1" Type="http://schemas.openxmlformats.org/officeDocument/2006/relationships/slideLayout" Target="../slideLayouts/slideLayout23.xml"/><Relationship Id="rId4" Type="http://schemas.openxmlformats.org/officeDocument/2006/relationships/hyperlink" Target="http://www.bozemanscience.com/ap-chem-029-synthesis-decomposition-reactions"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www.unomaha.edu/tiskochem/Chem1180/Lecture_Handouts/Solution_Stoichiometry_notes.pdf" TargetMode="External"/><Relationship Id="rId2" Type="http://schemas.openxmlformats.org/officeDocument/2006/relationships/notesSlide" Target="../notesSlides/notesSlide67.xml"/><Relationship Id="rId1" Type="http://schemas.openxmlformats.org/officeDocument/2006/relationships/slideLayout" Target="../slideLayouts/slideLayout23.xml"/><Relationship Id="rId4" Type="http://schemas.openxmlformats.org/officeDocument/2006/relationships/hyperlink" Target="https://www.youtube.com/watch?v=KfzRWfKjrBM"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www.youtube.com/watch?v=LQN9lH9WAVQ" TargetMode="External"/><Relationship Id="rId2" Type="http://schemas.openxmlformats.org/officeDocument/2006/relationships/notesSlide" Target="../notesSlides/notesSlide68.xml"/><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8" Type="http://schemas.openxmlformats.org/officeDocument/2006/relationships/image" Target="../media/image139.jpg"/><Relationship Id="rId13" Type="http://schemas.openxmlformats.org/officeDocument/2006/relationships/image" Target="../media/image144.jpg"/><Relationship Id="rId18" Type="http://schemas.openxmlformats.org/officeDocument/2006/relationships/image" Target="../media/image149.jpg"/><Relationship Id="rId3" Type="http://schemas.openxmlformats.org/officeDocument/2006/relationships/hyperlink" Target="http://www.chem.uiuc.edu/chem103/aluminum/alcrytallize.htm" TargetMode="External"/><Relationship Id="rId7" Type="http://schemas.openxmlformats.org/officeDocument/2006/relationships/image" Target="../media/image138.jpg"/><Relationship Id="rId12" Type="http://schemas.openxmlformats.org/officeDocument/2006/relationships/image" Target="../media/image143.jpg"/><Relationship Id="rId17" Type="http://schemas.openxmlformats.org/officeDocument/2006/relationships/image" Target="../media/image148.jpg"/><Relationship Id="rId2" Type="http://schemas.openxmlformats.org/officeDocument/2006/relationships/notesSlide" Target="../notesSlides/notesSlide69.xml"/><Relationship Id="rId16" Type="http://schemas.openxmlformats.org/officeDocument/2006/relationships/image" Target="../media/image147.jpg"/><Relationship Id="rId1" Type="http://schemas.openxmlformats.org/officeDocument/2006/relationships/slideLayout" Target="../slideLayouts/slideLayout23.xml"/><Relationship Id="rId6" Type="http://schemas.openxmlformats.org/officeDocument/2006/relationships/hyperlink" Target="http://www.rsc.org/learn-chemistry/resource/res00001644/aspirin-screen-experiment?cmpid=CMP00004907" TargetMode="External"/><Relationship Id="rId11" Type="http://schemas.openxmlformats.org/officeDocument/2006/relationships/image" Target="../media/image142.jpg"/><Relationship Id="rId5" Type="http://schemas.openxmlformats.org/officeDocument/2006/relationships/image" Target="../media/image137.png"/><Relationship Id="rId15" Type="http://schemas.openxmlformats.org/officeDocument/2006/relationships/image" Target="../media/image146.jpg"/><Relationship Id="rId10" Type="http://schemas.openxmlformats.org/officeDocument/2006/relationships/image" Target="../media/image141.jpg"/><Relationship Id="rId19" Type="http://schemas.openxmlformats.org/officeDocument/2006/relationships/image" Target="../media/image150.jpg"/><Relationship Id="rId4" Type="http://schemas.openxmlformats.org/officeDocument/2006/relationships/hyperlink" Target="https://www.youtube.com/watch?v=Y4NMpO1xI8U&amp;nohtml5=False" TargetMode="External"/><Relationship Id="rId9" Type="http://schemas.openxmlformats.org/officeDocument/2006/relationships/image" Target="../media/image140.jpg"/><Relationship Id="rId14" Type="http://schemas.openxmlformats.org/officeDocument/2006/relationships/image" Target="../media/image145.jpg"/></Relationships>
</file>

<file path=ppt/slides/_rels/slide7.xml.rels><?xml version="1.0" encoding="UTF-8" standalone="yes"?>
<Relationships xmlns="http://schemas.openxmlformats.org/package/2006/relationships"><Relationship Id="rId3" Type="http://schemas.openxmlformats.org/officeDocument/2006/relationships/hyperlink" Target="http://study.com/academy/lesson/calculating-percent-composition-and-determining-empirical-formulas.html" TargetMode="External"/><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hyperlink" Target="http://ww.youtube.com/watch?v=JW024hpjjBQ" TargetMode="External"/><Relationship Id="rId4" Type="http://schemas.openxmlformats.org/officeDocument/2006/relationships/hyperlink" Target="http://www.bozemanscience.com/ap-chem-002-chemical-analysis" TargetMode="External"/></Relationships>
</file>

<file path=ppt/slides/_rels/slide7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www.chemcollective.org/chem/ubc/exp01/index.php" TargetMode="External"/><Relationship Id="rId7" Type="http://schemas.openxmlformats.org/officeDocument/2006/relationships/image" Target="../media/image15.png"/><Relationship Id="rId2" Type="http://schemas.openxmlformats.org/officeDocument/2006/relationships/notesSlide" Target="../notesSlides/notesSlide70.xml"/><Relationship Id="rId1" Type="http://schemas.openxmlformats.org/officeDocument/2006/relationships/slideLayout" Target="../slideLayouts/slideLayout21.xml"/><Relationship Id="rId6" Type="http://schemas.openxmlformats.org/officeDocument/2006/relationships/image" Target="../media/image14.png"/><Relationship Id="rId5" Type="http://schemas.openxmlformats.org/officeDocument/2006/relationships/hyperlink" Target="http://chemvlab.org/activities/activity.php?id=3" TargetMode="External"/><Relationship Id="rId4" Type="http://schemas.openxmlformats.org/officeDocument/2006/relationships/hyperlink" Target="https://www.youtube.com/watch?v=gR1ZUlV3n5E" TargetMode="External"/><Relationship Id="rId9" Type="http://schemas.openxmlformats.org/officeDocument/2006/relationships/image" Target="../media/image17.png"/></Relationships>
</file>

<file path=ppt/slides/_rels/slide71.xml.rels><?xml version="1.0" encoding="UTF-8" standalone="yes"?>
<Relationships xmlns="http://schemas.openxmlformats.org/package/2006/relationships"><Relationship Id="rId3" Type="http://schemas.openxmlformats.org/officeDocument/2006/relationships/hyperlink" Target="http://chemwiki.ucdavis.edu/Core/Analytical_Chemistry/Analytical_Chemistry_2.0/08:_Gravimetric_Methods/8B:_Precipitation_Gravimetry" TargetMode="External"/><Relationship Id="rId2" Type="http://schemas.openxmlformats.org/officeDocument/2006/relationships/notesSlide" Target="../notesSlides/notesSlide71.xml"/><Relationship Id="rId1" Type="http://schemas.openxmlformats.org/officeDocument/2006/relationships/slideLayout" Target="../slideLayouts/slideLayout4.xml"/><Relationship Id="rId5" Type="http://schemas.openxmlformats.org/officeDocument/2006/relationships/image" Target="../media/image151.jpg"/><Relationship Id="rId4" Type="http://schemas.openxmlformats.org/officeDocument/2006/relationships/hyperlink" Target="https://www.khanacademy.org/science/chemistry/chemical-reactions-stoichiome/limiting-reagent-stoichiometry/a/gravimetric-analysis-and-precipitation-gravimetry"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www.chemteam.info/Stoichiometry/Limiting-Reagent.html" TargetMode="External"/><Relationship Id="rId2" Type="http://schemas.openxmlformats.org/officeDocument/2006/relationships/notesSlide" Target="../notesSlides/notesSlide72.xml"/><Relationship Id="rId1" Type="http://schemas.openxmlformats.org/officeDocument/2006/relationships/slideLayout" Target="../slideLayouts/slideLayout21.xml"/><Relationship Id="rId6" Type="http://schemas.openxmlformats.org/officeDocument/2006/relationships/hyperlink" Target="https://phet.colorado.edu/sims/html/reactants-products-and-leftovers/latest/reactants-products-and-leftovers_en.html" TargetMode="External"/><Relationship Id="rId5" Type="http://schemas.openxmlformats.org/officeDocument/2006/relationships/hyperlink" Target="http://group.chem.iastate.edu/Greenbowe/sections/projectfolder/flashfiles/stoichiometry/empirical.html" TargetMode="External"/><Relationship Id="rId4" Type="http://schemas.openxmlformats.org/officeDocument/2006/relationships/hyperlink" Target="http://www.bozemanscience.com/ap-chem-028-stoichiometry"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www.youtube.com/watch?v=iBT-nyVukfc" TargetMode="External"/><Relationship Id="rId2" Type="http://schemas.openxmlformats.org/officeDocument/2006/relationships/notesSlide" Target="../notesSlides/notesSlide73.xml"/><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8" Type="http://schemas.openxmlformats.org/officeDocument/2006/relationships/image" Target="../media/image155.jpg"/><Relationship Id="rId3" Type="http://schemas.openxmlformats.org/officeDocument/2006/relationships/image" Target="../media/image152.png"/><Relationship Id="rId7" Type="http://schemas.openxmlformats.org/officeDocument/2006/relationships/image" Target="../media/image154.png"/><Relationship Id="rId2" Type="http://schemas.openxmlformats.org/officeDocument/2006/relationships/notesSlide" Target="../notesSlides/notesSlide75.xml"/><Relationship Id="rId1" Type="http://schemas.openxmlformats.org/officeDocument/2006/relationships/slideLayout" Target="../slideLayouts/slideLayout21.xml"/><Relationship Id="rId6" Type="http://schemas.openxmlformats.org/officeDocument/2006/relationships/hyperlink" Target="https://youtu.be/lQ6FBA1HM3s" TargetMode="External"/><Relationship Id="rId5" Type="http://schemas.openxmlformats.org/officeDocument/2006/relationships/hyperlink" Target="https://online.science.psu.edu/biol011_sandbox_7239/node/7381" TargetMode="External"/><Relationship Id="rId4" Type="http://schemas.openxmlformats.org/officeDocument/2006/relationships/image" Target="../media/image153.png"/><Relationship Id="rId9" Type="http://schemas.openxmlformats.org/officeDocument/2006/relationships/image" Target="../media/image156.png"/></Relationships>
</file>

<file path=ppt/slides/_rels/slide76.xml.rels><?xml version="1.0" encoding="UTF-8" standalone="yes"?>
<Relationships xmlns="http://schemas.openxmlformats.org/package/2006/relationships"><Relationship Id="rId3" Type="http://schemas.openxmlformats.org/officeDocument/2006/relationships/image" Target="../media/image157.gif"/><Relationship Id="rId2" Type="http://schemas.openxmlformats.org/officeDocument/2006/relationships/notesSlide" Target="../notesSlides/notesSlide76.xml"/><Relationship Id="rId1" Type="http://schemas.openxmlformats.org/officeDocument/2006/relationships/slideLayout" Target="../slideLayouts/slideLayout21.xml"/><Relationship Id="rId6" Type="http://schemas.openxmlformats.org/officeDocument/2006/relationships/hyperlink" Target="https://www.khanacademy.org/science/chemistry/acid-base-equilibrium/titrations/v/redox-titration" TargetMode="External"/><Relationship Id="rId5" Type="http://schemas.openxmlformats.org/officeDocument/2006/relationships/hyperlink" Target="https://www.boundless.com/chemistry/textbooks/boundless-chemistry-textbook/aqueous-reactions-4/oxidation-reduction-reactions-48/redox-titrations-248-1533/" TargetMode="External"/><Relationship Id="rId4" Type="http://schemas.openxmlformats.org/officeDocument/2006/relationships/hyperlink" Target="https://www.boundless.com/chemistry/definition/ion" TargetMode="External"/></Relationships>
</file>

<file path=ppt/slides/_rels/slide77.xml.rels><?xml version="1.0" encoding="UTF-8" standalone="yes"?>
<Relationships xmlns="http://schemas.openxmlformats.org/package/2006/relationships"><Relationship Id="rId8" Type="http://schemas.openxmlformats.org/officeDocument/2006/relationships/image" Target="../media/image161.jpg"/><Relationship Id="rId13" Type="http://schemas.openxmlformats.org/officeDocument/2006/relationships/hyperlink" Target="http://group.chem.iastate.edu/Greenbowe/sections/projectfolder/flashfiles/redoxNew/redox.html" TargetMode="External"/><Relationship Id="rId3" Type="http://schemas.openxmlformats.org/officeDocument/2006/relationships/hyperlink" Target="http://science.wonderhowto.com/how-to/classic-chemistry-colorize-colorless-liquids-with-black-magic-aka-iodine-clock-reaction-0139128/" TargetMode="External"/><Relationship Id="rId7" Type="http://schemas.openxmlformats.org/officeDocument/2006/relationships/image" Target="../media/image160.jpg"/><Relationship Id="rId12" Type="http://schemas.openxmlformats.org/officeDocument/2006/relationships/hyperlink" Target="https://www.youtube.com/watch?v=RX6rh-eeflM&amp;nohtml5=False" TargetMode="External"/><Relationship Id="rId2" Type="http://schemas.openxmlformats.org/officeDocument/2006/relationships/notesSlide" Target="../notesSlides/notesSlide77.xml"/><Relationship Id="rId16" Type="http://schemas.openxmlformats.org/officeDocument/2006/relationships/image" Target="../media/image164.jpg"/><Relationship Id="rId1" Type="http://schemas.openxmlformats.org/officeDocument/2006/relationships/slideLayout" Target="../slideLayouts/slideLayout21.xml"/><Relationship Id="rId6" Type="http://schemas.openxmlformats.org/officeDocument/2006/relationships/image" Target="../media/image159.jpg"/><Relationship Id="rId11" Type="http://schemas.openxmlformats.org/officeDocument/2006/relationships/hyperlink" Target="http://pediaa.com/difference-between-acid-base-titration-and-redox-titration/" TargetMode="External"/><Relationship Id="rId5" Type="http://schemas.openxmlformats.org/officeDocument/2006/relationships/hyperlink" Target="http://chemcollective.org/activities/autograded/130" TargetMode="External"/><Relationship Id="rId15" Type="http://schemas.openxmlformats.org/officeDocument/2006/relationships/hyperlink" Target="http://staff.buffalostate.edu/nazareay/che112/chromate.htm" TargetMode="External"/><Relationship Id="rId10" Type="http://schemas.openxmlformats.org/officeDocument/2006/relationships/image" Target="../media/image157.gif"/><Relationship Id="rId4" Type="http://schemas.openxmlformats.org/officeDocument/2006/relationships/image" Target="../media/image158.png"/><Relationship Id="rId9" Type="http://schemas.openxmlformats.org/officeDocument/2006/relationships/image" Target="../media/image162.jpg"/><Relationship Id="rId14" Type="http://schemas.openxmlformats.org/officeDocument/2006/relationships/image" Target="../media/image163.gif"/></Relationships>
</file>

<file path=ppt/slides/_rels/slide78.xml.rels><?xml version="1.0" encoding="UTF-8" standalone="yes"?>
<Relationships xmlns="http://schemas.openxmlformats.org/package/2006/relationships"><Relationship Id="rId3" Type="http://schemas.openxmlformats.org/officeDocument/2006/relationships/hyperlink" Target="https://www.nthurston.k12.wa.us/cms/lib/WA01001371/Centricity/Domain/589/Kinetics%20overview.pdf" TargetMode="External"/><Relationship Id="rId2" Type="http://schemas.openxmlformats.org/officeDocument/2006/relationships/notesSlide" Target="../notesSlides/notesSlide78.xml"/><Relationship Id="rId1" Type="http://schemas.openxmlformats.org/officeDocument/2006/relationships/slideLayout" Target="../slideLayouts/slideLayout24.xml"/><Relationship Id="rId4" Type="http://schemas.openxmlformats.org/officeDocument/2006/relationships/image" Target="../media/image165.png"/></Relationships>
</file>

<file path=ppt/slides/_rels/slide79.xml.rels><?xml version="1.0" encoding="UTF-8" standalone="yes"?>
<Relationships xmlns="http://schemas.openxmlformats.org/package/2006/relationships"><Relationship Id="rId3" Type="http://schemas.openxmlformats.org/officeDocument/2006/relationships/hyperlink" Target="https://www.chem.tamu.edu/class/majors/tutorialnotefiles/factors.htm" TargetMode="External"/><Relationship Id="rId2" Type="http://schemas.openxmlformats.org/officeDocument/2006/relationships/notesSlide" Target="../notesSlides/notesSlide79.xml"/><Relationship Id="rId1" Type="http://schemas.openxmlformats.org/officeDocument/2006/relationships/slideLayout" Target="../slideLayouts/slideLayout21.xml"/><Relationship Id="rId5" Type="http://schemas.openxmlformats.org/officeDocument/2006/relationships/image" Target="../media/image166.png"/><Relationship Id="rId4" Type="http://schemas.openxmlformats.org/officeDocument/2006/relationships/hyperlink" Target="https://www.youtube.com/watch?v=1jLoUaCaVQk"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www.chemcollective.org/chem/ubc/exp01/index.php" TargetMode="External"/><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14.png"/><Relationship Id="rId5" Type="http://schemas.openxmlformats.org/officeDocument/2006/relationships/hyperlink" Target="http://chemvlab.org/activities/activity.php?id=3" TargetMode="External"/><Relationship Id="rId4" Type="http://schemas.openxmlformats.org/officeDocument/2006/relationships/hyperlink" Target="https://www.youtube.com/watch?v=gR1ZUlV3n5E" TargetMode="External"/><Relationship Id="rId9"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80.xml"/><Relationship Id="rId1" Type="http://schemas.openxmlformats.org/officeDocument/2006/relationships/slideLayout" Target="../slideLayouts/slideLayout23.xml"/><Relationship Id="rId5" Type="http://schemas.openxmlformats.org/officeDocument/2006/relationships/hyperlink" Target="https://www.youtube.com/watch?v=WDXzVI8SmfE" TargetMode="External"/><Relationship Id="rId4" Type="http://schemas.openxmlformats.org/officeDocument/2006/relationships/hyperlink" Target="http://chemwiki.ucdavis.edu/Core/Physical_Chemistry/Kinetics/Methods_of_Determining_Reaction_Order/Using_Graphs_to_Determine_Rate_Laws"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81.xml"/><Relationship Id="rId1" Type="http://schemas.openxmlformats.org/officeDocument/2006/relationships/slideLayout" Target="../slideLayouts/slideLayout23.xml"/><Relationship Id="rId5" Type="http://schemas.openxmlformats.org/officeDocument/2006/relationships/hyperlink" Target="https://www.youtube.com/watch?v=e4qci9b2d3U" TargetMode="External"/><Relationship Id="rId4" Type="http://schemas.openxmlformats.org/officeDocument/2006/relationships/hyperlink" Target="http://www.chem1.com/acad/webtext/dynamics/dynamics-2.html"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apchemistrynmsi.wikispaces.com/file/view/12%20Kinetics.pdf/522333370/12%20Kinetics.pdf" TargetMode="External"/><Relationship Id="rId2" Type="http://schemas.openxmlformats.org/officeDocument/2006/relationships/notesSlide" Target="../notesSlides/notesSlide82.xml"/><Relationship Id="rId1" Type="http://schemas.openxmlformats.org/officeDocument/2006/relationships/slideLayout" Target="../slideLayouts/slideLayout21.xml"/><Relationship Id="rId4" Type="http://schemas.openxmlformats.org/officeDocument/2006/relationships/hyperlink" Target="http://www.bozemanscience.com/ap-chem-043-reaction-intermediates"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apchemistrynmsi.wikispaces.com/file/view/12%20Kinetics.pdf/522333370/12%20Kinetics.pdf" TargetMode="External"/><Relationship Id="rId2" Type="http://schemas.openxmlformats.org/officeDocument/2006/relationships/notesSlide" Target="../notesSlides/notesSlide83.xml"/><Relationship Id="rId1" Type="http://schemas.openxmlformats.org/officeDocument/2006/relationships/slideLayout" Target="../slideLayouts/slideLayout21.xml"/><Relationship Id="rId4" Type="http://schemas.openxmlformats.org/officeDocument/2006/relationships/hyperlink" Target="http://www.bozemanscience.com/ap-chem-043-reaction-intermediates" TargetMode="Externa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3" Type="http://schemas.openxmlformats.org/officeDocument/2006/relationships/hyperlink" Target="http://apchemistrynmsi.wikispaces.com/file/view/12%20Kinetics.pdf/522333370/12%20Kinetics.pdf" TargetMode="External"/><Relationship Id="rId7" Type="http://schemas.openxmlformats.org/officeDocument/2006/relationships/image" Target="../media/image171.jpg"/><Relationship Id="rId2" Type="http://schemas.openxmlformats.org/officeDocument/2006/relationships/notesSlide" Target="../notesSlides/notesSlide85.xml"/><Relationship Id="rId1" Type="http://schemas.openxmlformats.org/officeDocument/2006/relationships/slideLayout" Target="../slideLayouts/slideLayout21.xml"/><Relationship Id="rId6" Type="http://schemas.openxmlformats.org/officeDocument/2006/relationships/image" Target="../media/image170.png"/><Relationship Id="rId5" Type="http://schemas.openxmlformats.org/officeDocument/2006/relationships/image" Target="../media/image169.png"/><Relationship Id="rId4" Type="http://schemas.openxmlformats.org/officeDocument/2006/relationships/hyperlink" Target="http://www.bozemanscience.com/ap-chem-044-catalysts"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wps.prenhall.com/wps/media/objects/3312/3391801/blb1406.html" TargetMode="External"/><Relationship Id="rId2" Type="http://schemas.openxmlformats.org/officeDocument/2006/relationships/notesSlide" Target="../notesSlides/notesSlide86.xml"/><Relationship Id="rId1" Type="http://schemas.openxmlformats.org/officeDocument/2006/relationships/slideLayout" Target="../slideLayouts/slideLayout21.xml"/><Relationship Id="rId5" Type="http://schemas.openxmlformats.org/officeDocument/2006/relationships/hyperlink" Target="http://www.bozemanscience.com/ap-chem-045-catalyst-classes" TargetMode="External"/><Relationship Id="rId4" Type="http://schemas.openxmlformats.org/officeDocument/2006/relationships/image" Target="../media/image172.jpg"/></Relationships>
</file>

<file path=ppt/slides/_rels/slide87.xml.rels><?xml version="1.0" encoding="UTF-8" standalone="yes"?>
<Relationships xmlns="http://schemas.openxmlformats.org/package/2006/relationships"><Relationship Id="rId8" Type="http://schemas.openxmlformats.org/officeDocument/2006/relationships/image" Target="../media/image175.gif"/><Relationship Id="rId13" Type="http://schemas.openxmlformats.org/officeDocument/2006/relationships/image" Target="../media/image179.jpg"/><Relationship Id="rId3" Type="http://schemas.openxmlformats.org/officeDocument/2006/relationships/hyperlink" Target="http://webpages.sou.edu/~chapman/Ch206/kinhelp.htm" TargetMode="External"/><Relationship Id="rId7" Type="http://schemas.openxmlformats.org/officeDocument/2006/relationships/image" Target="../media/image174.jpg"/><Relationship Id="rId12" Type="http://schemas.openxmlformats.org/officeDocument/2006/relationships/hyperlink" Target="https://phet.colorado.edu/en/simulation/reactions-and-rates" TargetMode="External"/><Relationship Id="rId2" Type="http://schemas.openxmlformats.org/officeDocument/2006/relationships/notesSlide" Target="../notesSlides/notesSlide87.xml"/><Relationship Id="rId1" Type="http://schemas.openxmlformats.org/officeDocument/2006/relationships/slideLayout" Target="../slideLayouts/slideLayout21.xml"/><Relationship Id="rId6" Type="http://schemas.openxmlformats.org/officeDocument/2006/relationships/image" Target="../media/image173.gif"/><Relationship Id="rId11" Type="http://schemas.openxmlformats.org/officeDocument/2006/relationships/image" Target="../media/image178.jpg"/><Relationship Id="rId5" Type="http://schemas.openxmlformats.org/officeDocument/2006/relationships/hyperlink" Target="http://www.onlinechemlabs.com/library-of-labs/learning-objectives/iodine-clock-kinetics.aspx" TargetMode="External"/><Relationship Id="rId10" Type="http://schemas.openxmlformats.org/officeDocument/2006/relationships/image" Target="../media/image177.gif"/><Relationship Id="rId4" Type="http://schemas.openxmlformats.org/officeDocument/2006/relationships/hyperlink" Target="https://www.youtube.com/watch?v=MyWKEivx6CA&amp;nohtml5=False" TargetMode="External"/><Relationship Id="rId9" Type="http://schemas.openxmlformats.org/officeDocument/2006/relationships/image" Target="../media/image176.gif"/><Relationship Id="rId14" Type="http://schemas.openxmlformats.org/officeDocument/2006/relationships/image" Target="../media/image180.png"/></Relationships>
</file>

<file path=ppt/slides/_rels/slide8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88.xm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3" Type="http://schemas.openxmlformats.org/officeDocument/2006/relationships/hyperlink" Target="http://www.learnthermo.com/T1-tutorial/ch01/lesson-C/pg02.php" TargetMode="External"/><Relationship Id="rId2" Type="http://schemas.openxmlformats.org/officeDocument/2006/relationships/notesSlide" Target="../notesSlides/notesSlide89.xml"/><Relationship Id="rId1" Type="http://schemas.openxmlformats.org/officeDocument/2006/relationships/slideLayout" Target="../slideLayouts/slideLayout23.xml"/><Relationship Id="rId5" Type="http://schemas.openxmlformats.org/officeDocument/2006/relationships/image" Target="../media/image182.jpg"/><Relationship Id="rId4" Type="http://schemas.openxmlformats.org/officeDocument/2006/relationships/hyperlink" Target="https://www.youtube.com/watch?v=jR8vZHtOLdA"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hyperlink" Target="https://youtu.be/2AFPfg0Como" TargetMode="External"/><Relationship Id="rId4" Type="http://schemas.openxmlformats.org/officeDocument/2006/relationships/hyperlink" Target="http://chemwiki.ucdavis.edu/Core/Inorganic_Chemistry/Electronic_Structure_of_Atoms_and_Molecules/Electronic_Configurations" TargetMode="External"/></Relationships>
</file>

<file path=ppt/slides/_rels/slide90.xml.rels><?xml version="1.0" encoding="UTF-8" standalone="yes"?>
<Relationships xmlns="http://schemas.openxmlformats.org/package/2006/relationships"><Relationship Id="rId3" Type="http://schemas.openxmlformats.org/officeDocument/2006/relationships/hyperlink" Target="http://www.physicsclassroom.com/class/thermalP/Lesson-1/Methods-of-Heat-Transfer" TargetMode="External"/><Relationship Id="rId2" Type="http://schemas.openxmlformats.org/officeDocument/2006/relationships/notesSlide" Target="../notesSlides/notesSlide90.xml"/><Relationship Id="rId1" Type="http://schemas.openxmlformats.org/officeDocument/2006/relationships/slideLayout" Target="../slideLayouts/slideLayout23.xml"/><Relationship Id="rId5" Type="http://schemas.openxmlformats.org/officeDocument/2006/relationships/image" Target="../media/image183.png"/><Relationship Id="rId4" Type="http://schemas.openxmlformats.org/officeDocument/2006/relationships/hyperlink" Target="https://www.youtube.com/watch?v=B6hAwZH2mmA"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s://www.chem.tamu.edu/class/majors/tutorialnotefiles/law1.htm" TargetMode="External"/><Relationship Id="rId2" Type="http://schemas.openxmlformats.org/officeDocument/2006/relationships/notesSlide" Target="../notesSlides/notesSlide91.xml"/><Relationship Id="rId1" Type="http://schemas.openxmlformats.org/officeDocument/2006/relationships/slideLayout" Target="../slideLayouts/slideLayout23.xml"/><Relationship Id="rId5" Type="http://schemas.openxmlformats.org/officeDocument/2006/relationships/image" Target="../media/image184.png"/><Relationship Id="rId4" Type="http://schemas.openxmlformats.org/officeDocument/2006/relationships/hyperlink" Target="https://www.youtube.com/watch?v=fe_fFFrVl7U"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chemwiki.ucdavis.edu/Core/Physical_Chemistry/Thermodynamics/Path_Functions/Work" TargetMode="External"/><Relationship Id="rId2" Type="http://schemas.openxmlformats.org/officeDocument/2006/relationships/notesSlide" Target="../notesSlides/notesSlide92.xml"/><Relationship Id="rId1" Type="http://schemas.openxmlformats.org/officeDocument/2006/relationships/slideLayout" Target="../slideLayouts/slideLayout23.xml"/><Relationship Id="rId5" Type="http://schemas.openxmlformats.org/officeDocument/2006/relationships/image" Target="../media/image185.jpg"/><Relationship Id="rId4" Type="http://schemas.openxmlformats.org/officeDocument/2006/relationships/hyperlink" Target="https://www.youtube.com/watch?v=qVAvmieRM1E"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www.boundless.com/chemistry/textbooks/boundless-chemistry-textbook/thermochemistry-6/energy-57/energy-changes-in-chemical-reactions-274-3509/" TargetMode="External"/><Relationship Id="rId2" Type="http://schemas.openxmlformats.org/officeDocument/2006/relationships/notesSlide" Target="../notesSlides/notesSlide93.xml"/><Relationship Id="rId1" Type="http://schemas.openxmlformats.org/officeDocument/2006/relationships/slideLayout" Target="../slideLayouts/slideLayout23.xml"/><Relationship Id="rId6" Type="http://schemas.openxmlformats.org/officeDocument/2006/relationships/image" Target="../media/image186.png"/><Relationship Id="rId5" Type="http://schemas.openxmlformats.org/officeDocument/2006/relationships/hyperlink" Target="https://www.youtube.com/watch?v=RnRV-x2etWQ" TargetMode="External"/><Relationship Id="rId4" Type="http://schemas.openxmlformats.org/officeDocument/2006/relationships/hyperlink" Target="https://www.youtube.com/watch?v=L-G7pLufXAo&amp;nohtml5=False"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www.digipac.ca/chemical/mtom/contents/glossary/k.htm" TargetMode="External"/><Relationship Id="rId2" Type="http://schemas.openxmlformats.org/officeDocument/2006/relationships/notesSlide" Target="../notesSlides/notesSlide94.xml"/><Relationship Id="rId1" Type="http://schemas.openxmlformats.org/officeDocument/2006/relationships/slideLayout" Target="../slideLayouts/slideLayout21.xml"/><Relationship Id="rId5" Type="http://schemas.openxmlformats.org/officeDocument/2006/relationships/image" Target="../media/image187.gif"/><Relationship Id="rId4" Type="http://schemas.openxmlformats.org/officeDocument/2006/relationships/hyperlink" Target="https://www.youtube.com/watch?v=glSIFkGl63E"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chemwiki.ucdavis.edu/Textbook_Maps/General_Chemistry_Textbook_Maps/Map:_Chem1_(Lower)/09._Chemical_Bonding_and_Molecular_Structure/9.01:_Molecules:_Properties_of_Bonded_Atoms" TargetMode="External"/><Relationship Id="rId2" Type="http://schemas.openxmlformats.org/officeDocument/2006/relationships/notesSlide" Target="../notesSlides/notesSlide95.xml"/><Relationship Id="rId1" Type="http://schemas.openxmlformats.org/officeDocument/2006/relationships/slideLayout" Target="../slideLayouts/slideLayout21.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hyperlink" Target="https://www.youtube.com/watch?v=I9jd1Ew_YGU"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96.xml"/><Relationship Id="rId1" Type="http://schemas.openxmlformats.org/officeDocument/2006/relationships/slideLayout" Target="../slideLayouts/slideLayout21.xml"/><Relationship Id="rId5" Type="http://schemas.openxmlformats.org/officeDocument/2006/relationships/hyperlink" Target="https://www.youtube.com/watch?v=DbzXKxp4V-Q" TargetMode="External"/><Relationship Id="rId4" Type="http://schemas.openxmlformats.org/officeDocument/2006/relationships/hyperlink" Target="http://cammyscomiccorner.com/photowfd/enthalpy-level-diagram"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www.worldwisetutoring.com/heating-and-cooling-curves/" TargetMode="External"/><Relationship Id="rId2" Type="http://schemas.openxmlformats.org/officeDocument/2006/relationships/notesSlide" Target="../notesSlides/notesSlide97.xml"/><Relationship Id="rId1" Type="http://schemas.openxmlformats.org/officeDocument/2006/relationships/slideLayout" Target="../slideLayouts/slideLayout21.xml"/><Relationship Id="rId5" Type="http://schemas.openxmlformats.org/officeDocument/2006/relationships/image" Target="../media/image191.png"/><Relationship Id="rId4" Type="http://schemas.openxmlformats.org/officeDocument/2006/relationships/hyperlink" Target="http://glencoe.com/sites/common_assets/advanced_placement/chemistry_chang10e/animations/enm1s3_4.swf" TargetMode="External"/></Relationships>
</file>

<file path=ppt/slides/_rels/slide98.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hyperlink" Target="http://catalog.flatworldknowledge.com/bookhub/4309?e=averill_1.0-ch13_s01" TargetMode="External"/><Relationship Id="rId7" Type="http://schemas.openxmlformats.org/officeDocument/2006/relationships/image" Target="../media/image193.png"/><Relationship Id="rId2" Type="http://schemas.openxmlformats.org/officeDocument/2006/relationships/notesSlide" Target="../notesSlides/notesSlide98.xml"/><Relationship Id="rId1" Type="http://schemas.openxmlformats.org/officeDocument/2006/relationships/slideLayout" Target="../slideLayouts/slideLayout23.xml"/><Relationship Id="rId6" Type="http://schemas.openxmlformats.org/officeDocument/2006/relationships/hyperlink" Target="https://concord.org/stem-resources/solubility" TargetMode="External"/><Relationship Id="rId5" Type="http://schemas.openxmlformats.org/officeDocument/2006/relationships/image" Target="../media/image192.png"/><Relationship Id="rId4" Type="http://schemas.openxmlformats.org/officeDocument/2006/relationships/hyperlink" Target="https://www.youtube.com/watch?v=fS6AwXxrGhY"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www.learner.org/courses/chemistry/text/text.html?dis=U&amp;num=Ym5WdElUQS9PQ289&amp;sec=YzJWaklUQS9OeW89" TargetMode="External"/><Relationship Id="rId2" Type="http://schemas.openxmlformats.org/officeDocument/2006/relationships/notesSlide" Target="../notesSlides/notesSlide99.xml"/><Relationship Id="rId1" Type="http://schemas.openxmlformats.org/officeDocument/2006/relationships/slideLayout" Target="../slideLayouts/slideLayout23.xml"/><Relationship Id="rId5" Type="http://schemas.openxmlformats.org/officeDocument/2006/relationships/image" Target="../media/image195.png"/><Relationship Id="rId4" Type="http://schemas.openxmlformats.org/officeDocument/2006/relationships/hyperlink" Target="https://www.youtube.com/watch?v=SAR-5wdQKS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1"/>
          <p:cNvSpPr txBox="1">
            <a:spLocks noGrp="1"/>
          </p:cNvSpPr>
          <p:nvPr>
            <p:ph type="ctrTitle"/>
          </p:nvPr>
        </p:nvSpPr>
        <p:spPr>
          <a:xfrm>
            <a:off x="3997549" y="4425800"/>
            <a:ext cx="5146500" cy="23676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accent1"/>
              </a:buClr>
              <a:buSzPts val="5000"/>
              <a:buFont typeface="Rockwell"/>
              <a:buNone/>
            </a:pPr>
            <a:r>
              <a:rPr lang="en-US" sz="5000"/>
              <a:t>AP Chemistry</a:t>
            </a:r>
            <a:br>
              <a:rPr lang="en-US" sz="5000"/>
            </a:br>
            <a:r>
              <a:rPr lang="en-US" sz="5000"/>
              <a:t>Exam Review Revised Unit 1-9 </a:t>
            </a:r>
            <a:br>
              <a:rPr lang="en-US" sz="5000" b="1"/>
            </a:br>
            <a:endParaRPr sz="5000" b="1"/>
          </a:p>
        </p:txBody>
      </p:sp>
      <p:pic>
        <p:nvPicPr>
          <p:cNvPr id="516" name="Google Shape;516;p1"/>
          <p:cNvPicPr preferRelativeResize="0"/>
          <p:nvPr/>
        </p:nvPicPr>
        <p:blipFill rotWithShape="1">
          <a:blip r:embed="rId3">
            <a:alphaModFix/>
          </a:blip>
          <a:srcRect/>
          <a:stretch/>
        </p:blipFill>
        <p:spPr>
          <a:xfrm rot="-1832323">
            <a:off x="331703" y="1337544"/>
            <a:ext cx="6723463" cy="41731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pic>
        <p:nvPicPr>
          <p:cNvPr id="635" name="Google Shape;635;g724b252115_0_342" descr="http://images.slideplayer.com/2/719518/slides/slide_11.jpg"/>
          <p:cNvPicPr preferRelativeResize="0"/>
          <p:nvPr/>
        </p:nvPicPr>
        <p:blipFill rotWithShape="1">
          <a:blip r:embed="rId3">
            <a:alphaModFix/>
          </a:blip>
          <a:srcRect/>
          <a:stretch/>
        </p:blipFill>
        <p:spPr>
          <a:xfrm>
            <a:off x="68436" y="505015"/>
            <a:ext cx="6170364" cy="3775365"/>
          </a:xfrm>
          <a:prstGeom prst="rect">
            <a:avLst/>
          </a:prstGeom>
          <a:noFill/>
          <a:ln>
            <a:noFill/>
          </a:ln>
        </p:spPr>
      </p:pic>
      <p:sp>
        <p:nvSpPr>
          <p:cNvPr id="636" name="Google Shape;636;g724b252115_0_342"/>
          <p:cNvSpPr txBox="1">
            <a:spLocks noGrp="1"/>
          </p:cNvSpPr>
          <p:nvPr>
            <p:ph type="title"/>
          </p:nvPr>
        </p:nvSpPr>
        <p:spPr>
          <a:xfrm>
            <a:off x="535464" y="-33724"/>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Predictions with Periodic Trends</a:t>
            </a:r>
            <a:endParaRPr/>
          </a:p>
        </p:txBody>
      </p:sp>
      <p:sp>
        <p:nvSpPr>
          <p:cNvPr id="637" name="Google Shape;637;g724b252115_0_342"/>
          <p:cNvSpPr txBox="1">
            <a:spLocks noGrp="1"/>
          </p:cNvSpPr>
          <p:nvPr>
            <p:ph type="body" idx="2"/>
          </p:nvPr>
        </p:nvSpPr>
        <p:spPr>
          <a:xfrm>
            <a:off x="0" y="4093224"/>
            <a:ext cx="9144000" cy="2330100"/>
          </a:xfrm>
          <a:prstGeom prst="rect">
            <a:avLst/>
          </a:prstGeom>
          <a:noFill/>
          <a:ln>
            <a:noFill/>
          </a:ln>
        </p:spPr>
        <p:txBody>
          <a:bodyPr spcFirstLastPara="1" wrap="square" lIns="91425" tIns="45700" rIns="91425" bIns="45700" anchor="t" anchorCtr="0">
            <a:noAutofit/>
          </a:bodyPr>
          <a:lstStyle/>
          <a:p>
            <a:pPr marL="228600" lvl="0" indent="-228599" algn="l" rtl="0">
              <a:lnSpc>
                <a:spcPct val="80000"/>
              </a:lnSpc>
              <a:spcBef>
                <a:spcPts val="0"/>
              </a:spcBef>
              <a:spcAft>
                <a:spcPts val="0"/>
              </a:spcAft>
              <a:buSzPts val="1249"/>
              <a:buChar char="■"/>
            </a:pPr>
            <a:r>
              <a:rPr lang="en-US" sz="1665"/>
              <a:t>The following explains these trends:</a:t>
            </a:r>
            <a:endParaRPr/>
          </a:p>
          <a:p>
            <a:pPr marL="457200" lvl="1" indent="-228600" algn="l" rtl="0">
              <a:lnSpc>
                <a:spcPct val="80000"/>
              </a:lnSpc>
              <a:spcBef>
                <a:spcPts val="600"/>
              </a:spcBef>
              <a:spcAft>
                <a:spcPts val="0"/>
              </a:spcAft>
              <a:buSzPts val="1249"/>
              <a:buChar char="■"/>
            </a:pPr>
            <a:r>
              <a:rPr lang="en-US" sz="1665"/>
              <a:t>Electrons attracted to the protons in the nucleus of an atom</a:t>
            </a:r>
            <a:endParaRPr/>
          </a:p>
          <a:p>
            <a:pPr marL="685800" lvl="2" indent="-228600" algn="l" rtl="0">
              <a:lnSpc>
                <a:spcPct val="80000"/>
              </a:lnSpc>
              <a:spcBef>
                <a:spcPts val="600"/>
              </a:spcBef>
              <a:spcAft>
                <a:spcPts val="0"/>
              </a:spcAft>
              <a:buSzPts val="1249"/>
              <a:buChar char="■"/>
            </a:pPr>
            <a:r>
              <a:rPr lang="en-US" sz="1665"/>
              <a:t>So the closer an electron is to a nucleus, the more strongly it is attracted (Coulomb’s law)</a:t>
            </a:r>
            <a:endParaRPr/>
          </a:p>
          <a:p>
            <a:pPr marL="685800" lvl="2" indent="-228600" algn="l" rtl="0">
              <a:lnSpc>
                <a:spcPct val="80000"/>
              </a:lnSpc>
              <a:spcBef>
                <a:spcPts val="600"/>
              </a:spcBef>
              <a:spcAft>
                <a:spcPts val="0"/>
              </a:spcAft>
              <a:buSzPts val="1249"/>
              <a:buChar char="■"/>
            </a:pPr>
            <a:r>
              <a:rPr lang="en-US" sz="1665"/>
              <a:t>The more protons in a nucleus (effective nuclear force), the more strongly it attracts electrons</a:t>
            </a:r>
            <a:endParaRPr/>
          </a:p>
          <a:p>
            <a:pPr marL="457200" lvl="1" indent="-228600" algn="l" rtl="0">
              <a:lnSpc>
                <a:spcPct val="80000"/>
              </a:lnSpc>
              <a:spcBef>
                <a:spcPts val="600"/>
              </a:spcBef>
              <a:spcAft>
                <a:spcPts val="0"/>
              </a:spcAft>
              <a:buSzPts val="1249"/>
              <a:buChar char="■"/>
            </a:pPr>
            <a:r>
              <a:rPr lang="en-US" sz="1665"/>
              <a:t>Electrons  are repelled by other electrons in an atom. If valence electrons are shielded from nucleus by other electrons, you will have less attraction of the nucleus (again Coulomb’s law-greater the atomic radius, the greater the distance)</a:t>
            </a:r>
            <a:endParaRPr/>
          </a:p>
          <a:p>
            <a:pPr marL="228600" lvl="1" indent="0" algn="l" rtl="0">
              <a:lnSpc>
                <a:spcPct val="80000"/>
              </a:lnSpc>
              <a:spcBef>
                <a:spcPts val="600"/>
              </a:spcBef>
              <a:spcAft>
                <a:spcPts val="0"/>
              </a:spcAft>
              <a:buSzPts val="1249"/>
              <a:buNone/>
            </a:pPr>
            <a:endParaRPr sz="1665"/>
          </a:p>
        </p:txBody>
      </p:sp>
      <p:sp>
        <p:nvSpPr>
          <p:cNvPr id="638" name="Google Shape;638;g724b252115_0_342"/>
          <p:cNvSpPr txBox="1"/>
          <p:nvPr/>
        </p:nvSpPr>
        <p:spPr>
          <a:xfrm>
            <a:off x="46918" y="6274033"/>
            <a:ext cx="85953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L.O. 1.9 The student is able to predict and/or justify trends in atomic properties based on location on periodic table and/or the shell model</a:t>
            </a:r>
            <a:endParaRPr sz="1400" b="0" i="0" u="none" strike="noStrike" cap="none">
              <a:solidFill>
                <a:srgbClr val="000000"/>
              </a:solidFill>
              <a:latin typeface="Arial"/>
              <a:ea typeface="Arial"/>
              <a:cs typeface="Arial"/>
              <a:sym typeface="Arial"/>
            </a:endParaRPr>
          </a:p>
        </p:txBody>
      </p:sp>
      <p:sp>
        <p:nvSpPr>
          <p:cNvPr id="639" name="Google Shape;639;g724b252115_0_342"/>
          <p:cNvSpPr txBox="1"/>
          <p:nvPr/>
        </p:nvSpPr>
        <p:spPr>
          <a:xfrm>
            <a:off x="8054786" y="1846700"/>
            <a:ext cx="1089300" cy="319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640" name="Google Shape;640;g724b252115_0_342"/>
          <p:cNvSpPr txBox="1"/>
          <p:nvPr/>
        </p:nvSpPr>
        <p:spPr>
          <a:xfrm>
            <a:off x="8030126" y="-36987"/>
            <a:ext cx="10893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Sources</a:t>
            </a:r>
            <a:endParaRPr sz="1800" b="0" i="0" u="none" strike="noStrike" cap="none">
              <a:solidFill>
                <a:schemeClr val="dk1"/>
              </a:solidFill>
              <a:latin typeface="Rockwell"/>
              <a:ea typeface="Rockwell"/>
              <a:cs typeface="Rockwell"/>
              <a:sym typeface="Rockwell"/>
            </a:endParaRPr>
          </a:p>
        </p:txBody>
      </p:sp>
      <p:pic>
        <p:nvPicPr>
          <p:cNvPr id="641" name="Google Shape;641;g724b252115_0_342" descr="Screen Shot 2016-04-09 at 1.17.51 PM.png"/>
          <p:cNvPicPr preferRelativeResize="0"/>
          <p:nvPr/>
        </p:nvPicPr>
        <p:blipFill rotWithShape="1">
          <a:blip r:embed="rId6">
            <a:alphaModFix/>
          </a:blip>
          <a:srcRect/>
          <a:stretch/>
        </p:blipFill>
        <p:spPr>
          <a:xfrm>
            <a:off x="6103512" y="2196682"/>
            <a:ext cx="2930567" cy="2145343"/>
          </a:xfrm>
          <a:prstGeom prst="rect">
            <a:avLst/>
          </a:prstGeom>
          <a:noFill/>
          <a:ln w="9525" cap="flat" cmpd="sng">
            <a:solidFill>
              <a:schemeClr val="dk2"/>
            </a:solidFill>
            <a:prstDash val="solid"/>
            <a:round/>
            <a:headEnd type="none" w="sm" len="sm"/>
            <a:tailEnd type="none" w="sm" len="sm"/>
          </a:ln>
        </p:spPr>
      </p:pic>
      <p:pic>
        <p:nvPicPr>
          <p:cNvPr id="642" name="Google Shape;642;g724b252115_0_342" descr="Screen Shot 2016-04-07 at 8.31.13 PM.png"/>
          <p:cNvPicPr preferRelativeResize="0"/>
          <p:nvPr/>
        </p:nvPicPr>
        <p:blipFill rotWithShape="1">
          <a:blip r:embed="rId7">
            <a:alphaModFix/>
          </a:blip>
          <a:srcRect/>
          <a:stretch/>
        </p:blipFill>
        <p:spPr>
          <a:xfrm>
            <a:off x="498524" y="550863"/>
            <a:ext cx="7823200" cy="5575300"/>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643" name="Google Shape;643;g724b252115_0_342"/>
          <p:cNvSpPr txBox="1"/>
          <p:nvPr/>
        </p:nvSpPr>
        <p:spPr>
          <a:xfrm>
            <a:off x="4407798" y="5416670"/>
            <a:ext cx="672300" cy="2925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Times New Roman"/>
                <a:ea typeface="Times New Roman"/>
                <a:cs typeface="Times New Roman"/>
                <a:sym typeface="Times New Roman"/>
              </a:rPr>
              <a:t>attracts</a:t>
            </a:r>
            <a:endParaRPr sz="1300" b="0" i="0" u="none" strike="noStrike" cap="none">
              <a:solidFill>
                <a:schemeClr val="dk1"/>
              </a:solidFill>
              <a:latin typeface="Times New Roman"/>
              <a:ea typeface="Times New Roman"/>
              <a:cs typeface="Times New Roman"/>
              <a:sym typeface="Times New Roman"/>
            </a:endParaRPr>
          </a:p>
        </p:txBody>
      </p:sp>
      <p:sp>
        <p:nvSpPr>
          <p:cNvPr id="644" name="Google Shape;644;g724b252115_0_342"/>
          <p:cNvSpPr txBox="1"/>
          <p:nvPr/>
        </p:nvSpPr>
        <p:spPr>
          <a:xfrm>
            <a:off x="7818873" y="5177066"/>
            <a:ext cx="447300" cy="2925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Times New Roman"/>
                <a:ea typeface="Times New Roman"/>
                <a:cs typeface="Times New Roman"/>
                <a:sym typeface="Times New Roman"/>
              </a:rPr>
              <a:t>its</a:t>
            </a:r>
            <a:endParaRPr sz="1300" b="0" i="0" u="none" strike="noStrike" cap="none">
              <a:solidFill>
                <a:schemeClr val="dk1"/>
              </a:solidFill>
              <a:latin typeface="Times New Roman"/>
              <a:ea typeface="Times New Roman"/>
              <a:cs typeface="Times New Roman"/>
              <a:sym typeface="Times New Roman"/>
            </a:endParaRPr>
          </a:p>
        </p:txBody>
      </p:sp>
      <p:sp>
        <p:nvSpPr>
          <p:cNvPr id="645" name="Google Shape;645;g724b252115_0_342"/>
          <p:cNvSpPr/>
          <p:nvPr/>
        </p:nvSpPr>
        <p:spPr>
          <a:xfrm>
            <a:off x="478973" y="4592431"/>
            <a:ext cx="7857600" cy="17292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2"/>
                                        </p:tgtEl>
                                        <p:attrNameLst>
                                          <p:attrName>style.visibility</p:attrName>
                                        </p:attrNameLst>
                                      </p:cBhvr>
                                      <p:to>
                                        <p:strVal val="visible"/>
                                      </p:to>
                                    </p:set>
                                    <p:animEffect transition="in" filter="fade">
                                      <p:cBhvr>
                                        <p:cTn id="7" dur="500"/>
                                        <p:tgtEl>
                                          <p:spTgt spid="642"/>
                                        </p:tgtEl>
                                      </p:cBhvr>
                                    </p:animEffect>
                                  </p:childTnLst>
                                </p:cTn>
                              </p:par>
                              <p:par>
                                <p:cTn id="8" presetID="1" presetClass="entr" presetSubtype="0" fill="hold" nodeType="withEffect">
                                  <p:stCondLst>
                                    <p:cond delay="0"/>
                                  </p:stCondLst>
                                  <p:childTnLst>
                                    <p:set>
                                      <p:cBhvr>
                                        <p:cTn id="9" dur="1" fill="hold">
                                          <p:stCondLst>
                                            <p:cond delay="0"/>
                                          </p:stCondLst>
                                        </p:cTn>
                                        <p:tgtEl>
                                          <p:spTgt spid="645"/>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643"/>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4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2000"/>
                                        <p:tgtEl>
                                          <p:spTgt spid="645"/>
                                        </p:tgtEl>
                                      </p:cBhvr>
                                    </p:animEffect>
                                    <p:set>
                                      <p:cBhvr>
                                        <p:cTn id="18" dur="1" fill="hold">
                                          <p:stCondLst>
                                            <p:cond delay="2000"/>
                                          </p:stCondLst>
                                        </p:cTn>
                                        <p:tgtEl>
                                          <p:spTgt spid="6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915"/>
        <p:cNvGrpSpPr/>
        <p:nvPr/>
      </p:nvGrpSpPr>
      <p:grpSpPr>
        <a:xfrm>
          <a:off x="0" y="0"/>
          <a:ext cx="0" cy="0"/>
          <a:chOff x="0" y="0"/>
          <a:chExt cx="0" cy="0"/>
        </a:xfrm>
      </p:grpSpPr>
      <p:sp>
        <p:nvSpPr>
          <p:cNvPr id="1916" name="Google Shape;1916;g724b250972_0_1282"/>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2000"/>
              <a:buFont typeface="Rockwell"/>
              <a:buNone/>
            </a:pPr>
            <a:r>
              <a:rPr lang="en-US" sz="2000" b="1"/>
              <a:t>Calorimetry: </a:t>
            </a:r>
            <a:r>
              <a:rPr lang="en-US" sz="1800"/>
              <a:t>an experimental technique used to determine the heat transferred in a chemical system. System can be a chemical reaction or physical process.</a:t>
            </a:r>
            <a:br>
              <a:rPr lang="en-US" sz="2400"/>
            </a:br>
            <a:br>
              <a:rPr lang="en-US" sz="2400"/>
            </a:br>
            <a:endParaRPr sz="2400"/>
          </a:p>
        </p:txBody>
      </p:sp>
      <p:sp>
        <p:nvSpPr>
          <p:cNvPr id="1917" name="Google Shape;1917;g724b250972_0_1282"/>
          <p:cNvSpPr txBox="1">
            <a:spLocks noGrp="1"/>
          </p:cNvSpPr>
          <p:nvPr>
            <p:ph type="body" idx="1"/>
          </p:nvPr>
        </p:nvSpPr>
        <p:spPr>
          <a:xfrm>
            <a:off x="0" y="1192307"/>
            <a:ext cx="4898400" cy="50562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050"/>
              <a:buFont typeface="Noto Sans Symbols"/>
              <a:buChar char="⮚"/>
            </a:pPr>
            <a:r>
              <a:rPr lang="en-US" sz="1400"/>
              <a:t>Can use Calorimetry to solve for Heat Capacity of a calorimeter (C),, specific heat of a substance, (c), and ΔHvap, Δfus, ΔHrxn.</a:t>
            </a:r>
            <a:endParaRPr/>
          </a:p>
          <a:p>
            <a:pPr marL="228600" lvl="0" indent="-228600" algn="l" rtl="0">
              <a:lnSpc>
                <a:spcPct val="100000"/>
              </a:lnSpc>
              <a:spcBef>
                <a:spcPts val="600"/>
              </a:spcBef>
              <a:spcAft>
                <a:spcPts val="0"/>
              </a:spcAft>
              <a:buSzPts val="1050"/>
              <a:buFont typeface="Noto Sans Symbols"/>
              <a:buChar char="⮚"/>
            </a:pPr>
            <a:r>
              <a:rPr lang="en-US" sz="1400"/>
              <a:t>The data handling and math:</a:t>
            </a:r>
            <a:endParaRPr/>
          </a:p>
          <a:p>
            <a:pPr marL="457200" lvl="1" indent="-228600" algn="l" rtl="0">
              <a:lnSpc>
                <a:spcPct val="100000"/>
              </a:lnSpc>
              <a:spcBef>
                <a:spcPts val="600"/>
              </a:spcBef>
              <a:spcAft>
                <a:spcPts val="0"/>
              </a:spcAft>
              <a:buSzPts val="1050"/>
              <a:buChar char="■"/>
            </a:pPr>
            <a:r>
              <a:rPr lang="en-US" sz="1400"/>
              <a:t>Law of Conservation of Energy: Q system + Qsurroundings = 0  </a:t>
            </a:r>
            <a:endParaRPr/>
          </a:p>
          <a:p>
            <a:pPr marL="457200" lvl="1" indent="-228600" algn="l" rtl="0">
              <a:lnSpc>
                <a:spcPct val="100000"/>
              </a:lnSpc>
              <a:spcBef>
                <a:spcPts val="600"/>
              </a:spcBef>
              <a:spcAft>
                <a:spcPts val="0"/>
              </a:spcAft>
              <a:buSzPts val="1050"/>
              <a:buChar char="■"/>
            </a:pPr>
            <a:r>
              <a:rPr lang="en-US" sz="1400"/>
              <a:t>Qsystem = - Qsurroundings where System = reaction, Surroundings = calorimeter</a:t>
            </a:r>
            <a:endParaRPr/>
          </a:p>
          <a:p>
            <a:pPr marL="457200" lvl="1" indent="-228600" algn="l" rtl="0">
              <a:lnSpc>
                <a:spcPct val="100000"/>
              </a:lnSpc>
              <a:spcBef>
                <a:spcPts val="600"/>
              </a:spcBef>
              <a:spcAft>
                <a:spcPts val="0"/>
              </a:spcAft>
              <a:buSzPts val="1050"/>
              <a:buChar char="■"/>
            </a:pPr>
            <a:r>
              <a:rPr lang="en-US" sz="1400"/>
              <a:t>SO: Q rxn = - Q calorimeter</a:t>
            </a:r>
            <a:endParaRPr/>
          </a:p>
          <a:p>
            <a:pPr marL="457200" lvl="1" indent="-228600" algn="l" rtl="0">
              <a:lnSpc>
                <a:spcPct val="100000"/>
              </a:lnSpc>
              <a:spcBef>
                <a:spcPts val="600"/>
              </a:spcBef>
              <a:spcAft>
                <a:spcPts val="0"/>
              </a:spcAft>
              <a:buSzPts val="1050"/>
              <a:buChar char="■"/>
            </a:pPr>
            <a:r>
              <a:rPr lang="en-US" sz="1400"/>
              <a:t>Heat Transfer due to Temperature Change in the Calorimeter:</a:t>
            </a:r>
            <a:endParaRPr/>
          </a:p>
          <a:p>
            <a:pPr marL="457200" lvl="1" indent="-228600" algn="l" rtl="0">
              <a:lnSpc>
                <a:spcPct val="100000"/>
              </a:lnSpc>
              <a:spcBef>
                <a:spcPts val="600"/>
              </a:spcBef>
              <a:spcAft>
                <a:spcPts val="0"/>
              </a:spcAft>
              <a:buSzPts val="1050"/>
              <a:buChar char="■"/>
            </a:pPr>
            <a:r>
              <a:rPr lang="en-US" sz="1400"/>
              <a:t> Q= CΔT, or Q=  mc ΔT where Q in J, C in J/K, m in g, c in J/g-K, ΔT in K</a:t>
            </a:r>
            <a:endParaRPr sz="1400"/>
          </a:p>
          <a:p>
            <a:pPr marL="228600" lvl="0" indent="-228600" algn="l" rtl="0">
              <a:lnSpc>
                <a:spcPct val="100000"/>
              </a:lnSpc>
              <a:spcBef>
                <a:spcPts val="2000"/>
              </a:spcBef>
              <a:spcAft>
                <a:spcPts val="0"/>
              </a:spcAft>
              <a:buSzPts val="1050"/>
              <a:buChar char="■"/>
            </a:pPr>
            <a:r>
              <a:rPr lang="en-US" sz="1400" b="1"/>
              <a:t>Q rxn = - Q calorimeter = - CΔT </a:t>
            </a:r>
            <a:r>
              <a:rPr lang="en-US" sz="1400"/>
              <a:t>if the calorimeter Heat Capacity is Known, or can be determined.</a:t>
            </a:r>
            <a:endParaRPr/>
          </a:p>
          <a:p>
            <a:pPr marL="228600" lvl="0" indent="-228600" algn="l" rtl="0">
              <a:lnSpc>
                <a:spcPct val="100000"/>
              </a:lnSpc>
              <a:spcBef>
                <a:spcPts val="600"/>
              </a:spcBef>
              <a:spcAft>
                <a:spcPts val="0"/>
              </a:spcAft>
              <a:buSzPts val="1050"/>
              <a:buChar char="■"/>
            </a:pPr>
            <a:r>
              <a:rPr lang="en-US" sz="1400" b="1"/>
              <a:t>Q rxn = - Q calorimeter = - mcΔT </a:t>
            </a:r>
            <a:r>
              <a:rPr lang="en-US" sz="1400"/>
              <a:t>for reactions in solution. </a:t>
            </a:r>
            <a:endParaRPr sz="1400"/>
          </a:p>
          <a:p>
            <a:pPr marL="228600" lvl="0" indent="-228600" algn="l" rtl="0">
              <a:lnSpc>
                <a:spcPct val="100000"/>
              </a:lnSpc>
              <a:spcBef>
                <a:spcPts val="600"/>
              </a:spcBef>
              <a:spcAft>
                <a:spcPts val="0"/>
              </a:spcAft>
              <a:buSzPts val="1050"/>
              <a:buFont typeface="Noto Sans Symbols"/>
              <a:buChar char="⮚"/>
            </a:pPr>
            <a:r>
              <a:rPr lang="en-US" sz="1400" b="1" i="1"/>
              <a:t>When calculating </a:t>
            </a:r>
            <a:r>
              <a:rPr lang="en-US" sz="1400" b="1" i="1">
                <a:latin typeface="Arial"/>
                <a:ea typeface="Arial"/>
                <a:cs typeface="Arial"/>
                <a:sym typeface="Arial"/>
              </a:rPr>
              <a:t>ΔH, must take into account the mass of reactant that caused Q rxn. </a:t>
            </a:r>
            <a:endParaRPr sz="1400" b="1" i="1"/>
          </a:p>
        </p:txBody>
      </p:sp>
      <p:pic>
        <p:nvPicPr>
          <p:cNvPr id="1918" name="Google Shape;1918;g724b250972_0_1282"/>
          <p:cNvPicPr preferRelativeResize="0">
            <a:picLocks noGrp="1"/>
          </p:cNvPicPr>
          <p:nvPr>
            <p:ph type="body" idx="2"/>
          </p:nvPr>
        </p:nvPicPr>
        <p:blipFill rotWithShape="1">
          <a:blip r:embed="rId3">
            <a:alphaModFix/>
          </a:blip>
          <a:srcRect/>
          <a:stretch/>
        </p:blipFill>
        <p:spPr>
          <a:xfrm>
            <a:off x="4798760" y="976966"/>
            <a:ext cx="3156300" cy="4960800"/>
          </a:xfrm>
          <a:prstGeom prst="rect">
            <a:avLst/>
          </a:prstGeom>
          <a:noFill/>
          <a:ln>
            <a:noFill/>
          </a:ln>
        </p:spPr>
      </p:pic>
      <p:sp>
        <p:nvSpPr>
          <p:cNvPr id="1919" name="Google Shape;1919;g724b250972_0_1282"/>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920" name="Google Shape;1920;g724b250972_0_1282"/>
          <p:cNvSpPr txBox="1"/>
          <p:nvPr/>
        </p:nvSpPr>
        <p:spPr>
          <a:xfrm>
            <a:off x="0" y="6284673"/>
            <a:ext cx="9144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5.5: The student is able to use conservation of energy to relate the magnitudes of the energy changes when two non-reacting substances are brought into contact with one another.</a:t>
            </a:r>
            <a:endParaRPr sz="1400" b="0" i="0" u="none" strike="noStrike" cap="none">
              <a:solidFill>
                <a:schemeClr val="dk1"/>
              </a:solidFill>
              <a:latin typeface="Rockwell"/>
              <a:ea typeface="Rockwell"/>
              <a:cs typeface="Rockwell"/>
              <a:sym typeface="Rockwell"/>
            </a:endParaRPr>
          </a:p>
        </p:txBody>
      </p:sp>
      <p:sp>
        <p:nvSpPr>
          <p:cNvPr id="1921" name="Google Shape;1921;g724b250972_0_1282"/>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922" name="Google Shape;1922;g724b250972_0_1282">
            <a:hlinkClick r:id="rId5"/>
          </p:cNvPr>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923" name="Google Shape;1923;g724b250972_0_1282"/>
          <p:cNvSpPr/>
          <p:nvPr/>
        </p:nvSpPr>
        <p:spPr>
          <a:xfrm>
            <a:off x="7694968" y="2353449"/>
            <a:ext cx="1793100" cy="1805700"/>
          </a:xfrm>
          <a:prstGeom prst="cloudCallout">
            <a:avLst>
              <a:gd name="adj1" fmla="val -20833"/>
              <a:gd name="adj2" fmla="val 62500"/>
            </a:avLst>
          </a:prstGeom>
          <a:gradFill>
            <a:gsLst>
              <a:gs pos="0">
                <a:srgbClr val="858400"/>
              </a:gs>
              <a:gs pos="100000">
                <a:srgbClr val="DAD87C"/>
              </a:gs>
            </a:gsLst>
            <a:lin ang="5400012" scaled="0"/>
          </a:gradFill>
          <a:ln w="12700" cap="flat" cmpd="sng">
            <a:solidFill>
              <a:srgbClr val="A2A000"/>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Example problem in video</a:t>
            </a:r>
            <a:endParaRPr sz="18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927"/>
        <p:cNvGrpSpPr/>
        <p:nvPr/>
      </p:nvGrpSpPr>
      <p:grpSpPr>
        <a:xfrm>
          <a:off x="0" y="0"/>
          <a:ext cx="0" cy="0"/>
          <a:chOff x="0" y="0"/>
          <a:chExt cx="0" cy="0"/>
        </a:xfrm>
      </p:grpSpPr>
      <p:sp>
        <p:nvSpPr>
          <p:cNvPr id="1928" name="Google Shape;1928;g724b250972_0_1303"/>
          <p:cNvSpPr txBox="1">
            <a:spLocks noGrp="1"/>
          </p:cNvSpPr>
          <p:nvPr>
            <p:ph type="title"/>
          </p:nvPr>
        </p:nvSpPr>
        <p:spPr>
          <a:xfrm>
            <a:off x="498474" y="48890"/>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1800"/>
              <a:buFont typeface="Rockwell"/>
              <a:buNone/>
            </a:pPr>
            <a:r>
              <a:rPr lang="en-US" sz="1800" b="1"/>
              <a:t>Calorimetry: </a:t>
            </a:r>
            <a:r>
              <a:rPr lang="en-US" sz="1800"/>
              <a:t>an experimental technique used to determine the heat transferred in a chemical system. System can be a chemical reaction or physical process.</a:t>
            </a:r>
            <a:endParaRPr/>
          </a:p>
        </p:txBody>
      </p:sp>
      <p:pic>
        <p:nvPicPr>
          <p:cNvPr id="1929" name="Google Shape;1929;g724b250972_0_1303"/>
          <p:cNvPicPr preferRelativeResize="0">
            <a:picLocks noGrp="1"/>
          </p:cNvPicPr>
          <p:nvPr>
            <p:ph type="body" idx="1"/>
          </p:nvPr>
        </p:nvPicPr>
        <p:blipFill rotWithShape="1">
          <a:blip r:embed="rId3">
            <a:alphaModFix/>
          </a:blip>
          <a:srcRect/>
          <a:stretch/>
        </p:blipFill>
        <p:spPr>
          <a:xfrm>
            <a:off x="498474" y="1118661"/>
            <a:ext cx="7069800" cy="4898700"/>
          </a:xfrm>
          <a:prstGeom prst="rect">
            <a:avLst/>
          </a:prstGeom>
          <a:noFill/>
          <a:ln w="38100" cap="flat" cmpd="sng">
            <a:solidFill>
              <a:schemeClr val="accent1"/>
            </a:solidFill>
            <a:prstDash val="solid"/>
            <a:round/>
            <a:headEnd type="none" w="sm" len="sm"/>
            <a:tailEnd type="none" w="sm" len="sm"/>
          </a:ln>
        </p:spPr>
      </p:pic>
      <p:sp>
        <p:nvSpPr>
          <p:cNvPr id="1930" name="Google Shape;1930;g724b250972_0_1303"/>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931" name="Google Shape;1931;g724b250972_0_1303"/>
          <p:cNvSpPr txBox="1"/>
          <p:nvPr/>
        </p:nvSpPr>
        <p:spPr>
          <a:xfrm>
            <a:off x="51320" y="6019082"/>
            <a:ext cx="9144000" cy="1138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LO 5.7 The student is able to design and/or interpret the results of an experiment in which calorimetry is used to determine the change in enthalpy of a chemical process. (heating/cooling, phase transition, or chemical reaction) at constant pressure</a:t>
            </a:r>
            <a:r>
              <a:rPr lang="en-US" sz="1800" b="0" i="1" u="none" strike="noStrike" cap="none">
                <a:solidFill>
                  <a:schemeClr val="dk1"/>
                </a:solidFill>
                <a:latin typeface="Rockwell"/>
                <a:ea typeface="Rockwell"/>
                <a:cs typeface="Rockwell"/>
                <a:sym typeface="Rockwell"/>
              </a:rPr>
              <a:t>. </a:t>
            </a: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1932" name="Google Shape;1932;g724b250972_0_1303"/>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933" name="Google Shape;1933;g724b250972_0_1303" descr="Screen Shot 2016-04-10 at 2.20.19 PM.png"/>
          <p:cNvPicPr preferRelativeResize="0"/>
          <p:nvPr/>
        </p:nvPicPr>
        <p:blipFill rotWithShape="1">
          <a:blip r:embed="rId6">
            <a:alphaModFix/>
          </a:blip>
          <a:srcRect/>
          <a:stretch/>
        </p:blipFill>
        <p:spPr>
          <a:xfrm>
            <a:off x="623545" y="2753172"/>
            <a:ext cx="7772400" cy="1625600"/>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33"/>
                                        </p:tgtEl>
                                        <p:attrNameLst>
                                          <p:attrName>style.visibility</p:attrName>
                                        </p:attrNameLst>
                                      </p:cBhvr>
                                      <p:to>
                                        <p:strVal val="visible"/>
                                      </p:to>
                                    </p:set>
                                    <p:animEffect transition="in" filter="fade">
                                      <p:cBhvr>
                                        <p:cTn id="7" dur="500"/>
                                        <p:tgtEl>
                                          <p:spTgt spid="1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937"/>
        <p:cNvGrpSpPr/>
        <p:nvPr/>
      </p:nvGrpSpPr>
      <p:grpSpPr>
        <a:xfrm>
          <a:off x="0" y="0"/>
          <a:ext cx="0" cy="0"/>
          <a:chOff x="0" y="0"/>
          <a:chExt cx="0" cy="0"/>
        </a:xfrm>
      </p:grpSpPr>
      <p:pic>
        <p:nvPicPr>
          <p:cNvPr id="1938" name="Google Shape;1938;g724b252115_0_219" descr="File:Bomb Calorimeter Diagram.png"/>
          <p:cNvPicPr preferRelativeResize="0"/>
          <p:nvPr/>
        </p:nvPicPr>
        <p:blipFill rotWithShape="1">
          <a:blip r:embed="rId3">
            <a:alphaModFix/>
          </a:blip>
          <a:srcRect/>
          <a:stretch/>
        </p:blipFill>
        <p:spPr>
          <a:xfrm>
            <a:off x="7017747" y="4187295"/>
            <a:ext cx="2103119" cy="1456006"/>
          </a:xfrm>
          <a:prstGeom prst="rect">
            <a:avLst/>
          </a:prstGeom>
          <a:noFill/>
          <a:ln>
            <a:noFill/>
          </a:ln>
        </p:spPr>
      </p:pic>
      <p:sp>
        <p:nvSpPr>
          <p:cNvPr id="1939" name="Google Shape;1939;g724b252115_0_219"/>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B0F0"/>
              </a:buClr>
              <a:buSzPts val="3600"/>
              <a:buFont typeface="Rockwell"/>
              <a:buNone/>
            </a:pPr>
            <a:r>
              <a:rPr lang="en-US">
                <a:solidFill>
                  <a:srgbClr val="00B0F0"/>
                </a:solidFill>
              </a:rPr>
              <a:t>Calorimetry</a:t>
            </a:r>
            <a:endParaRPr>
              <a:solidFill>
                <a:srgbClr val="00B0F0"/>
              </a:solidFill>
            </a:endParaRPr>
          </a:p>
        </p:txBody>
      </p:sp>
      <p:sp>
        <p:nvSpPr>
          <p:cNvPr id="1940" name="Google Shape;1940;g724b252115_0_219"/>
          <p:cNvSpPr txBox="1">
            <a:spLocks noGrp="1"/>
          </p:cNvSpPr>
          <p:nvPr>
            <p:ph type="body" idx="2"/>
          </p:nvPr>
        </p:nvSpPr>
        <p:spPr>
          <a:xfrm>
            <a:off x="4624966" y="1603285"/>
            <a:ext cx="2750100" cy="36789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SzPts val="1350"/>
              <a:buChar char="■"/>
            </a:pPr>
            <a:r>
              <a:rPr lang="en-US"/>
              <a:t>Specific Heat of Material </a:t>
            </a:r>
            <a:endParaRPr/>
          </a:p>
          <a:p>
            <a:pPr marL="457200" lvl="1" indent="-228600" algn="l" rtl="0">
              <a:lnSpc>
                <a:spcPct val="90000"/>
              </a:lnSpc>
              <a:spcBef>
                <a:spcPts val="600"/>
              </a:spcBef>
              <a:spcAft>
                <a:spcPts val="0"/>
              </a:spcAft>
              <a:buSzPts val="1350"/>
              <a:buChar char="■"/>
            </a:pPr>
            <a:r>
              <a:rPr lang="en-US"/>
              <a:t>Can be used to ID unknown</a:t>
            </a:r>
            <a:endParaRPr/>
          </a:p>
          <a:p>
            <a:pPr marL="228600" lvl="0" indent="-228600" algn="l" rtl="0">
              <a:lnSpc>
                <a:spcPct val="90000"/>
              </a:lnSpc>
              <a:spcBef>
                <a:spcPts val="2000"/>
              </a:spcBef>
              <a:spcAft>
                <a:spcPts val="0"/>
              </a:spcAft>
              <a:buSzPts val="1350"/>
              <a:buChar char="■"/>
            </a:pPr>
            <a:r>
              <a:rPr lang="en-US"/>
              <a:t>Heat of reaction</a:t>
            </a:r>
            <a:endParaRPr/>
          </a:p>
          <a:p>
            <a:pPr marL="228600" lvl="0" indent="-228600" algn="l" rtl="0">
              <a:lnSpc>
                <a:spcPct val="90000"/>
              </a:lnSpc>
              <a:spcBef>
                <a:spcPts val="2000"/>
              </a:spcBef>
              <a:spcAft>
                <a:spcPts val="0"/>
              </a:spcAft>
              <a:buSzPts val="1350"/>
              <a:buChar char="■"/>
            </a:pPr>
            <a:r>
              <a:rPr lang="en-US"/>
              <a:t>Energy content of food</a:t>
            </a:r>
            <a:endParaRPr/>
          </a:p>
          <a:p>
            <a:pPr marL="457200" lvl="1" indent="-228600" algn="l" rtl="0">
              <a:lnSpc>
                <a:spcPct val="90000"/>
              </a:lnSpc>
              <a:spcBef>
                <a:spcPts val="600"/>
              </a:spcBef>
              <a:spcAft>
                <a:spcPts val="0"/>
              </a:spcAft>
              <a:buSzPts val="1350"/>
              <a:buChar char="■"/>
            </a:pPr>
            <a:r>
              <a:rPr lang="en-US"/>
              <a:t>This is usually done in a bomb calorimeter (constant V)</a:t>
            </a:r>
            <a:endParaRPr/>
          </a:p>
          <a:p>
            <a:pPr marL="457200" lvl="1" indent="-228600" algn="l" rtl="0">
              <a:lnSpc>
                <a:spcPct val="90000"/>
              </a:lnSpc>
              <a:spcBef>
                <a:spcPts val="600"/>
              </a:spcBef>
              <a:spcAft>
                <a:spcPts val="0"/>
              </a:spcAft>
              <a:buSzPts val="1350"/>
              <a:buNone/>
            </a:pPr>
            <a:endParaRPr/>
          </a:p>
        </p:txBody>
      </p:sp>
      <p:sp>
        <p:nvSpPr>
          <p:cNvPr id="1941" name="Google Shape;1941;g724b252115_0_219"/>
          <p:cNvSpPr txBox="1">
            <a:spLocks noGrp="1"/>
          </p:cNvSpPr>
          <p:nvPr>
            <p:ph type="body" idx="4"/>
          </p:nvPr>
        </p:nvSpPr>
        <p:spPr>
          <a:xfrm>
            <a:off x="4624965" y="1195532"/>
            <a:ext cx="2743200" cy="322800"/>
          </a:xfrm>
          <a:prstGeom prst="rect">
            <a:avLst/>
          </a:prstGeom>
          <a:solidFill>
            <a:srgbClr val="A2A2C1"/>
          </a:solidFill>
          <a:ln>
            <a:noFill/>
          </a:ln>
        </p:spPr>
        <p:txBody>
          <a:bodyPr spcFirstLastPara="1" wrap="square" lIns="91425" tIns="0" rIns="91425" bIns="0" anchor="ctr" anchorCtr="0">
            <a:noAutofit/>
          </a:bodyPr>
          <a:lstStyle/>
          <a:p>
            <a:pPr marL="0" lvl="0" indent="0" algn="ctr" rtl="0">
              <a:lnSpc>
                <a:spcPct val="100000"/>
              </a:lnSpc>
              <a:spcBef>
                <a:spcPts val="0"/>
              </a:spcBef>
              <a:spcAft>
                <a:spcPts val="0"/>
              </a:spcAft>
              <a:buSzPts val="1350"/>
              <a:buNone/>
            </a:pPr>
            <a:r>
              <a:rPr lang="en-US"/>
              <a:t>Applications:</a:t>
            </a:r>
            <a:endParaRPr/>
          </a:p>
        </p:txBody>
      </p:sp>
      <p:sp>
        <p:nvSpPr>
          <p:cNvPr id="1942" name="Google Shape;1942;g724b252115_0_219"/>
          <p:cNvSpPr txBox="1"/>
          <p:nvPr/>
        </p:nvSpPr>
        <p:spPr>
          <a:xfrm>
            <a:off x="7935598" y="-32652"/>
            <a:ext cx="1141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 1</a:t>
            </a:r>
            <a:endParaRPr sz="1800" b="0" i="0" u="none" strike="noStrike" cap="none">
              <a:solidFill>
                <a:schemeClr val="dk1"/>
              </a:solidFill>
              <a:latin typeface="Rockwell"/>
              <a:ea typeface="Rockwell"/>
              <a:cs typeface="Rockwell"/>
              <a:sym typeface="Rockwell"/>
            </a:endParaRPr>
          </a:p>
        </p:txBody>
      </p:sp>
      <p:sp>
        <p:nvSpPr>
          <p:cNvPr id="1943" name="Google Shape;1943;g724b252115_0_219"/>
          <p:cNvSpPr txBox="1"/>
          <p:nvPr/>
        </p:nvSpPr>
        <p:spPr>
          <a:xfrm>
            <a:off x="8144771" y="2052845"/>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944" name="Google Shape;1944;g724b252115_0_219"/>
          <p:cNvSpPr txBox="1"/>
          <p:nvPr/>
        </p:nvSpPr>
        <p:spPr>
          <a:xfrm>
            <a:off x="7651057" y="2367585"/>
            <a:ext cx="13887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ahyp="http://schemas.microsoft.com/office/drawing/2018/hyperlinkcolor" val="tx"/>
                    </a:ext>
                  </a:extLst>
                </a:hlinkClick>
              </a:rPr>
              <a:t>Virtual Lab</a:t>
            </a:r>
            <a:endParaRPr sz="1800" b="0" i="0" u="none" strike="noStrike" cap="none">
              <a:solidFill>
                <a:schemeClr val="dk1"/>
              </a:solidFill>
              <a:latin typeface="Rockwell"/>
              <a:ea typeface="Rockwell"/>
              <a:cs typeface="Rockwell"/>
              <a:sym typeface="Rockwell"/>
            </a:endParaRPr>
          </a:p>
        </p:txBody>
      </p:sp>
      <p:sp>
        <p:nvSpPr>
          <p:cNvPr id="1945" name="Google Shape;1945;g724b252115_0_219"/>
          <p:cNvSpPr txBox="1"/>
          <p:nvPr/>
        </p:nvSpPr>
        <p:spPr>
          <a:xfrm>
            <a:off x="-1" y="1661916"/>
            <a:ext cx="3924900" cy="403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Rockwell"/>
                <a:ea typeface="Rockwell"/>
                <a:cs typeface="Rockwell"/>
                <a:sym typeface="Rockwell"/>
              </a:rPr>
              <a:t>Assumption: </a:t>
            </a:r>
            <a:endParaRPr sz="1400" b="0" i="0" u="none" strike="noStrike" cap="none">
              <a:solidFill>
                <a:srgbClr val="000000"/>
              </a:solidFill>
              <a:latin typeface="Arial"/>
              <a:ea typeface="Arial"/>
              <a:cs typeface="Arial"/>
              <a:sym typeface="Arial"/>
            </a:endParaRPr>
          </a:p>
          <a:p>
            <a:pPr marL="0" marR="0" lvl="0" indent="-101600" algn="l" rtl="0">
              <a:lnSpc>
                <a:spcPct val="100000"/>
              </a:lnSpc>
              <a:spcBef>
                <a:spcPts val="0"/>
              </a:spcBef>
              <a:spcAft>
                <a:spcPts val="0"/>
              </a:spcAft>
              <a:buClr>
                <a:schemeClr val="dk1"/>
              </a:buClr>
              <a:buSzPts val="1600"/>
              <a:buFont typeface="Arial"/>
              <a:buChar char="•"/>
            </a:pPr>
            <a:r>
              <a:rPr lang="en-US" sz="1600" b="1" i="0" u="none" strike="noStrike" cap="none">
                <a:solidFill>
                  <a:schemeClr val="dk1"/>
                </a:solidFill>
                <a:latin typeface="Rockwell"/>
                <a:ea typeface="Rockwell"/>
                <a:cs typeface="Rockwell"/>
                <a:sym typeface="Rockwell"/>
              </a:rPr>
              <a:t>the calorimeter is isolated </a:t>
            </a:r>
            <a:endParaRPr sz="1400" b="0" i="0" u="none" strike="noStrike" cap="none">
              <a:solidFill>
                <a:srgbClr val="000000"/>
              </a:solidFill>
              <a:latin typeface="Arial"/>
              <a:ea typeface="Arial"/>
              <a:cs typeface="Arial"/>
              <a:sym typeface="Arial"/>
            </a:endParaRPr>
          </a:p>
          <a:p>
            <a:pPr marL="0" marR="0" lvl="0" indent="-101600" algn="l" rtl="0">
              <a:lnSpc>
                <a:spcPct val="100000"/>
              </a:lnSpc>
              <a:spcBef>
                <a:spcPts val="0"/>
              </a:spcBef>
              <a:spcAft>
                <a:spcPts val="0"/>
              </a:spcAft>
              <a:buClr>
                <a:schemeClr val="dk1"/>
              </a:buClr>
              <a:buSzPts val="1600"/>
              <a:buFont typeface="Arial"/>
              <a:buChar char="•"/>
            </a:pPr>
            <a:r>
              <a:rPr lang="en-US" sz="1600" b="1" i="0" u="none" strike="noStrike" cap="none">
                <a:solidFill>
                  <a:schemeClr val="dk1"/>
                </a:solidFill>
                <a:latin typeface="Rockwell"/>
                <a:ea typeface="Rockwell"/>
                <a:cs typeface="Rockwell"/>
                <a:sym typeface="Rockwell"/>
              </a:rPr>
              <a:t>so the surroundings are only the  calorimeter setup, which includes the water</a:t>
            </a:r>
            <a:endParaRPr sz="1400" b="0" i="0" u="none" strike="noStrike" cap="none">
              <a:solidFill>
                <a:srgbClr val="000000"/>
              </a:solidFill>
              <a:latin typeface="Arial"/>
              <a:ea typeface="Arial"/>
              <a:cs typeface="Arial"/>
              <a:sym typeface="Arial"/>
            </a:endParaRPr>
          </a:p>
          <a:p>
            <a:pPr marL="0" marR="0" lvl="0" indent="-101600" algn="l" rtl="0">
              <a:lnSpc>
                <a:spcPct val="100000"/>
              </a:lnSpc>
              <a:spcBef>
                <a:spcPts val="0"/>
              </a:spcBef>
              <a:spcAft>
                <a:spcPts val="0"/>
              </a:spcAft>
              <a:buClr>
                <a:schemeClr val="dk1"/>
              </a:buClr>
              <a:buSzPts val="1600"/>
              <a:buFont typeface="Arial"/>
              <a:buChar char="•"/>
            </a:pPr>
            <a:r>
              <a:rPr lang="en-US" sz="1600" b="1" i="0" u="none" strike="noStrike" cap="none">
                <a:solidFill>
                  <a:schemeClr val="dk1"/>
                </a:solidFill>
                <a:latin typeface="Rockwell"/>
                <a:ea typeface="Rockwell"/>
                <a:cs typeface="Rockwell"/>
                <a:sym typeface="Rockwell"/>
              </a:rPr>
              <a:t>the calorimeter itself has a heat capacity, as it will absorb some heat.</a:t>
            </a:r>
            <a:endParaRPr sz="1400" b="0" i="0" u="none" strike="noStrike" cap="none">
              <a:solidFill>
                <a:srgbClr val="000000"/>
              </a:solidFill>
              <a:latin typeface="Arial"/>
              <a:ea typeface="Arial"/>
              <a:cs typeface="Arial"/>
              <a:sym typeface="Arial"/>
            </a:endParaRPr>
          </a:p>
          <a:p>
            <a:pPr marL="0" marR="0" lvl="0" indent="-101600" algn="l" rtl="0">
              <a:lnSpc>
                <a:spcPct val="100000"/>
              </a:lnSpc>
              <a:spcBef>
                <a:spcPts val="0"/>
              </a:spcBef>
              <a:spcAft>
                <a:spcPts val="0"/>
              </a:spcAft>
              <a:buClr>
                <a:schemeClr val="dk1"/>
              </a:buClr>
              <a:buSzPts val="1600"/>
              <a:buFont typeface="Arial"/>
              <a:buChar char="•"/>
            </a:pPr>
            <a:r>
              <a:rPr lang="en-US" sz="1600" b="1" i="0" u="none" strike="noStrike" cap="none">
                <a:solidFill>
                  <a:schemeClr val="dk1"/>
                </a:solidFill>
                <a:latin typeface="Rockwell"/>
                <a:ea typeface="Rockwell"/>
                <a:cs typeface="Rockwell"/>
                <a:sym typeface="Rockwell"/>
              </a:rPr>
              <a:t>So…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Rockwell"/>
                <a:ea typeface="Rockwell"/>
                <a:cs typeface="Rockwell"/>
                <a:sym typeface="Rockwell"/>
              </a:rPr>
              <a:t>	q</a:t>
            </a:r>
            <a:r>
              <a:rPr lang="en-US" sz="1600" b="1" i="0" u="none" strike="noStrike" cap="none" baseline="-25000">
                <a:solidFill>
                  <a:schemeClr val="dk1"/>
                </a:solidFill>
                <a:latin typeface="Rockwell"/>
                <a:ea typeface="Rockwell"/>
                <a:cs typeface="Rockwell"/>
                <a:sym typeface="Rockwell"/>
              </a:rPr>
              <a:t>surr</a:t>
            </a:r>
            <a:r>
              <a:rPr lang="en-US" sz="1600" b="1" i="0" u="none" strike="noStrike" cap="none">
                <a:solidFill>
                  <a:schemeClr val="dk1"/>
                </a:solidFill>
                <a:latin typeface="Rockwell"/>
                <a:ea typeface="Rockwell"/>
                <a:cs typeface="Rockwell"/>
                <a:sym typeface="Rockwell"/>
              </a:rPr>
              <a:t> = -q</a:t>
            </a:r>
            <a:r>
              <a:rPr lang="en-US" sz="1600" b="1" i="0" u="none" strike="noStrike" cap="none" baseline="-25000">
                <a:solidFill>
                  <a:schemeClr val="dk1"/>
                </a:solidFill>
                <a:latin typeface="Rockwell"/>
                <a:ea typeface="Rockwell"/>
                <a:cs typeface="Rockwell"/>
                <a:sym typeface="Rockwell"/>
              </a:rPr>
              <a:t>rxn</a:t>
            </a:r>
            <a:endParaRPr sz="1600" b="1" i="0" u="none" strike="noStrike" cap="none" baseline="-25000">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Rockwell"/>
                <a:ea typeface="Rockwell"/>
                <a:cs typeface="Rockwell"/>
                <a:sym typeface="Rockwell"/>
              </a:rPr>
              <a:t>	q</a:t>
            </a:r>
            <a:r>
              <a:rPr lang="en-US" sz="1600" b="1" i="0" u="none" strike="noStrike" cap="none" baseline="-25000">
                <a:solidFill>
                  <a:schemeClr val="dk1"/>
                </a:solidFill>
                <a:latin typeface="Rockwell"/>
                <a:ea typeface="Rockwell"/>
                <a:cs typeface="Rockwell"/>
                <a:sym typeface="Rockwell"/>
              </a:rPr>
              <a:t>surr</a:t>
            </a:r>
            <a:r>
              <a:rPr lang="en-US" sz="1600" b="1" i="0" u="none" strike="noStrike" cap="none">
                <a:solidFill>
                  <a:schemeClr val="dk1"/>
                </a:solidFill>
                <a:latin typeface="Rockwell"/>
                <a:ea typeface="Rockwell"/>
                <a:cs typeface="Rockwell"/>
                <a:sym typeface="Rockwell"/>
              </a:rPr>
              <a:t> = q</a:t>
            </a:r>
            <a:r>
              <a:rPr lang="en-US" sz="1600" b="1" i="0" u="none" strike="noStrike" cap="none" baseline="-25000">
                <a:solidFill>
                  <a:schemeClr val="dk1"/>
                </a:solidFill>
                <a:latin typeface="Rockwell"/>
                <a:ea typeface="Rockwell"/>
                <a:cs typeface="Rockwell"/>
                <a:sym typeface="Rockwell"/>
              </a:rPr>
              <a:t>cal</a:t>
            </a:r>
            <a:r>
              <a:rPr lang="en-US" sz="1600" b="1" i="0" u="none" strike="noStrike" cap="none">
                <a:solidFill>
                  <a:schemeClr val="dk1"/>
                </a:solidFill>
                <a:latin typeface="Rockwell"/>
                <a:ea typeface="Rockwell"/>
                <a:cs typeface="Rockwell"/>
                <a:sym typeface="Rockwell"/>
              </a:rPr>
              <a:t>+q</a:t>
            </a:r>
            <a:r>
              <a:rPr lang="en-US" sz="1600" b="1" i="0" u="none" strike="noStrike" cap="none" baseline="-25000">
                <a:solidFill>
                  <a:schemeClr val="dk1"/>
                </a:solidFill>
                <a:latin typeface="Rockwell"/>
                <a:ea typeface="Rockwell"/>
                <a:cs typeface="Rockwell"/>
                <a:sym typeface="Rockwell"/>
              </a:rPr>
              <a:t>H</a:t>
            </a:r>
            <a:r>
              <a:rPr lang="en-US" sz="1100" b="1" i="0" u="none" strike="noStrike" cap="none" baseline="-25000">
                <a:solidFill>
                  <a:schemeClr val="dk1"/>
                </a:solidFill>
                <a:latin typeface="Rockwell"/>
                <a:ea typeface="Rockwell"/>
                <a:cs typeface="Rockwell"/>
                <a:sym typeface="Rockwell"/>
              </a:rPr>
              <a:t>2</a:t>
            </a:r>
            <a:r>
              <a:rPr lang="en-US" sz="1600" b="1" i="0" u="none" strike="noStrike" cap="none" baseline="-25000">
                <a:solidFill>
                  <a:schemeClr val="dk1"/>
                </a:solidFill>
                <a:latin typeface="Rockwell"/>
                <a:ea typeface="Rockwell"/>
                <a:cs typeface="Rockwell"/>
                <a:sym typeface="Rockwell"/>
              </a:rPr>
              <a:t>O+sys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Rockwell"/>
                <a:ea typeface="Rockwell"/>
                <a:cs typeface="Rockwell"/>
                <a:sym typeface="Rockwell"/>
              </a:rPr>
              <a:t>	q</a:t>
            </a:r>
            <a:r>
              <a:rPr lang="en-US" sz="1600" b="1" i="0" u="none" strike="noStrike" cap="none" baseline="-25000">
                <a:solidFill>
                  <a:schemeClr val="dk1"/>
                </a:solidFill>
                <a:latin typeface="Rockwell"/>
                <a:ea typeface="Rockwell"/>
                <a:cs typeface="Rockwell"/>
                <a:sym typeface="Rockwell"/>
              </a:rPr>
              <a:t>cal</a:t>
            </a:r>
            <a:r>
              <a:rPr lang="en-US" sz="1600" b="1" i="0" u="none" strike="noStrike" cap="none">
                <a:solidFill>
                  <a:schemeClr val="dk1"/>
                </a:solidFill>
                <a:latin typeface="Rockwell"/>
                <a:ea typeface="Rockwell"/>
                <a:cs typeface="Rockwell"/>
                <a:sym typeface="Rockwell"/>
              </a:rPr>
              <a:t> = Ccal</a:t>
            </a:r>
            <a:r>
              <a:rPr lang="en-US" sz="1600" b="1" i="0" u="none" strike="noStrike" cap="none">
                <a:solidFill>
                  <a:schemeClr val="dk1"/>
                </a:solidFill>
                <a:latin typeface="Times New Roman"/>
                <a:ea typeface="Times New Roman"/>
                <a:cs typeface="Times New Roman"/>
                <a:sym typeface="Times New Roman"/>
              </a:rPr>
              <a:t>ΔT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762299"/>
                </a:solidFill>
                <a:latin typeface="Times New Roman"/>
                <a:ea typeface="Times New Roman"/>
                <a:cs typeface="Times New Roman"/>
                <a:sym typeface="Times New Roman"/>
              </a:rPr>
              <a:t>Therefore:</a:t>
            </a:r>
            <a:endParaRPr sz="2000" b="1" i="0" u="none" strike="noStrike" cap="none">
              <a:solidFill>
                <a:srgbClr val="762299"/>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70C0"/>
                </a:solidFill>
                <a:latin typeface="Rockwell"/>
                <a:ea typeface="Rockwell"/>
                <a:cs typeface="Rockwell"/>
                <a:sym typeface="Rockwell"/>
              </a:rPr>
              <a:t>-q</a:t>
            </a:r>
            <a:r>
              <a:rPr lang="en-US" sz="2000" b="1" i="0" u="none" strike="noStrike" cap="none" baseline="-25000">
                <a:solidFill>
                  <a:srgbClr val="0070C0"/>
                </a:solidFill>
                <a:latin typeface="Rockwell"/>
                <a:ea typeface="Rockwell"/>
                <a:cs typeface="Rockwell"/>
                <a:sym typeface="Rockwell"/>
              </a:rPr>
              <a:t>rxn</a:t>
            </a:r>
            <a:r>
              <a:rPr lang="en-US" sz="2000" b="1" i="0" u="none" strike="noStrike" cap="none">
                <a:solidFill>
                  <a:schemeClr val="dk1"/>
                </a:solidFill>
                <a:latin typeface="Times New Roman"/>
                <a:ea typeface="Times New Roman"/>
                <a:cs typeface="Times New Roman"/>
                <a:sym typeface="Times New Roman"/>
              </a:rPr>
              <a:t>=</a:t>
            </a:r>
            <a:r>
              <a:rPr lang="en-US" sz="2000" b="1" i="0" u="none" strike="noStrike" cap="none">
                <a:solidFill>
                  <a:schemeClr val="dk1"/>
                </a:solidFill>
                <a:latin typeface="Rockwell"/>
                <a:ea typeface="Rockwell"/>
                <a:cs typeface="Rockwell"/>
                <a:sym typeface="Rockwell"/>
              </a:rPr>
              <a:t> </a:t>
            </a:r>
            <a:r>
              <a:rPr lang="en-US" sz="2000" b="1" i="0" u="none" strike="noStrike" cap="none">
                <a:solidFill>
                  <a:srgbClr val="FF0000"/>
                </a:solidFill>
                <a:latin typeface="Rockwell"/>
                <a:ea typeface="Rockwell"/>
                <a:cs typeface="Rockwell"/>
                <a:sym typeface="Rockwell"/>
              </a:rPr>
              <a:t>C</a:t>
            </a:r>
            <a:r>
              <a:rPr lang="en-US" sz="2000" b="1" i="0" u="none" strike="noStrike" cap="none" baseline="-25000">
                <a:solidFill>
                  <a:srgbClr val="FF0000"/>
                </a:solidFill>
                <a:latin typeface="Rockwell"/>
                <a:ea typeface="Rockwell"/>
                <a:cs typeface="Rockwell"/>
                <a:sym typeface="Rockwell"/>
              </a:rPr>
              <a:t>cal</a:t>
            </a:r>
            <a:r>
              <a:rPr lang="en-US" sz="2000" b="1" i="0" u="none" strike="noStrike" cap="none">
                <a:solidFill>
                  <a:srgbClr val="FF0000"/>
                </a:solidFill>
                <a:latin typeface="Times New Roman"/>
                <a:ea typeface="Times New Roman"/>
                <a:cs typeface="Times New Roman"/>
                <a:sym typeface="Times New Roman"/>
              </a:rPr>
              <a:t>ΔT</a:t>
            </a:r>
            <a:r>
              <a:rPr lang="en-US" sz="2000" b="1" i="0" u="none" strike="noStrike" cap="none">
                <a:solidFill>
                  <a:schemeClr val="dk1"/>
                </a:solidFill>
                <a:latin typeface="Times New Roman"/>
                <a:ea typeface="Times New Roman"/>
                <a:cs typeface="Times New Roman"/>
                <a:sym typeface="Times New Roman"/>
              </a:rPr>
              <a:t> </a:t>
            </a:r>
            <a:r>
              <a:rPr lang="en-US" sz="2000" b="1" i="0" u="none" strike="noStrike" cap="none">
                <a:solidFill>
                  <a:srgbClr val="FF0000"/>
                </a:solidFill>
                <a:latin typeface="Times New Roman"/>
                <a:ea typeface="Times New Roman"/>
                <a:cs typeface="Times New Roman"/>
                <a:sym typeface="Times New Roman"/>
              </a:rPr>
              <a:t>+</a:t>
            </a:r>
            <a:r>
              <a:rPr lang="en-US" sz="2000" b="1" i="0" u="none" strike="noStrike" cap="none">
                <a:solidFill>
                  <a:srgbClr val="FF0000"/>
                </a:solidFill>
                <a:latin typeface="Rockwell"/>
                <a:ea typeface="Rockwell"/>
                <a:cs typeface="Rockwell"/>
                <a:sym typeface="Rockwell"/>
              </a:rPr>
              <a:t> m</a:t>
            </a:r>
            <a:r>
              <a:rPr lang="en-US" sz="2000" b="1" i="0" u="none" strike="noStrike" cap="none" baseline="-25000">
                <a:solidFill>
                  <a:srgbClr val="FF0000"/>
                </a:solidFill>
                <a:latin typeface="Rockwell"/>
                <a:ea typeface="Rockwell"/>
                <a:cs typeface="Rockwell"/>
                <a:sym typeface="Rockwell"/>
              </a:rPr>
              <a:t>H</a:t>
            </a:r>
            <a:r>
              <a:rPr lang="en-US" sz="1400" b="1" i="0" u="none" strike="noStrike" cap="none" baseline="-25000">
                <a:solidFill>
                  <a:srgbClr val="FF0000"/>
                </a:solidFill>
                <a:latin typeface="Rockwell"/>
                <a:ea typeface="Rockwell"/>
                <a:cs typeface="Rockwell"/>
                <a:sym typeface="Rockwell"/>
              </a:rPr>
              <a:t>2</a:t>
            </a:r>
            <a:r>
              <a:rPr lang="en-US" sz="2000" b="1" i="0" u="none" strike="noStrike" cap="none" baseline="-25000">
                <a:solidFill>
                  <a:srgbClr val="FF0000"/>
                </a:solidFill>
                <a:latin typeface="Rockwell"/>
                <a:ea typeface="Rockwell"/>
                <a:cs typeface="Rockwell"/>
                <a:sym typeface="Rockwell"/>
              </a:rPr>
              <a:t>O+sys</a:t>
            </a:r>
            <a:r>
              <a:rPr lang="en-US" sz="2000" b="1" i="0" u="none" strike="noStrike" cap="none">
                <a:solidFill>
                  <a:srgbClr val="FF0000"/>
                </a:solidFill>
                <a:latin typeface="Rockwell"/>
                <a:ea typeface="Rockwell"/>
                <a:cs typeface="Rockwell"/>
                <a:sym typeface="Rockwell"/>
              </a:rPr>
              <a:t>c</a:t>
            </a:r>
            <a:r>
              <a:rPr lang="en-US" sz="2000" b="1" i="0" u="none" strike="noStrike" cap="none">
                <a:solidFill>
                  <a:srgbClr val="FF0000"/>
                </a:solidFill>
                <a:latin typeface="Times New Roman"/>
                <a:ea typeface="Times New Roman"/>
                <a:cs typeface="Times New Roman"/>
                <a:sym typeface="Times New Roman"/>
              </a:rPr>
              <a:t>ΔT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7030A0"/>
                </a:solidFill>
                <a:latin typeface="Times New Roman"/>
                <a:ea typeface="Times New Roman"/>
                <a:cs typeface="Times New Roman"/>
                <a:sym typeface="Times New Roman"/>
              </a:rPr>
              <a:t>Then we can use </a:t>
            </a:r>
            <a:r>
              <a:rPr lang="en-US" sz="2000" b="1" i="0" u="none" strike="noStrike" cap="none">
                <a:solidFill>
                  <a:srgbClr val="0070C0"/>
                </a:solidFill>
                <a:latin typeface="Times New Roman"/>
                <a:ea typeface="Times New Roman"/>
                <a:cs typeface="Times New Roman"/>
                <a:sym typeface="Times New Roman"/>
              </a:rPr>
              <a:t>q</a:t>
            </a:r>
            <a:r>
              <a:rPr lang="en-US" sz="2000" b="1" i="0" u="none" strike="noStrike" cap="none" baseline="-25000">
                <a:solidFill>
                  <a:srgbClr val="0070C0"/>
                </a:solidFill>
                <a:latin typeface="Times New Roman"/>
                <a:ea typeface="Times New Roman"/>
                <a:cs typeface="Times New Roman"/>
                <a:sym typeface="Times New Roman"/>
              </a:rPr>
              <a:t>rxn</a:t>
            </a:r>
            <a:r>
              <a:rPr lang="en-US" sz="2000" b="1" i="0" u="none" strike="noStrike" cap="none">
                <a:solidFill>
                  <a:srgbClr val="7030A0"/>
                </a:solidFill>
                <a:latin typeface="Times New Roman"/>
                <a:ea typeface="Times New Roman"/>
                <a:cs typeface="Times New Roman"/>
                <a:sym typeface="Times New Roman"/>
              </a:rPr>
              <a:t> find ΔH</a:t>
            </a:r>
            <a:r>
              <a:rPr lang="en-US" sz="2000" b="1" i="0" u="none" strike="noStrike" cap="none" baseline="-25000">
                <a:solidFill>
                  <a:srgbClr val="7030A0"/>
                </a:solidFill>
                <a:latin typeface="Times New Roman"/>
                <a:ea typeface="Times New Roman"/>
                <a:cs typeface="Times New Roman"/>
                <a:sym typeface="Times New Roman"/>
              </a:rPr>
              <a:t>rxn</a:t>
            </a:r>
            <a:r>
              <a:rPr lang="en-US" sz="2000" b="1" i="0" u="none" strike="noStrike" cap="none">
                <a:solidFill>
                  <a:srgbClr val="7030A0"/>
                </a:solidFill>
                <a:latin typeface="Times New Roman"/>
                <a:ea typeface="Times New Roman"/>
                <a:cs typeface="Times New Roman"/>
                <a:sym typeface="Times New Roman"/>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Times New Roman"/>
                <a:ea typeface="Times New Roman"/>
                <a:cs typeface="Times New Roman"/>
                <a:sym typeface="Times New Roman"/>
              </a:rPr>
              <a:t>ΔH</a:t>
            </a:r>
            <a:r>
              <a:rPr lang="en-US" sz="2000" b="1" i="0" u="none" strike="noStrike" cap="none" baseline="-25000">
                <a:solidFill>
                  <a:schemeClr val="dk1"/>
                </a:solidFill>
                <a:latin typeface="Times New Roman"/>
                <a:ea typeface="Times New Roman"/>
                <a:cs typeface="Times New Roman"/>
                <a:sym typeface="Times New Roman"/>
              </a:rPr>
              <a:t>rxn </a:t>
            </a:r>
            <a:r>
              <a:rPr lang="en-US" sz="2000" b="1" i="0" u="none" strike="noStrike" cap="none">
                <a:solidFill>
                  <a:schemeClr val="dk1"/>
                </a:solidFill>
                <a:latin typeface="Times New Roman"/>
                <a:ea typeface="Times New Roman"/>
                <a:cs typeface="Times New Roman"/>
                <a:sym typeface="Times New Roman"/>
              </a:rPr>
              <a:t>=q</a:t>
            </a:r>
            <a:r>
              <a:rPr lang="en-US" sz="2000" b="1" i="0" u="none" strike="noStrike" cap="none" baseline="-25000">
                <a:solidFill>
                  <a:schemeClr val="dk1"/>
                </a:solidFill>
                <a:latin typeface="Times New Roman"/>
                <a:ea typeface="Times New Roman"/>
                <a:cs typeface="Times New Roman"/>
                <a:sym typeface="Times New Roman"/>
              </a:rPr>
              <a:t>rxn</a:t>
            </a:r>
            <a:r>
              <a:rPr lang="en-US" sz="2000" b="1" i="0" u="none" strike="noStrike" cap="none">
                <a:solidFill>
                  <a:schemeClr val="dk1"/>
                </a:solidFill>
                <a:latin typeface="Times New Roman"/>
                <a:ea typeface="Times New Roman"/>
                <a:cs typeface="Times New Roman"/>
                <a:sym typeface="Times New Roman"/>
              </a:rPr>
              <a:t>/mol</a:t>
            </a:r>
            <a:r>
              <a:rPr lang="en-US" sz="2000" b="1" i="0" u="none" strike="noStrike" cap="none" baseline="-25000">
                <a:solidFill>
                  <a:schemeClr val="dk1"/>
                </a:solidFill>
                <a:latin typeface="Times New Roman"/>
                <a:ea typeface="Times New Roman"/>
                <a:cs typeface="Times New Roman"/>
                <a:sym typeface="Times New Roman"/>
              </a:rPr>
              <a:t>react</a:t>
            </a:r>
            <a:endParaRPr sz="2000" b="1" i="0" u="none" strike="noStrike" cap="none" baseline="-25000">
              <a:solidFill>
                <a:schemeClr val="dk1"/>
              </a:solidFill>
              <a:latin typeface="Rockwell"/>
              <a:ea typeface="Rockwell"/>
              <a:cs typeface="Rockwell"/>
              <a:sym typeface="Rockwell"/>
            </a:endParaRPr>
          </a:p>
        </p:txBody>
      </p:sp>
      <p:sp>
        <p:nvSpPr>
          <p:cNvPr id="1946" name="Google Shape;1946;g724b252115_0_219"/>
          <p:cNvSpPr txBox="1"/>
          <p:nvPr/>
        </p:nvSpPr>
        <p:spPr>
          <a:xfrm>
            <a:off x="4399878" y="5663879"/>
            <a:ext cx="4747500" cy="12003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Learning Objectives</a:t>
            </a:r>
            <a:r>
              <a:rPr lang="en-US" sz="9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5.4: The student is able to use conservation of energy to relate the magnitudes of the energy changes occurring in two or more interacting systems, including identification of the systems, the type (heat versus work), or the direction of energy flow.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5.7: The student is able to design and/or interpret the results of an experiment in which calorimetry is used to determine the change in enthalpy of a chemical process (heating/cooling, phase transition, or chemical reaction) at constant pressure. </a:t>
            </a:r>
            <a:endParaRPr sz="900" b="0" i="0" u="sng" strike="noStrike" cap="none">
              <a:solidFill>
                <a:schemeClr val="dk1"/>
              </a:solidFill>
              <a:latin typeface="Rockwell"/>
              <a:ea typeface="Rockwell"/>
              <a:cs typeface="Rockwell"/>
              <a:sym typeface="Rockwell"/>
            </a:endParaRPr>
          </a:p>
        </p:txBody>
      </p:sp>
      <p:sp>
        <p:nvSpPr>
          <p:cNvPr id="1947" name="Google Shape;1947;g724b252115_0_219"/>
          <p:cNvSpPr txBox="1"/>
          <p:nvPr/>
        </p:nvSpPr>
        <p:spPr>
          <a:xfrm>
            <a:off x="0" y="5663880"/>
            <a:ext cx="4399800" cy="1200300"/>
          </a:xfrm>
          <a:prstGeom prst="rect">
            <a:avLst/>
          </a:prstGeom>
          <a:solidFill>
            <a:schemeClr val="accent6"/>
          </a:solid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Science Practices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1.4 The student can </a:t>
            </a:r>
            <a:r>
              <a:rPr lang="en-US" sz="900" b="0" i="1" u="none" strike="noStrike" cap="none">
                <a:solidFill>
                  <a:schemeClr val="dk1"/>
                </a:solidFill>
                <a:latin typeface="Rockwell"/>
                <a:ea typeface="Rockwell"/>
                <a:cs typeface="Rockwell"/>
                <a:sym typeface="Rockwell"/>
              </a:rPr>
              <a:t>use representations and models </a:t>
            </a:r>
            <a:r>
              <a:rPr lang="en-US" sz="900" b="0" i="0" u="none" strike="noStrike" cap="none">
                <a:solidFill>
                  <a:schemeClr val="dk1"/>
                </a:solidFill>
                <a:latin typeface="Rockwell"/>
                <a:ea typeface="Rockwell"/>
                <a:cs typeface="Rockwell"/>
                <a:sym typeface="Rockwell"/>
              </a:rPr>
              <a:t>to analyze situations or solve problems qualitatively and quantitatively.</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2.2 The student can </a:t>
            </a:r>
            <a:r>
              <a:rPr lang="en-US" sz="900" b="0" i="1" u="none" strike="noStrike" cap="none">
                <a:solidFill>
                  <a:schemeClr val="dk1"/>
                </a:solidFill>
                <a:latin typeface="Rockwell"/>
                <a:ea typeface="Rockwell"/>
                <a:cs typeface="Rockwell"/>
                <a:sym typeface="Rockwell"/>
              </a:rPr>
              <a:t>apply mathematical routines </a:t>
            </a:r>
            <a:r>
              <a:rPr lang="en-US" sz="900" b="0" i="0" u="none" strike="noStrike" cap="none">
                <a:solidFill>
                  <a:schemeClr val="dk1"/>
                </a:solidFill>
                <a:latin typeface="Rockwell"/>
                <a:ea typeface="Rockwell"/>
                <a:cs typeface="Rockwell"/>
                <a:sym typeface="Rockwell"/>
              </a:rPr>
              <a:t>to quantities that describe natural phenomena.</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4.2 The student can </a:t>
            </a:r>
            <a:r>
              <a:rPr lang="en-US" sz="900" b="0" i="1" u="none" strike="noStrike" cap="none">
                <a:solidFill>
                  <a:schemeClr val="dk1"/>
                </a:solidFill>
                <a:latin typeface="Rockwell"/>
                <a:ea typeface="Rockwell"/>
                <a:cs typeface="Rockwell"/>
                <a:sym typeface="Rockwell"/>
              </a:rPr>
              <a:t>design a plan </a:t>
            </a:r>
            <a:r>
              <a:rPr lang="en-US" sz="900" b="0" i="0" u="none" strike="noStrike" cap="none">
                <a:solidFill>
                  <a:schemeClr val="dk1"/>
                </a:solidFill>
                <a:latin typeface="Rockwell"/>
                <a:ea typeface="Rockwell"/>
                <a:cs typeface="Rockwell"/>
                <a:sym typeface="Rockwell"/>
              </a:rPr>
              <a:t>for collecting data to answer a particular scientific question.</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5.1 The student can </a:t>
            </a:r>
            <a:r>
              <a:rPr lang="en-US" sz="900" b="0" i="1" u="none" strike="noStrike" cap="none">
                <a:solidFill>
                  <a:schemeClr val="dk1"/>
                </a:solidFill>
                <a:latin typeface="Rockwell"/>
                <a:ea typeface="Rockwell"/>
                <a:cs typeface="Rockwell"/>
                <a:sym typeface="Rockwell"/>
              </a:rPr>
              <a:t>analyze data </a:t>
            </a:r>
            <a:r>
              <a:rPr lang="en-US" sz="900" b="0" i="0" u="none" strike="noStrike" cap="none">
                <a:solidFill>
                  <a:schemeClr val="dk1"/>
                </a:solidFill>
                <a:latin typeface="Rockwell"/>
                <a:ea typeface="Rockwell"/>
                <a:cs typeface="Rockwell"/>
                <a:sym typeface="Rockwell"/>
              </a:rPr>
              <a:t>to identify patterns or relationships.</a:t>
            </a:r>
            <a:endParaRPr sz="900" b="0" i="0" u="sng" strike="noStrike" cap="none">
              <a:solidFill>
                <a:schemeClr val="dk1"/>
              </a:solidFill>
              <a:latin typeface="Rockwell"/>
              <a:ea typeface="Rockwell"/>
              <a:cs typeface="Rockwell"/>
              <a:sym typeface="Rockwell"/>
            </a:endParaRPr>
          </a:p>
        </p:txBody>
      </p:sp>
      <p:sp>
        <p:nvSpPr>
          <p:cNvPr id="1948" name="Google Shape;1948;g724b252115_0_219"/>
          <p:cNvSpPr/>
          <p:nvPr/>
        </p:nvSpPr>
        <p:spPr>
          <a:xfrm rot="-353700">
            <a:off x="5971714" y="4975938"/>
            <a:ext cx="1428353" cy="274154"/>
          </a:xfrm>
          <a:prstGeom prst="curvedUpArrow">
            <a:avLst>
              <a:gd name="adj1" fmla="val 132627"/>
              <a:gd name="adj2" fmla="val 132627"/>
              <a:gd name="adj3" fmla="val 41951"/>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1949" name="Google Shape;1949;g724b252115_0_219"/>
          <p:cNvSpPr txBox="1"/>
          <p:nvPr/>
        </p:nvSpPr>
        <p:spPr>
          <a:xfrm>
            <a:off x="8372304" y="3910296"/>
            <a:ext cx="6675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Rockwell"/>
                <a:ea typeface="Rockwell"/>
                <a:cs typeface="Rockwell"/>
                <a:sym typeface="Rockwell"/>
                <a:hlinkClick r:id="rId7">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grpSp>
        <p:nvGrpSpPr>
          <p:cNvPr id="1950" name="Google Shape;1950;g724b252115_0_219"/>
          <p:cNvGrpSpPr/>
          <p:nvPr/>
        </p:nvGrpSpPr>
        <p:grpSpPr>
          <a:xfrm>
            <a:off x="-5868" y="1294008"/>
            <a:ext cx="3944823" cy="4368408"/>
            <a:chOff x="1" y="1295471"/>
            <a:chExt cx="3944823" cy="4368408"/>
          </a:xfrm>
        </p:grpSpPr>
        <p:pic>
          <p:nvPicPr>
            <p:cNvPr id="1951" name="Google Shape;1951;g724b252115_0_219" descr="http://www.chem.purdue.edu/gchelp/howtosolveit/Thermodynamics/ThermoArt/Calorimeter.JPG"/>
            <p:cNvPicPr preferRelativeResize="0"/>
            <p:nvPr/>
          </p:nvPicPr>
          <p:blipFill rotWithShape="1">
            <a:blip r:embed="rId8">
              <a:alphaModFix/>
            </a:blip>
            <a:srcRect/>
            <a:stretch/>
          </p:blipFill>
          <p:spPr>
            <a:xfrm>
              <a:off x="91874" y="3910296"/>
              <a:ext cx="3356406" cy="1753583"/>
            </a:xfrm>
            <a:prstGeom prst="rect">
              <a:avLst/>
            </a:prstGeom>
            <a:noFill/>
            <a:ln>
              <a:noFill/>
            </a:ln>
          </p:spPr>
        </p:pic>
        <p:pic>
          <p:nvPicPr>
            <p:cNvPr id="1952" name="Google Shape;1952;g724b252115_0_219" descr="Calorimetry – Part 2ApplicationsA calorimeter is used tomeasure the heatabsorbed or released ina chemical (or other)proces..."/>
            <p:cNvPicPr preferRelativeResize="0"/>
            <p:nvPr/>
          </p:nvPicPr>
          <p:blipFill rotWithShape="1">
            <a:blip r:embed="rId9">
              <a:alphaModFix/>
            </a:blip>
            <a:srcRect/>
            <a:stretch/>
          </p:blipFill>
          <p:spPr>
            <a:xfrm>
              <a:off x="1" y="1295471"/>
              <a:ext cx="3944823" cy="2958617"/>
            </a:xfrm>
            <a:prstGeom prst="rect">
              <a:avLst/>
            </a:prstGeom>
            <a:noFill/>
            <a:ln>
              <a:noFill/>
            </a:ln>
          </p:spPr>
        </p:pic>
        <p:sp>
          <p:nvSpPr>
            <p:cNvPr id="1953" name="Google Shape;1953;g724b252115_0_219"/>
            <p:cNvSpPr/>
            <p:nvPr/>
          </p:nvSpPr>
          <p:spPr>
            <a:xfrm>
              <a:off x="187287" y="3633297"/>
              <a:ext cx="1531200" cy="276900"/>
            </a:xfrm>
            <a:prstGeom prst="rect">
              <a:avLst/>
            </a:prstGeom>
            <a:noFill/>
            <a:ln>
              <a:noFill/>
            </a:ln>
          </p:spPr>
          <p:txBody>
            <a:bodyPr spcFirstLastPara="1" wrap="square" lIns="91425" tIns="45700" rIns="91425" bIns="45700" anchor="t" anchorCtr="0">
              <a:noAutofit/>
            </a:bodyPr>
            <a:lstStyle/>
            <a:p>
              <a:pPr marL="457200" marR="0" lvl="1"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Constant P</a:t>
              </a:r>
              <a:endParaRPr sz="1400" b="0" i="0" u="none" strike="noStrike" cap="none">
                <a:solidFill>
                  <a:srgbClr val="000000"/>
                </a:solidFill>
                <a:latin typeface="Arial"/>
                <a:ea typeface="Arial"/>
                <a:cs typeface="Arial"/>
                <a:sym typeface="Arial"/>
              </a:endParaRPr>
            </a:p>
          </p:txBody>
        </p:sp>
        <p:sp>
          <p:nvSpPr>
            <p:cNvPr id="1954" name="Google Shape;1954;g724b252115_0_219"/>
            <p:cNvSpPr txBox="1"/>
            <p:nvPr/>
          </p:nvSpPr>
          <p:spPr>
            <a:xfrm>
              <a:off x="3114566" y="5366302"/>
              <a:ext cx="6675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Rockwell"/>
                  <a:ea typeface="Rockwell"/>
                  <a:cs typeface="Rockwell"/>
                  <a:sym typeface="Rockwell"/>
                  <a:hlinkClick r:id="rId10">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grpSp>
      <p:sp>
        <p:nvSpPr>
          <p:cNvPr id="1955" name="Google Shape;1955;g724b252115_0_219"/>
          <p:cNvSpPr txBox="1"/>
          <p:nvPr/>
        </p:nvSpPr>
        <p:spPr>
          <a:xfrm>
            <a:off x="3448280" y="83456"/>
            <a:ext cx="4487400" cy="1015800"/>
          </a:xfrm>
          <a:prstGeom prst="rect">
            <a:avLst/>
          </a:prstGeom>
          <a:gradFill>
            <a:gsLst>
              <a:gs pos="0">
                <a:srgbClr val="C55E00"/>
              </a:gs>
              <a:gs pos="100000">
                <a:srgbClr val="FFAD63"/>
              </a:gs>
            </a:gsLst>
            <a:lin ang="5400012" scaled="0"/>
          </a:gradFill>
          <a:ln w="12700" cap="flat" cmpd="sng">
            <a:solidFill>
              <a:srgbClr val="F68C17"/>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Application of </a:t>
            </a:r>
            <a:r>
              <a:rPr lang="en-US" sz="1400" b="0" i="0" u="sng" strike="noStrike" cap="none">
                <a:solidFill>
                  <a:schemeClr val="lt1"/>
                </a:solidFill>
                <a:latin typeface="Arial"/>
                <a:ea typeface="Arial"/>
                <a:cs typeface="Arial"/>
                <a:sym typeface="Arial"/>
              </a:rPr>
              <a:t>Law of Conservation of Energy</a:t>
            </a:r>
            <a:r>
              <a:rPr lang="en-US" sz="1400" b="0" i="0" u="none" strike="noStrike" cap="none">
                <a:solidFill>
                  <a:schemeClr val="lt1"/>
                </a:solidFill>
                <a:latin typeface="Arial"/>
                <a:ea typeface="Arial"/>
                <a:cs typeface="Arial"/>
                <a:sym typeface="Arial"/>
              </a:rPr>
              <a:t>: All heat produced/consumed during reaction (system) is exchanged with the surroundings.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956" name="Google Shape;1956;g724b252115_0_219"/>
          <p:cNvSpPr txBox="1"/>
          <p:nvPr/>
        </p:nvSpPr>
        <p:spPr>
          <a:xfrm>
            <a:off x="22032" y="1394624"/>
            <a:ext cx="2324700" cy="307800"/>
          </a:xfrm>
          <a:prstGeom prst="rect">
            <a:avLst/>
          </a:prstGeom>
          <a:solidFill>
            <a:srgbClr val="E6DEE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Coffee Cup Calorimeter</a:t>
            </a:r>
            <a:endParaRPr sz="1400" b="0" i="0" u="none" strike="noStrike" cap="none">
              <a:solidFill>
                <a:schemeClr val="dk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950"/>
                                        </p:tgtEl>
                                      </p:cBhvr>
                                    </p:animEffect>
                                    <p:set>
                                      <p:cBhvr>
                                        <p:cTn id="7" dur="1" fill="hold">
                                          <p:stCondLst>
                                            <p:cond delay="500"/>
                                          </p:stCondLst>
                                        </p:cTn>
                                        <p:tgtEl>
                                          <p:spTgt spid="19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961"/>
        <p:cNvGrpSpPr/>
        <p:nvPr/>
      </p:nvGrpSpPr>
      <p:grpSpPr>
        <a:xfrm>
          <a:off x="0" y="0"/>
          <a:ext cx="0" cy="0"/>
          <a:chOff x="0" y="0"/>
          <a:chExt cx="0" cy="0"/>
        </a:xfrm>
      </p:grpSpPr>
      <p:sp>
        <p:nvSpPr>
          <p:cNvPr id="1962" name="Google Shape;1962;g724b250972_0_2734"/>
          <p:cNvSpPr txBox="1">
            <a:spLocks noGrp="1"/>
          </p:cNvSpPr>
          <p:nvPr>
            <p:ph type="title"/>
          </p:nvPr>
        </p:nvSpPr>
        <p:spPr>
          <a:xfrm>
            <a:off x="895728" y="3431664"/>
            <a:ext cx="5638800" cy="1362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4000"/>
              <a:buFont typeface="Rockwell"/>
              <a:buNone/>
            </a:pPr>
            <a:r>
              <a:rPr lang="en-US" sz="4000"/>
              <a:t>Unit 7 </a:t>
            </a:r>
            <a:endParaRPr sz="4000"/>
          </a:p>
        </p:txBody>
      </p:sp>
      <p:sp>
        <p:nvSpPr>
          <p:cNvPr id="1963" name="Google Shape;1963;g724b250972_0_2734"/>
          <p:cNvSpPr txBox="1">
            <a:spLocks noGrp="1"/>
          </p:cNvSpPr>
          <p:nvPr>
            <p:ph type="body" idx="1"/>
          </p:nvPr>
        </p:nvSpPr>
        <p:spPr>
          <a:xfrm>
            <a:off x="1358686" y="4767003"/>
            <a:ext cx="6627900" cy="15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750"/>
              <a:buNone/>
            </a:pPr>
            <a:r>
              <a:rPr lang="en-US" sz="5000"/>
              <a:t>Equilibrium 7-9%</a:t>
            </a:r>
            <a:endParaRPr sz="5000"/>
          </a:p>
        </p:txBody>
      </p:sp>
      <p:pic>
        <p:nvPicPr>
          <p:cNvPr id="1964" name="Google Shape;1964;g724b250972_0_2734"/>
          <p:cNvPicPr preferRelativeResize="0"/>
          <p:nvPr/>
        </p:nvPicPr>
        <p:blipFill rotWithShape="1">
          <a:blip r:embed="rId3">
            <a:alphaModFix/>
          </a:blip>
          <a:srcRect/>
          <a:stretch/>
        </p:blipFill>
        <p:spPr>
          <a:xfrm>
            <a:off x="4610767" y="740894"/>
            <a:ext cx="3891547" cy="3825589"/>
          </a:xfrm>
          <a:prstGeom prst="rect">
            <a:avLst/>
          </a:prstGeom>
          <a:noFill/>
          <a:ln w="76200" cap="flat" cmpd="sng">
            <a:solidFill>
              <a:srgbClr val="999966"/>
            </a:solidFill>
            <a:prstDash val="solid"/>
            <a:round/>
            <a:headEnd type="none" w="sm" len="sm"/>
            <a:tailEnd type="none" w="sm" len="sm"/>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968"/>
        <p:cNvGrpSpPr/>
        <p:nvPr/>
      </p:nvGrpSpPr>
      <p:grpSpPr>
        <a:xfrm>
          <a:off x="0" y="0"/>
          <a:ext cx="0" cy="0"/>
          <a:chOff x="0" y="0"/>
          <a:chExt cx="0" cy="0"/>
        </a:xfrm>
      </p:grpSpPr>
      <p:sp>
        <p:nvSpPr>
          <p:cNvPr id="1969" name="Google Shape;1969;g724b250972_0_2741"/>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What is chemical equilibrium? </a:t>
            </a:r>
            <a:endParaRPr/>
          </a:p>
        </p:txBody>
      </p:sp>
      <p:sp>
        <p:nvSpPr>
          <p:cNvPr id="1970" name="Google Shape;1970;g724b250972_0_2741"/>
          <p:cNvSpPr txBox="1">
            <a:spLocks noGrp="1"/>
          </p:cNvSpPr>
          <p:nvPr>
            <p:ph type="body" idx="1"/>
          </p:nvPr>
        </p:nvSpPr>
        <p:spPr>
          <a:xfrm>
            <a:off x="280737" y="1002024"/>
            <a:ext cx="7376100" cy="49596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Systems that have reached the state where the rates of the forward reaction and the reverse reaction are constant and equal.</a:t>
            </a:r>
            <a:endParaRPr/>
          </a:p>
          <a:p>
            <a:pPr marL="228600" lvl="0" indent="-228600" algn="l" rtl="0">
              <a:lnSpc>
                <a:spcPct val="100000"/>
              </a:lnSpc>
              <a:spcBef>
                <a:spcPts val="2000"/>
              </a:spcBef>
              <a:spcAft>
                <a:spcPts val="0"/>
              </a:spcAft>
              <a:buSzPts val="1350"/>
              <a:buChar char="■"/>
            </a:pPr>
            <a:r>
              <a:rPr lang="en-US"/>
              <a:t>It is a dynamic process where reactants continuously form products and vice versa, but the net amounts of reactants and products remain constant.</a:t>
            </a:r>
            <a:endParaRPr/>
          </a:p>
          <a:p>
            <a:pPr marL="228600" lvl="0" indent="-228600" algn="l" rtl="0">
              <a:lnSpc>
                <a:spcPct val="100000"/>
              </a:lnSpc>
              <a:spcBef>
                <a:spcPts val="2000"/>
              </a:spcBef>
              <a:spcAft>
                <a:spcPts val="0"/>
              </a:spcAft>
              <a:buSzPts val="1350"/>
              <a:buChar char="■"/>
            </a:pPr>
            <a:r>
              <a:rPr lang="en-US"/>
              <a:t>The proportions of products and reactants formed in a system at a specific temperature that has achieved equilibrium is represented by </a:t>
            </a:r>
            <a:r>
              <a:rPr lang="en-US" i="1"/>
              <a:t>K</a:t>
            </a:r>
            <a:r>
              <a:rPr lang="en-US"/>
              <a:t>, the equilibrium constant.</a:t>
            </a:r>
            <a:endParaRPr/>
          </a:p>
        </p:txBody>
      </p:sp>
      <p:sp>
        <p:nvSpPr>
          <p:cNvPr id="1971" name="Google Shape;1971;g724b250972_0_2741"/>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972" name="Google Shape;1972;g724b250972_0_2741"/>
          <p:cNvSpPr txBox="1"/>
          <p:nvPr/>
        </p:nvSpPr>
        <p:spPr>
          <a:xfrm>
            <a:off x="0" y="6011025"/>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6.1: Given a set of experimental observations regarding processes that are reversible, construct an explanation that connects the observations to the reversibility of the underlying chemical reactions or processes.</a:t>
            </a:r>
            <a:r>
              <a:rPr lang="en-US" sz="1200" b="0" i="0" u="none" strike="noStrike" cap="none">
                <a:solidFill>
                  <a:schemeClr val="dk1"/>
                </a:solidFill>
                <a:latin typeface="Rockwell"/>
                <a:ea typeface="Rockwell"/>
                <a:cs typeface="Rockwell"/>
                <a:sym typeface="Rockwell"/>
              </a:rPr>
              <a:t>						</a:t>
            </a: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1973" name="Google Shape;1973;g724b250972_0_2741"/>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974" name="Google Shape;1974;g724b250972_0_2741"/>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975" name="Google Shape;1975;g724b250972_0_2741"/>
          <p:cNvPicPr preferRelativeResize="0"/>
          <p:nvPr/>
        </p:nvPicPr>
        <p:blipFill rotWithShape="1">
          <a:blip r:embed="rId5">
            <a:alphaModFix/>
          </a:blip>
          <a:srcRect/>
          <a:stretch/>
        </p:blipFill>
        <p:spPr>
          <a:xfrm>
            <a:off x="116254" y="3920020"/>
            <a:ext cx="6024591" cy="1918399"/>
          </a:xfrm>
          <a:prstGeom prst="rect">
            <a:avLst/>
          </a:prstGeom>
          <a:noFill/>
          <a:ln>
            <a:noFill/>
          </a:ln>
        </p:spPr>
      </p:pic>
      <p:pic>
        <p:nvPicPr>
          <p:cNvPr id="1976" name="Google Shape;1976;g724b250972_0_2741"/>
          <p:cNvPicPr preferRelativeResize="0"/>
          <p:nvPr/>
        </p:nvPicPr>
        <p:blipFill rotWithShape="1">
          <a:blip r:embed="rId6">
            <a:alphaModFix/>
          </a:blip>
          <a:srcRect b="6949"/>
          <a:stretch/>
        </p:blipFill>
        <p:spPr>
          <a:xfrm>
            <a:off x="6270852" y="4049175"/>
            <a:ext cx="2806305" cy="1702941"/>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980"/>
        <p:cNvGrpSpPr/>
        <p:nvPr/>
      </p:nvGrpSpPr>
      <p:grpSpPr>
        <a:xfrm>
          <a:off x="0" y="0"/>
          <a:ext cx="0" cy="0"/>
          <a:chOff x="0" y="0"/>
          <a:chExt cx="0" cy="0"/>
        </a:xfrm>
      </p:grpSpPr>
      <p:sp>
        <p:nvSpPr>
          <p:cNvPr id="1981" name="Google Shape;1981;g724b250972_0_2752"/>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Manipulating </a:t>
            </a:r>
            <a:r>
              <a:rPr lang="en-US" i="1"/>
              <a:t>Q</a:t>
            </a:r>
            <a:r>
              <a:rPr lang="en-US"/>
              <a:t> and </a:t>
            </a:r>
            <a:r>
              <a:rPr lang="en-US" i="1"/>
              <a:t>K</a:t>
            </a:r>
            <a:endParaRPr/>
          </a:p>
        </p:txBody>
      </p:sp>
      <p:sp>
        <p:nvSpPr>
          <p:cNvPr id="1982" name="Google Shape;1982;g724b250972_0_2752"/>
          <p:cNvSpPr txBox="1">
            <a:spLocks noGrp="1"/>
          </p:cNvSpPr>
          <p:nvPr>
            <p:ph type="body" idx="1"/>
          </p:nvPr>
        </p:nvSpPr>
        <p:spPr>
          <a:xfrm>
            <a:off x="280737" y="903392"/>
            <a:ext cx="7654800" cy="49596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i="1"/>
              <a:t>K</a:t>
            </a:r>
            <a:r>
              <a:rPr lang="en-US"/>
              <a:t> (equilibrium constant) represents the relative amounts of products to reactants at equilibrium at a given temperature.</a:t>
            </a:r>
            <a:endParaRPr/>
          </a:p>
          <a:p>
            <a:pPr marL="228600" lvl="0" indent="-228600" algn="l" rtl="0">
              <a:lnSpc>
                <a:spcPct val="100000"/>
              </a:lnSpc>
              <a:spcBef>
                <a:spcPts val="2000"/>
              </a:spcBef>
              <a:spcAft>
                <a:spcPts val="0"/>
              </a:spcAft>
              <a:buSzPts val="1350"/>
              <a:buChar char="■"/>
            </a:pPr>
            <a:r>
              <a:rPr lang="en-US" i="1"/>
              <a:t>Q</a:t>
            </a:r>
            <a:r>
              <a:rPr lang="en-US"/>
              <a:t> (reaction progress) describes the relative amounts of products to reactants present at any point in the reaction at a given temperature. </a:t>
            </a:r>
            <a:endParaRPr/>
          </a:p>
          <a:p>
            <a:pPr marL="228600" lvl="0" indent="-228600" algn="l" rtl="0">
              <a:lnSpc>
                <a:spcPct val="100000"/>
              </a:lnSpc>
              <a:spcBef>
                <a:spcPts val="2000"/>
              </a:spcBef>
              <a:spcAft>
                <a:spcPts val="0"/>
              </a:spcAft>
              <a:buSzPts val="1350"/>
              <a:buChar char="■"/>
            </a:pPr>
            <a:r>
              <a:rPr lang="en-US" i="1"/>
              <a:t>Q</a:t>
            </a:r>
            <a:r>
              <a:rPr lang="en-US"/>
              <a:t> and </a:t>
            </a:r>
            <a:r>
              <a:rPr lang="en-US" i="1"/>
              <a:t>K</a:t>
            </a:r>
            <a:r>
              <a:rPr lang="en-US"/>
              <a:t> only include substances that are gases or in aqueous solutions. No solids or liquids are ever included in these expressions.</a:t>
            </a:r>
            <a:endParaRPr/>
          </a:p>
        </p:txBody>
      </p:sp>
      <p:sp>
        <p:nvSpPr>
          <p:cNvPr id="1983" name="Google Shape;1983;g724b250972_0_2752"/>
          <p:cNvSpPr txBox="1">
            <a:spLocks noGrp="1"/>
          </p:cNvSpPr>
          <p:nvPr>
            <p:ph type="body" idx="2"/>
          </p:nvPr>
        </p:nvSpPr>
        <p:spPr>
          <a:xfrm>
            <a:off x="4038553" y="3149771"/>
            <a:ext cx="4781700" cy="42441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Similar reactions will have related</a:t>
            </a:r>
            <a:r>
              <a:rPr lang="en-US" i="1"/>
              <a:t> K </a:t>
            </a:r>
            <a:r>
              <a:rPr lang="en-US"/>
              <a:t>values at the same temperature.</a:t>
            </a:r>
            <a:endParaRPr/>
          </a:p>
          <a:p>
            <a:pPr marL="228600" lvl="0" indent="-142875" algn="l" rtl="0">
              <a:lnSpc>
                <a:spcPct val="100000"/>
              </a:lnSpc>
              <a:spcBef>
                <a:spcPts val="2000"/>
              </a:spcBef>
              <a:spcAft>
                <a:spcPts val="0"/>
              </a:spcAft>
              <a:buSzPts val="1350"/>
              <a:buNone/>
            </a:pPr>
            <a:endParaRPr/>
          </a:p>
        </p:txBody>
      </p:sp>
      <p:sp>
        <p:nvSpPr>
          <p:cNvPr id="1984" name="Google Shape;1984;g724b250972_0_2752"/>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985" name="Google Shape;1985;g724b250972_0_2752"/>
          <p:cNvSpPr txBox="1"/>
          <p:nvPr/>
        </p:nvSpPr>
        <p:spPr>
          <a:xfrm>
            <a:off x="0" y="6356237"/>
            <a:ext cx="9144000" cy="72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Rockwell"/>
                <a:ea typeface="Rockwell"/>
                <a:cs typeface="Rockwell"/>
                <a:sym typeface="Rockwell"/>
              </a:rPr>
              <a:t>LO 6.2: The student can, given a manipulation of a chemical reaction or set of reactions (e.g., reversal of reaction or addition of two reactions), determine the effects of that manipulation on Q or K.	</a:t>
            </a:r>
            <a:r>
              <a:rPr lang="en-US" sz="1100" b="0" i="0" u="none" strike="noStrike" cap="none">
                <a:solidFill>
                  <a:schemeClr val="dk1"/>
                </a:solidFill>
                <a:latin typeface="Rockwell"/>
                <a:ea typeface="Rockwell"/>
                <a:cs typeface="Rockwell"/>
                <a:sym typeface="Rockwell"/>
              </a:rPr>
              <a:t>															</a:t>
            </a:r>
            <a:endParaRPr sz="1100" b="0" i="0" u="none" strike="noStrike" cap="none">
              <a:solidFill>
                <a:schemeClr val="dk1"/>
              </a:solidFill>
              <a:latin typeface="Rockwell"/>
              <a:ea typeface="Rockwell"/>
              <a:cs typeface="Rockwell"/>
              <a:sym typeface="Rockwell"/>
            </a:endParaRPr>
          </a:p>
        </p:txBody>
      </p:sp>
      <p:sp>
        <p:nvSpPr>
          <p:cNvPr id="1986" name="Google Shape;1986;g724b250972_0_2752"/>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987" name="Google Shape;1987;g724b250972_0_2752"/>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988" name="Google Shape;1988;g724b250972_0_2752"/>
          <p:cNvPicPr preferRelativeResize="0"/>
          <p:nvPr/>
        </p:nvPicPr>
        <p:blipFill rotWithShape="1">
          <a:blip r:embed="rId5">
            <a:alphaModFix/>
          </a:blip>
          <a:srcRect/>
          <a:stretch/>
        </p:blipFill>
        <p:spPr>
          <a:xfrm>
            <a:off x="4421983" y="3745269"/>
            <a:ext cx="3682124" cy="2635626"/>
          </a:xfrm>
          <a:prstGeom prst="rect">
            <a:avLst/>
          </a:prstGeom>
          <a:noFill/>
          <a:ln>
            <a:noFill/>
          </a:ln>
        </p:spPr>
      </p:pic>
      <p:pic>
        <p:nvPicPr>
          <p:cNvPr id="1989" name="Google Shape;1989;g724b250972_0_2752"/>
          <p:cNvPicPr preferRelativeResize="0"/>
          <p:nvPr/>
        </p:nvPicPr>
        <p:blipFill rotWithShape="1">
          <a:blip r:embed="rId6">
            <a:alphaModFix/>
          </a:blip>
          <a:srcRect/>
          <a:stretch/>
        </p:blipFill>
        <p:spPr>
          <a:xfrm>
            <a:off x="793362" y="3185138"/>
            <a:ext cx="2425700" cy="1600200"/>
          </a:xfrm>
          <a:prstGeom prst="rect">
            <a:avLst/>
          </a:prstGeom>
          <a:noFill/>
          <a:ln>
            <a:noFill/>
          </a:ln>
        </p:spPr>
      </p:pic>
      <p:pic>
        <p:nvPicPr>
          <p:cNvPr id="1990" name="Google Shape;1990;g724b250972_0_2752"/>
          <p:cNvPicPr preferRelativeResize="0"/>
          <p:nvPr/>
        </p:nvPicPr>
        <p:blipFill rotWithShape="1">
          <a:blip r:embed="rId7">
            <a:alphaModFix/>
          </a:blip>
          <a:srcRect l="3160" t="43256" r="5229" b="18303"/>
          <a:stretch/>
        </p:blipFill>
        <p:spPr>
          <a:xfrm>
            <a:off x="272669" y="4797667"/>
            <a:ext cx="3874367" cy="1220534"/>
          </a:xfrm>
          <a:prstGeom prst="rect">
            <a:avLst/>
          </a:prstGeom>
          <a:noFill/>
          <a:ln>
            <a:noFill/>
          </a:ln>
        </p:spPr>
      </p:pic>
      <p:sp>
        <p:nvSpPr>
          <p:cNvPr id="1991" name="Google Shape;1991;g724b250972_0_2752"/>
          <p:cNvSpPr txBox="1"/>
          <p:nvPr/>
        </p:nvSpPr>
        <p:spPr>
          <a:xfrm>
            <a:off x="1787150" y="6003802"/>
            <a:ext cx="745800" cy="479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350"/>
              <a:buFont typeface="Noto Sans Symbols"/>
              <a:buNone/>
            </a:pPr>
            <a:r>
              <a:rPr lang="en-US" sz="1800" b="0" i="0" u="none" strike="noStrike" cap="none">
                <a:solidFill>
                  <a:srgbClr val="595959"/>
                </a:solidFill>
                <a:latin typeface="Rockwell"/>
                <a:ea typeface="Rockwell"/>
                <a:cs typeface="Rockwell"/>
                <a:sym typeface="Rockwell"/>
              </a:rPr>
              <a:t>2.9</a:t>
            </a:r>
            <a:endParaRPr sz="1400" b="0" i="0" u="none" strike="noStrike" cap="none">
              <a:solidFill>
                <a:srgbClr val="000000"/>
              </a:solidFill>
              <a:latin typeface="Arial"/>
              <a:ea typeface="Arial"/>
              <a:cs typeface="Arial"/>
              <a:sym typeface="Arial"/>
            </a:endParaRPr>
          </a:p>
          <a:p>
            <a:pPr marL="228600" marR="0" lvl="0" indent="-142875" algn="l" rtl="0">
              <a:lnSpc>
                <a:spcPct val="100000"/>
              </a:lnSpc>
              <a:spcBef>
                <a:spcPts val="2000"/>
              </a:spcBef>
              <a:spcAft>
                <a:spcPts val="0"/>
              </a:spcAft>
              <a:buClr>
                <a:schemeClr val="accent1"/>
              </a:buClr>
              <a:buSzPts val="1350"/>
              <a:buFont typeface="Noto Sans Symbols"/>
              <a:buNone/>
            </a:pPr>
            <a:endParaRPr sz="1800" b="0" i="0" u="none" strike="noStrike" cap="none">
              <a:solidFill>
                <a:srgbClr val="595959"/>
              </a:solidFill>
              <a:latin typeface="Rockwell"/>
              <a:ea typeface="Rockwell"/>
              <a:cs typeface="Rockwell"/>
              <a:sym typeface="Rockwell"/>
            </a:endParaRPr>
          </a:p>
        </p:txBody>
      </p:sp>
      <p:sp>
        <p:nvSpPr>
          <p:cNvPr id="1992" name="Google Shape;1992;g724b250972_0_2752"/>
          <p:cNvSpPr/>
          <p:nvPr/>
        </p:nvSpPr>
        <p:spPr>
          <a:xfrm>
            <a:off x="591511" y="5981214"/>
            <a:ext cx="3160800" cy="3750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992"/>
                                        </p:tgtEl>
                                      </p:cBhvr>
                                    </p:animEffect>
                                    <p:set>
                                      <p:cBhvr>
                                        <p:cTn id="7" dur="1" fill="hold">
                                          <p:stCondLst>
                                            <p:cond delay="2000"/>
                                          </p:stCondLst>
                                        </p:cTn>
                                        <p:tgtEl>
                                          <p:spTgt spid="199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996"/>
        <p:cNvGrpSpPr/>
        <p:nvPr/>
      </p:nvGrpSpPr>
      <p:grpSpPr>
        <a:xfrm>
          <a:off x="0" y="0"/>
          <a:ext cx="0" cy="0"/>
          <a:chOff x="0" y="0"/>
          <a:chExt cx="0" cy="0"/>
        </a:xfrm>
      </p:grpSpPr>
      <p:sp>
        <p:nvSpPr>
          <p:cNvPr id="1997" name="Google Shape;1997;g724b250972_0_2767"/>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Kinetics and Equilibrium</a:t>
            </a:r>
            <a:endParaRPr/>
          </a:p>
        </p:txBody>
      </p:sp>
      <p:sp>
        <p:nvSpPr>
          <p:cNvPr id="1998" name="Google Shape;1998;g724b250972_0_2767"/>
          <p:cNvSpPr txBox="1">
            <a:spLocks noGrp="1"/>
          </p:cNvSpPr>
          <p:nvPr>
            <p:ph type="body" idx="1"/>
          </p:nvPr>
        </p:nvSpPr>
        <p:spPr>
          <a:xfrm>
            <a:off x="0" y="865238"/>
            <a:ext cx="8190900" cy="3415200"/>
          </a:xfrm>
          <a:prstGeom prst="rect">
            <a:avLst/>
          </a:prstGeom>
          <a:noFill/>
          <a:ln>
            <a:noFill/>
          </a:ln>
        </p:spPr>
        <p:txBody>
          <a:bodyPr spcFirstLastPara="1" wrap="square" lIns="91425" tIns="45700" rIns="91425" bIns="45700" anchor="t" anchorCtr="0">
            <a:noAutofit/>
          </a:bodyPr>
          <a:lstStyle/>
          <a:p>
            <a:pPr marL="228600" lvl="0" indent="-228599" algn="l" rtl="0">
              <a:lnSpc>
                <a:spcPct val="100000"/>
              </a:lnSpc>
              <a:spcBef>
                <a:spcPts val="0"/>
              </a:spcBef>
              <a:spcAft>
                <a:spcPts val="0"/>
              </a:spcAft>
              <a:buSzPts val="1249"/>
              <a:buChar char="■"/>
            </a:pPr>
            <a:r>
              <a:rPr lang="en-US" sz="1665"/>
              <a:t>Kinetics examines the rate at which reactions proceed. Rate laws are used to describe how reactant concentrations affect a reaction’s rate. Rate constants (k) in rate law expressions are determined experimentally at a given temperature.</a:t>
            </a:r>
            <a:endParaRPr/>
          </a:p>
          <a:p>
            <a:pPr marL="228600" lvl="0" indent="-228599" algn="l" rtl="0">
              <a:lnSpc>
                <a:spcPct val="100000"/>
              </a:lnSpc>
              <a:spcBef>
                <a:spcPts val="2000"/>
              </a:spcBef>
              <a:spcAft>
                <a:spcPts val="0"/>
              </a:spcAft>
              <a:buSzPts val="1249"/>
              <a:buChar char="■"/>
            </a:pPr>
            <a:r>
              <a:rPr lang="en-US" sz="1665"/>
              <a:t>Equilibrium describes the state at which the rates of the forward reaction and the reverse reaction are constant and equal. </a:t>
            </a:r>
            <a:endParaRPr/>
          </a:p>
          <a:p>
            <a:pPr marL="228600" lvl="0" indent="-228599" algn="l" rtl="0">
              <a:lnSpc>
                <a:spcPct val="100000"/>
              </a:lnSpc>
              <a:spcBef>
                <a:spcPts val="2000"/>
              </a:spcBef>
              <a:spcAft>
                <a:spcPts val="0"/>
              </a:spcAft>
              <a:buSzPts val="1249"/>
              <a:buChar char="■"/>
            </a:pPr>
            <a:r>
              <a:rPr lang="en-US" sz="1665"/>
              <a:t>If the rates are initially unequal (the system is not at equilibrium), the faster direction depletes its reactants, which feeds back to slow down that direction.  </a:t>
            </a:r>
            <a:endParaRPr sz="1665"/>
          </a:p>
          <a:p>
            <a:pPr marL="228600" lvl="0" indent="-228599" algn="l" rtl="0">
              <a:lnSpc>
                <a:spcPct val="100000"/>
              </a:lnSpc>
              <a:spcBef>
                <a:spcPts val="2000"/>
              </a:spcBef>
              <a:spcAft>
                <a:spcPts val="0"/>
              </a:spcAft>
              <a:buSzPts val="1249"/>
              <a:buChar char="■"/>
            </a:pPr>
            <a:r>
              <a:rPr lang="en-US" sz="1665"/>
              <a:t>At the same time, the slower direction accumulates its reactants, speeding up the slower direction.  </a:t>
            </a:r>
            <a:endParaRPr sz="1665"/>
          </a:p>
        </p:txBody>
      </p:sp>
      <p:sp>
        <p:nvSpPr>
          <p:cNvPr id="1999" name="Google Shape;1999;g724b250972_0_2767"/>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000" name="Google Shape;2000;g724b250972_0_2767"/>
          <p:cNvSpPr txBox="1"/>
          <p:nvPr/>
        </p:nvSpPr>
        <p:spPr>
          <a:xfrm>
            <a:off x="-91503" y="6242447"/>
            <a:ext cx="9144000" cy="800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6.3: The student can connect kinetics to equilibrium by using reasoning, such as LeChatelier’s principle, to infer the relative rates of the forward and reverse reactions. </a:t>
            </a:r>
            <a:r>
              <a:rPr lang="en-US" sz="10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Rockwell"/>
              <a:ea typeface="Rockwell"/>
              <a:cs typeface="Rockwell"/>
              <a:sym typeface="Rockwell"/>
            </a:endParaRPr>
          </a:p>
        </p:txBody>
      </p:sp>
      <p:sp>
        <p:nvSpPr>
          <p:cNvPr id="2001" name="Google Shape;2001;g724b250972_0_2767"/>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2002" name="Google Shape;2002;g724b250972_0_2767"/>
          <p:cNvPicPr preferRelativeResize="0"/>
          <p:nvPr/>
        </p:nvPicPr>
        <p:blipFill rotWithShape="1">
          <a:blip r:embed="rId5">
            <a:alphaModFix/>
          </a:blip>
          <a:srcRect l="7915" r="8854"/>
          <a:stretch/>
        </p:blipFill>
        <p:spPr>
          <a:xfrm>
            <a:off x="5955236" y="3972145"/>
            <a:ext cx="2942171" cy="2356605"/>
          </a:xfrm>
          <a:prstGeom prst="rect">
            <a:avLst/>
          </a:prstGeom>
          <a:noFill/>
          <a:ln>
            <a:noFill/>
          </a:ln>
        </p:spPr>
      </p:pic>
      <p:sp>
        <p:nvSpPr>
          <p:cNvPr id="2003" name="Google Shape;2003;g724b250972_0_2767"/>
          <p:cNvSpPr txBox="1">
            <a:spLocks noGrp="1"/>
          </p:cNvSpPr>
          <p:nvPr>
            <p:ph type="body" idx="1"/>
          </p:nvPr>
        </p:nvSpPr>
        <p:spPr>
          <a:xfrm>
            <a:off x="0" y="3621099"/>
            <a:ext cx="6076200" cy="3415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350"/>
              <a:buNone/>
            </a:pPr>
            <a:endParaRPr/>
          </a:p>
          <a:p>
            <a:pPr marL="228600" lvl="0" indent="-228600" algn="l" rtl="0">
              <a:lnSpc>
                <a:spcPct val="100000"/>
              </a:lnSpc>
              <a:spcBef>
                <a:spcPts val="2000"/>
              </a:spcBef>
              <a:spcAft>
                <a:spcPts val="0"/>
              </a:spcAft>
              <a:buSzPts val="1275"/>
              <a:buChar char="■"/>
            </a:pPr>
            <a:r>
              <a:rPr lang="en-US" sz="1700"/>
              <a:t>These loops continue until the faster rate and the slower rate have become equal. </a:t>
            </a:r>
            <a:endParaRPr/>
          </a:p>
          <a:p>
            <a:pPr marL="228600" lvl="0" indent="-228600" algn="l" rtl="0">
              <a:lnSpc>
                <a:spcPct val="100000"/>
              </a:lnSpc>
              <a:spcBef>
                <a:spcPts val="2000"/>
              </a:spcBef>
              <a:spcAft>
                <a:spcPts val="0"/>
              </a:spcAft>
              <a:buSzPts val="1275"/>
              <a:buChar char="■"/>
            </a:pPr>
            <a:r>
              <a:rPr lang="en-US" sz="1700"/>
              <a:t>In the graph to the right, after equilibrium has been achieved, additional hydrogen gas is added to the system. The system then consumes both H</a:t>
            </a:r>
            <a:r>
              <a:rPr lang="en-US" sz="1700" baseline="-25000"/>
              <a:t>2</a:t>
            </a:r>
            <a:r>
              <a:rPr lang="en-US" sz="1700"/>
              <a:t> and N</a:t>
            </a:r>
            <a:r>
              <a:rPr lang="en-US" sz="1700" baseline="-25000"/>
              <a:t>2</a:t>
            </a:r>
            <a:r>
              <a:rPr lang="en-US" sz="1700"/>
              <a:t> to form additional NH</a:t>
            </a:r>
            <a:r>
              <a:rPr lang="en-US" sz="1700" baseline="-25000"/>
              <a:t>3</a:t>
            </a:r>
            <a:r>
              <a:rPr lang="en-US" sz="1700"/>
              <a:t> molecules, eventually reestablishing equilibrium. </a:t>
            </a:r>
            <a:endParaRPr/>
          </a:p>
          <a:p>
            <a:pPr marL="228600" lvl="0" indent="-142875" algn="l" rtl="0">
              <a:lnSpc>
                <a:spcPct val="100000"/>
              </a:lnSpc>
              <a:spcBef>
                <a:spcPts val="2000"/>
              </a:spcBef>
              <a:spcAft>
                <a:spcPts val="0"/>
              </a:spcAft>
              <a:buSzPts val="1350"/>
              <a:buNone/>
            </a:pPr>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007"/>
        <p:cNvGrpSpPr/>
        <p:nvPr/>
      </p:nvGrpSpPr>
      <p:grpSpPr>
        <a:xfrm>
          <a:off x="0" y="0"/>
          <a:ext cx="0" cy="0"/>
          <a:chOff x="0" y="0"/>
          <a:chExt cx="0" cy="0"/>
        </a:xfrm>
      </p:grpSpPr>
      <p:pic>
        <p:nvPicPr>
          <p:cNvPr id="2008" name="Google Shape;2008;g724b250972_0_2777"/>
          <p:cNvPicPr preferRelativeResize="0"/>
          <p:nvPr/>
        </p:nvPicPr>
        <p:blipFill rotWithShape="1">
          <a:blip r:embed="rId3">
            <a:alphaModFix/>
          </a:blip>
          <a:srcRect/>
          <a:stretch/>
        </p:blipFill>
        <p:spPr>
          <a:xfrm>
            <a:off x="2490596" y="3868940"/>
            <a:ext cx="4179760" cy="2068111"/>
          </a:xfrm>
          <a:prstGeom prst="rect">
            <a:avLst/>
          </a:prstGeom>
          <a:noFill/>
          <a:ln>
            <a:noFill/>
          </a:ln>
        </p:spPr>
      </p:pic>
      <p:sp>
        <p:nvSpPr>
          <p:cNvPr id="2009" name="Google Shape;2009;g724b250972_0_2777"/>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i="1"/>
              <a:t>Q</a:t>
            </a:r>
            <a:r>
              <a:rPr lang="en-US"/>
              <a:t> vs. </a:t>
            </a:r>
            <a:r>
              <a:rPr lang="en-US" i="1"/>
              <a:t>K</a:t>
            </a:r>
            <a:endParaRPr/>
          </a:p>
        </p:txBody>
      </p:sp>
      <p:sp>
        <p:nvSpPr>
          <p:cNvPr id="2010" name="Google Shape;2010;g724b250972_0_2777"/>
          <p:cNvSpPr txBox="1">
            <a:spLocks noGrp="1"/>
          </p:cNvSpPr>
          <p:nvPr>
            <p:ph type="body" idx="1"/>
          </p:nvPr>
        </p:nvSpPr>
        <p:spPr>
          <a:xfrm>
            <a:off x="1" y="1017472"/>
            <a:ext cx="8157600" cy="40497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Equilibrium is reacted when the rates of the forward reaction and the rates of the reverse reaction are equal, which is when </a:t>
            </a:r>
            <a:r>
              <a:rPr lang="en-US" i="1"/>
              <a:t>Q</a:t>
            </a:r>
            <a:r>
              <a:rPr lang="en-US"/>
              <a:t> is equal to </a:t>
            </a:r>
            <a:r>
              <a:rPr lang="en-US" i="1"/>
              <a:t>K</a:t>
            </a:r>
            <a:r>
              <a:rPr lang="en-US"/>
              <a:t>.</a:t>
            </a:r>
            <a:endParaRPr/>
          </a:p>
          <a:p>
            <a:pPr marL="228600" lvl="0" indent="-228600" algn="l" rtl="0">
              <a:lnSpc>
                <a:spcPct val="100000"/>
              </a:lnSpc>
              <a:spcBef>
                <a:spcPts val="2000"/>
              </a:spcBef>
              <a:spcAft>
                <a:spcPts val="0"/>
              </a:spcAft>
              <a:buSzPts val="1350"/>
              <a:buChar char="■"/>
            </a:pPr>
            <a:r>
              <a:rPr lang="en-US"/>
              <a:t>Comparing </a:t>
            </a:r>
            <a:r>
              <a:rPr lang="en-US" i="1"/>
              <a:t>Q</a:t>
            </a:r>
            <a:r>
              <a:rPr lang="en-US"/>
              <a:t> to </a:t>
            </a:r>
            <a:r>
              <a:rPr lang="en-US" i="1"/>
              <a:t>K</a:t>
            </a:r>
            <a:r>
              <a:rPr lang="en-US"/>
              <a:t> enables us to determine if a chemical system has achieved equilibrium or will need to move towards reactants or products to reach equilibrium.</a:t>
            </a:r>
            <a:endParaRPr/>
          </a:p>
          <a:p>
            <a:pPr marL="0" lvl="0" indent="0" algn="l" rtl="0">
              <a:lnSpc>
                <a:spcPct val="100000"/>
              </a:lnSpc>
              <a:spcBef>
                <a:spcPts val="2000"/>
              </a:spcBef>
              <a:spcAft>
                <a:spcPts val="0"/>
              </a:spcAft>
              <a:buSzPts val="1350"/>
              <a:buNone/>
            </a:pPr>
            <a:r>
              <a:rPr lang="en-US"/>
              <a:t>    -  if </a:t>
            </a:r>
            <a:r>
              <a:rPr lang="en-US" i="1"/>
              <a:t>Q</a:t>
            </a:r>
            <a:r>
              <a:rPr lang="en-US"/>
              <a:t> &lt; </a:t>
            </a:r>
            <a:r>
              <a:rPr lang="en-US" i="1"/>
              <a:t>K</a:t>
            </a:r>
            <a:r>
              <a:rPr lang="en-US"/>
              <a:t>, the reaction will proceed in the forward direction until </a:t>
            </a:r>
            <a:r>
              <a:rPr lang="en-US" i="1"/>
              <a:t>Q</a:t>
            </a:r>
            <a:r>
              <a:rPr lang="en-US"/>
              <a:t> = </a:t>
            </a:r>
            <a:r>
              <a:rPr lang="en-US" i="1"/>
              <a:t>K</a:t>
            </a:r>
            <a:br>
              <a:rPr lang="en-US"/>
            </a:br>
            <a:r>
              <a:rPr lang="en-US"/>
              <a:t>    -  if </a:t>
            </a:r>
            <a:r>
              <a:rPr lang="en-US" i="1"/>
              <a:t>Q</a:t>
            </a:r>
            <a:r>
              <a:rPr lang="en-US"/>
              <a:t> &gt; </a:t>
            </a:r>
            <a:r>
              <a:rPr lang="en-US" i="1"/>
              <a:t>K</a:t>
            </a:r>
            <a:r>
              <a:rPr lang="en-US"/>
              <a:t>, the reaction will proceed in the reverse direction until </a:t>
            </a:r>
            <a:r>
              <a:rPr lang="en-US" i="1"/>
              <a:t>Q</a:t>
            </a:r>
            <a:r>
              <a:rPr lang="en-US"/>
              <a:t> = </a:t>
            </a:r>
            <a:r>
              <a:rPr lang="en-US" i="1"/>
              <a:t>K</a:t>
            </a:r>
            <a:br>
              <a:rPr lang="en-US"/>
            </a:br>
            <a:r>
              <a:rPr lang="en-US"/>
              <a:t>    -  if </a:t>
            </a:r>
            <a:r>
              <a:rPr lang="en-US" i="1"/>
              <a:t>Q </a:t>
            </a:r>
            <a:r>
              <a:rPr lang="en-US"/>
              <a:t>= </a:t>
            </a:r>
            <a:r>
              <a:rPr lang="en-US" i="1"/>
              <a:t>K</a:t>
            </a:r>
            <a:r>
              <a:rPr lang="en-US"/>
              <a:t>, the reaction is at equilibrium, and the concentrations of</a:t>
            </a:r>
            <a:br>
              <a:rPr lang="en-US"/>
            </a:br>
            <a:r>
              <a:rPr lang="en-US"/>
              <a:t>       reactants and products remain constant</a:t>
            </a:r>
            <a:endParaRPr/>
          </a:p>
        </p:txBody>
      </p:sp>
      <p:sp>
        <p:nvSpPr>
          <p:cNvPr id="2011" name="Google Shape;2011;g724b250972_0_2777"/>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012" name="Google Shape;2012;g724b250972_0_2777"/>
          <p:cNvSpPr txBox="1"/>
          <p:nvPr/>
        </p:nvSpPr>
        <p:spPr>
          <a:xfrm>
            <a:off x="0" y="5986367"/>
            <a:ext cx="9144000" cy="1092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6.4: Given a set of initial conditions and the equilibrium constant, K, use the tendency of Q to approach K to predict and justify the prediction as to whether the reaction will proceed toward products or reactants as equilibrium is approached. </a:t>
            </a:r>
            <a:r>
              <a:rPr lang="en-US" sz="1000" b="0" i="0" u="none" strike="noStrike" cap="none">
                <a:solidFill>
                  <a:schemeClr val="dk1"/>
                </a:solidFill>
                <a:latin typeface="Rockwell"/>
                <a:ea typeface="Rockwell"/>
                <a:cs typeface="Rockwell"/>
                <a:sym typeface="Rockwell"/>
              </a:rPr>
              <a:t>	</a:t>
            </a:r>
            <a:r>
              <a:rPr lang="en-US" sz="1100" b="0" i="0" u="none" strike="noStrike" cap="none">
                <a:solidFill>
                  <a:schemeClr val="dk1"/>
                </a:solidFill>
                <a:latin typeface="Rockwell"/>
                <a:ea typeface="Rockwell"/>
                <a:cs typeface="Rockwell"/>
                <a:sym typeface="Rockwell"/>
              </a:rPr>
              <a:t>																</a:t>
            </a:r>
            <a:endParaRPr sz="1100" b="0" i="0" u="none" strike="noStrike" cap="none">
              <a:solidFill>
                <a:schemeClr val="dk1"/>
              </a:solidFill>
              <a:latin typeface="Rockwell"/>
              <a:ea typeface="Rockwell"/>
              <a:cs typeface="Rockwell"/>
              <a:sym typeface="Rockwell"/>
            </a:endParaRPr>
          </a:p>
        </p:txBody>
      </p:sp>
      <p:sp>
        <p:nvSpPr>
          <p:cNvPr id="2013" name="Google Shape;2013;g724b250972_0_2777"/>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2017"/>
        <p:cNvGrpSpPr/>
        <p:nvPr/>
      </p:nvGrpSpPr>
      <p:grpSpPr>
        <a:xfrm>
          <a:off x="0" y="0"/>
          <a:ext cx="0" cy="0"/>
          <a:chOff x="0" y="0"/>
          <a:chExt cx="0" cy="0"/>
        </a:xfrm>
      </p:grpSpPr>
      <p:sp>
        <p:nvSpPr>
          <p:cNvPr id="2018" name="Google Shape;2018;g724b250972_0_2786"/>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Calculating </a:t>
            </a:r>
            <a:r>
              <a:rPr lang="en-US" i="1"/>
              <a:t>K</a:t>
            </a:r>
            <a:endParaRPr/>
          </a:p>
        </p:txBody>
      </p:sp>
      <p:sp>
        <p:nvSpPr>
          <p:cNvPr id="2019" name="Google Shape;2019;g724b250972_0_2786"/>
          <p:cNvSpPr txBox="1">
            <a:spLocks noGrp="1"/>
          </p:cNvSpPr>
          <p:nvPr>
            <p:ph type="body" idx="1"/>
          </p:nvPr>
        </p:nvSpPr>
        <p:spPr>
          <a:xfrm>
            <a:off x="498517" y="973990"/>
            <a:ext cx="8190900" cy="29778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Equilibrium constants can be determined using experimental concentrations of reactants and products at equilibrium.</a:t>
            </a:r>
            <a:endParaRPr/>
          </a:p>
          <a:p>
            <a:pPr marL="228600" lvl="0" indent="-228600" algn="l" rtl="0">
              <a:lnSpc>
                <a:spcPct val="100000"/>
              </a:lnSpc>
              <a:spcBef>
                <a:spcPts val="2000"/>
              </a:spcBef>
              <a:spcAft>
                <a:spcPts val="0"/>
              </a:spcAft>
              <a:buSzPts val="1350"/>
              <a:buChar char="■"/>
            </a:pPr>
            <a:r>
              <a:rPr lang="en-US"/>
              <a:t>Steps:</a:t>
            </a:r>
            <a:br>
              <a:rPr lang="en-US"/>
            </a:br>
            <a:r>
              <a:rPr lang="en-US"/>
              <a:t>1) Write an equilibrium expression</a:t>
            </a:r>
            <a:br>
              <a:rPr lang="en-US"/>
            </a:br>
            <a:r>
              <a:rPr lang="en-US"/>
              <a:t>2) Determine equilibrium molar concentrations or partial pressures for all </a:t>
            </a:r>
            <a:br>
              <a:rPr lang="en-US"/>
            </a:br>
            <a:r>
              <a:rPr lang="en-US"/>
              <a:t>     substances in expression</a:t>
            </a:r>
            <a:br>
              <a:rPr lang="en-US"/>
            </a:br>
            <a:r>
              <a:rPr lang="en-US"/>
              <a:t>3) Substitute quantities into equilibrium expression and solve.</a:t>
            </a:r>
            <a:endParaRPr/>
          </a:p>
        </p:txBody>
      </p:sp>
      <p:sp>
        <p:nvSpPr>
          <p:cNvPr id="2020" name="Google Shape;2020;g724b250972_0_2786"/>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021" name="Google Shape;2021;g724b250972_0_2786"/>
          <p:cNvSpPr txBox="1"/>
          <p:nvPr/>
        </p:nvSpPr>
        <p:spPr>
          <a:xfrm>
            <a:off x="0" y="6257605"/>
            <a:ext cx="9144000" cy="815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6.5: The student can, given data (tabular, graphical, etc.) from which the state of a system at equilibrium can be obtained, calculate the equilibrium constant, K.</a:t>
            </a:r>
            <a:r>
              <a:rPr lang="en-US" sz="1100" b="0" i="0" u="none" strike="noStrike" cap="none">
                <a:solidFill>
                  <a:schemeClr val="dk1"/>
                </a:solidFill>
                <a:latin typeface="Rockwell"/>
                <a:ea typeface="Rockwell"/>
                <a:cs typeface="Rockwell"/>
                <a:sym typeface="Rockwell"/>
              </a:rPr>
              <a:t>																</a:t>
            </a:r>
            <a:endParaRPr sz="1100" b="0" i="0" u="none" strike="noStrike" cap="none">
              <a:solidFill>
                <a:schemeClr val="dk1"/>
              </a:solidFill>
              <a:latin typeface="Rockwell"/>
              <a:ea typeface="Rockwell"/>
              <a:cs typeface="Rockwell"/>
              <a:sym typeface="Rockwell"/>
            </a:endParaRPr>
          </a:p>
        </p:txBody>
      </p:sp>
      <p:sp>
        <p:nvSpPr>
          <p:cNvPr id="2022" name="Google Shape;2022;g724b250972_0_2786"/>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023" name="Google Shape;2023;g724b250972_0_2786"/>
          <p:cNvSpPr txBox="1">
            <a:spLocks noGrp="1"/>
          </p:cNvSpPr>
          <p:nvPr>
            <p:ph type="body" idx="1"/>
          </p:nvPr>
        </p:nvSpPr>
        <p:spPr>
          <a:xfrm>
            <a:off x="498474" y="3345537"/>
            <a:ext cx="8190900" cy="29778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Example: Calculate </a:t>
            </a:r>
            <a:r>
              <a:rPr lang="en-US" i="1"/>
              <a:t>K</a:t>
            </a:r>
            <a:r>
              <a:rPr lang="en-US"/>
              <a:t> for the following system if 0.1908 mol CO</a:t>
            </a:r>
            <a:r>
              <a:rPr lang="en-US" baseline="-25000"/>
              <a:t>2</a:t>
            </a:r>
            <a:r>
              <a:rPr lang="en-US"/>
              <a:t>, 0.0908 mol H</a:t>
            </a:r>
            <a:r>
              <a:rPr lang="en-US" baseline="-25000"/>
              <a:t>2</a:t>
            </a:r>
            <a:r>
              <a:rPr lang="en-US"/>
              <a:t>, 0.0092 CO, and 0.0092 mol H</a:t>
            </a:r>
            <a:r>
              <a:rPr lang="en-US" baseline="-25000"/>
              <a:t>2</a:t>
            </a:r>
            <a:r>
              <a:rPr lang="en-US"/>
              <a:t>O vapor are present in a 2.00 L vessel at equilibrium:</a:t>
            </a:r>
            <a:endParaRPr/>
          </a:p>
          <a:p>
            <a:pPr marL="228600" lvl="0" indent="-142875" algn="l" rtl="0">
              <a:lnSpc>
                <a:spcPct val="100000"/>
              </a:lnSpc>
              <a:spcBef>
                <a:spcPts val="2000"/>
              </a:spcBef>
              <a:spcAft>
                <a:spcPts val="0"/>
              </a:spcAft>
              <a:buSzPts val="1350"/>
              <a:buNone/>
            </a:pPr>
            <a:endParaRPr/>
          </a:p>
          <a:p>
            <a:pPr marL="0" lvl="0" indent="0" algn="l" rtl="0">
              <a:lnSpc>
                <a:spcPct val="100000"/>
              </a:lnSpc>
              <a:spcBef>
                <a:spcPts val="2000"/>
              </a:spcBef>
              <a:spcAft>
                <a:spcPts val="0"/>
              </a:spcAft>
              <a:buSzPts val="1350"/>
              <a:buNone/>
            </a:pPr>
            <a:endParaRPr/>
          </a:p>
          <a:p>
            <a:pPr marL="228600" lvl="0" indent="-142875" algn="l" rtl="0">
              <a:lnSpc>
                <a:spcPct val="100000"/>
              </a:lnSpc>
              <a:spcBef>
                <a:spcPts val="2000"/>
              </a:spcBef>
              <a:spcAft>
                <a:spcPts val="0"/>
              </a:spcAft>
              <a:buSzPts val="1350"/>
              <a:buNone/>
            </a:pPr>
            <a:endParaRPr/>
          </a:p>
        </p:txBody>
      </p:sp>
      <p:pic>
        <p:nvPicPr>
          <p:cNvPr id="2024" name="Google Shape;2024;g724b250972_0_2786"/>
          <p:cNvPicPr preferRelativeResize="0"/>
          <p:nvPr/>
        </p:nvPicPr>
        <p:blipFill rotWithShape="1">
          <a:blip r:embed="rId5">
            <a:alphaModFix/>
          </a:blip>
          <a:srcRect/>
          <a:stretch/>
        </p:blipFill>
        <p:spPr>
          <a:xfrm>
            <a:off x="2040409" y="4240886"/>
            <a:ext cx="3657600" cy="431800"/>
          </a:xfrm>
          <a:prstGeom prst="rect">
            <a:avLst/>
          </a:prstGeom>
          <a:noFill/>
          <a:ln>
            <a:noFill/>
          </a:ln>
        </p:spPr>
      </p:pic>
      <p:sp>
        <p:nvSpPr>
          <p:cNvPr id="2025" name="Google Shape;2025;g724b250972_0_2786"/>
          <p:cNvSpPr/>
          <p:nvPr/>
        </p:nvSpPr>
        <p:spPr>
          <a:xfrm>
            <a:off x="2414052" y="5024445"/>
            <a:ext cx="3160800" cy="7071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pic>
        <p:nvPicPr>
          <p:cNvPr id="2026" name="Google Shape;2026;g724b250972_0_2786" descr="Screen Shot 2016-04-09 at 2.12.05 PM.png"/>
          <p:cNvPicPr preferRelativeResize="0"/>
          <p:nvPr/>
        </p:nvPicPr>
        <p:blipFill rotWithShape="1">
          <a:blip r:embed="rId6">
            <a:alphaModFix/>
          </a:blip>
          <a:srcRect t="2296"/>
          <a:stretch/>
        </p:blipFill>
        <p:spPr>
          <a:xfrm>
            <a:off x="463181" y="1769816"/>
            <a:ext cx="8153144" cy="4227627"/>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2027" name="Google Shape;2027;g724b250972_0_2786"/>
          <p:cNvSpPr txBox="1"/>
          <p:nvPr/>
        </p:nvSpPr>
        <p:spPr>
          <a:xfrm>
            <a:off x="7295067" y="-28469"/>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7">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025"/>
                                        </p:tgtEl>
                                      </p:cBhvr>
                                    </p:animEffect>
                                    <p:set>
                                      <p:cBhvr>
                                        <p:cTn id="7" dur="1" fill="hold">
                                          <p:stCondLst>
                                            <p:cond delay="2000"/>
                                          </p:stCondLst>
                                        </p:cTn>
                                        <p:tgtEl>
                                          <p:spTgt spid="2025"/>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2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031"/>
        <p:cNvGrpSpPr/>
        <p:nvPr/>
      </p:nvGrpSpPr>
      <p:grpSpPr>
        <a:xfrm>
          <a:off x="0" y="0"/>
          <a:ext cx="0" cy="0"/>
          <a:chOff x="0" y="0"/>
          <a:chExt cx="0" cy="0"/>
        </a:xfrm>
      </p:grpSpPr>
      <p:sp>
        <p:nvSpPr>
          <p:cNvPr id="2032" name="Google Shape;2032;g724b250972_0_2799"/>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Calculating </a:t>
            </a:r>
            <a:r>
              <a:rPr lang="en-US" i="1"/>
              <a:t>K</a:t>
            </a:r>
            <a:endParaRPr/>
          </a:p>
        </p:txBody>
      </p:sp>
      <p:sp>
        <p:nvSpPr>
          <p:cNvPr id="2033" name="Google Shape;2033;g724b250972_0_2799"/>
          <p:cNvSpPr txBox="1">
            <a:spLocks noGrp="1"/>
          </p:cNvSpPr>
          <p:nvPr>
            <p:ph type="body" idx="1"/>
          </p:nvPr>
        </p:nvSpPr>
        <p:spPr>
          <a:xfrm>
            <a:off x="498517" y="973990"/>
            <a:ext cx="8190900" cy="29778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Equilibrium constants can also be determined from both initial and equilibrium concentrations using an ICE chart. </a:t>
            </a:r>
            <a:endParaRPr/>
          </a:p>
          <a:p>
            <a:pPr marL="228600" lvl="0" indent="-228600" algn="l" rtl="0">
              <a:lnSpc>
                <a:spcPct val="100000"/>
              </a:lnSpc>
              <a:spcBef>
                <a:spcPts val="2000"/>
              </a:spcBef>
              <a:spcAft>
                <a:spcPts val="0"/>
              </a:spcAft>
              <a:buSzPts val="1350"/>
              <a:buChar char="■"/>
            </a:pPr>
            <a:r>
              <a:rPr lang="en-US"/>
              <a:t>Steps:</a:t>
            </a:r>
            <a:br>
              <a:rPr lang="en-US"/>
            </a:br>
            <a:r>
              <a:rPr lang="en-US"/>
              <a:t>1) Write an equilibrium expression</a:t>
            </a:r>
            <a:br>
              <a:rPr lang="en-US"/>
            </a:br>
            <a:r>
              <a:rPr lang="en-US"/>
              <a:t>2) Determine molar concentrations or partial pressures for all </a:t>
            </a:r>
            <a:br>
              <a:rPr lang="en-US"/>
            </a:br>
            <a:r>
              <a:rPr lang="en-US"/>
              <a:t>     substances in expression</a:t>
            </a:r>
            <a:br>
              <a:rPr lang="en-US"/>
            </a:br>
            <a:r>
              <a:rPr lang="en-US"/>
              <a:t>3) Determine equilibrium concentrations or partial pressures using an </a:t>
            </a:r>
            <a:r>
              <a:rPr lang="en-US" u="sng">
                <a:solidFill>
                  <a:schemeClr val="hlink"/>
                </a:solidFill>
                <a:hlinkClick r:id="rId3"/>
              </a:rPr>
              <a:t>ICE </a:t>
            </a:r>
            <a:br>
              <a:rPr lang="en-US" u="sng">
                <a:solidFill>
                  <a:schemeClr val="hlink"/>
                </a:solidFill>
                <a:hlinkClick r:id="rId3"/>
              </a:rPr>
            </a:br>
            <a:r>
              <a:rPr lang="en-US" u="sng">
                <a:solidFill>
                  <a:schemeClr val="hlink"/>
                </a:solidFill>
                <a:hlinkClick r:id="rId3"/>
              </a:rPr>
              <a:t>     chart</a:t>
            </a:r>
            <a:r>
              <a:rPr lang="en-US"/>
              <a:t>.</a:t>
            </a:r>
            <a:br>
              <a:rPr lang="en-US"/>
            </a:br>
            <a:r>
              <a:rPr lang="en-US"/>
              <a:t>4) Substitute quantities into equilibrium expression and solve.</a:t>
            </a:r>
            <a:endParaRPr/>
          </a:p>
        </p:txBody>
      </p:sp>
      <p:sp>
        <p:nvSpPr>
          <p:cNvPr id="2034" name="Google Shape;2034;g724b250972_0_2799"/>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035" name="Google Shape;2035;g724b250972_0_2799"/>
          <p:cNvSpPr txBox="1"/>
          <p:nvPr/>
        </p:nvSpPr>
        <p:spPr>
          <a:xfrm>
            <a:off x="0" y="6269934"/>
            <a:ext cx="9144000" cy="815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6.5: Given data (tabular, graphical, etc.) from which the state of a system at equilibrium can be obtained, calculate the equilibrium constant, K.		</a:t>
            </a:r>
            <a:r>
              <a:rPr lang="en-US" sz="1100" b="0" i="0" u="none" strike="noStrike" cap="none">
                <a:solidFill>
                  <a:schemeClr val="dk1"/>
                </a:solidFill>
                <a:latin typeface="Rockwell"/>
                <a:ea typeface="Rockwell"/>
                <a:cs typeface="Rockwell"/>
                <a:sym typeface="Rockwell"/>
              </a:rPr>
              <a:t>														</a:t>
            </a:r>
            <a:endParaRPr sz="1100" b="0" i="0" u="none" strike="noStrike" cap="none">
              <a:solidFill>
                <a:schemeClr val="dk1"/>
              </a:solidFill>
              <a:latin typeface="Rockwell"/>
              <a:ea typeface="Rockwell"/>
              <a:cs typeface="Rockwell"/>
              <a:sym typeface="Rockwell"/>
            </a:endParaRPr>
          </a:p>
        </p:txBody>
      </p:sp>
      <p:sp>
        <p:nvSpPr>
          <p:cNvPr id="2036" name="Google Shape;2036;g724b250972_0_2799"/>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037" name="Google Shape;2037;g724b250972_0_2799"/>
          <p:cNvSpPr txBox="1">
            <a:spLocks noGrp="1"/>
          </p:cNvSpPr>
          <p:nvPr>
            <p:ph type="body" idx="1"/>
          </p:nvPr>
        </p:nvSpPr>
        <p:spPr>
          <a:xfrm>
            <a:off x="498517" y="3880067"/>
            <a:ext cx="8190900" cy="29778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Example: Initially, a mixture of 0.100 M NO, 0.050 M H2, and 0.100 M H2O was allowed to reach equilibrium. No N2 was present initially. At equilibrium, NO had a concentration of 0.062 M. Determine the value of </a:t>
            </a:r>
            <a:r>
              <a:rPr lang="en-US" i="1"/>
              <a:t>K </a:t>
            </a:r>
            <a:r>
              <a:rPr lang="en-US"/>
              <a:t>for the reaction: </a:t>
            </a:r>
            <a:endParaRPr/>
          </a:p>
          <a:p>
            <a:pPr marL="228600" lvl="0" indent="-142875" algn="l" rtl="0">
              <a:lnSpc>
                <a:spcPct val="100000"/>
              </a:lnSpc>
              <a:spcBef>
                <a:spcPts val="2000"/>
              </a:spcBef>
              <a:spcAft>
                <a:spcPts val="0"/>
              </a:spcAft>
              <a:buSzPts val="1350"/>
              <a:buNone/>
            </a:pPr>
            <a:endParaRPr/>
          </a:p>
          <a:p>
            <a:pPr marL="0" lvl="0" indent="0" algn="l" rtl="0">
              <a:lnSpc>
                <a:spcPct val="100000"/>
              </a:lnSpc>
              <a:spcBef>
                <a:spcPts val="2000"/>
              </a:spcBef>
              <a:spcAft>
                <a:spcPts val="0"/>
              </a:spcAft>
              <a:buSzPts val="1350"/>
              <a:buNone/>
            </a:pPr>
            <a:endParaRPr/>
          </a:p>
          <a:p>
            <a:pPr marL="228600" lvl="0" indent="-142875" algn="l" rtl="0">
              <a:lnSpc>
                <a:spcPct val="100000"/>
              </a:lnSpc>
              <a:spcBef>
                <a:spcPts val="2000"/>
              </a:spcBef>
              <a:spcAft>
                <a:spcPts val="0"/>
              </a:spcAft>
              <a:buSzPts val="1350"/>
              <a:buNone/>
            </a:pPr>
            <a:endParaRPr/>
          </a:p>
        </p:txBody>
      </p:sp>
      <p:sp>
        <p:nvSpPr>
          <p:cNvPr id="2038" name="Google Shape;2038;g724b250972_0_2799"/>
          <p:cNvSpPr/>
          <p:nvPr/>
        </p:nvSpPr>
        <p:spPr>
          <a:xfrm>
            <a:off x="2911501" y="5379919"/>
            <a:ext cx="3160800" cy="7071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pic>
        <p:nvPicPr>
          <p:cNvPr id="2039" name="Google Shape;2039;g724b250972_0_2799"/>
          <p:cNvPicPr preferRelativeResize="0"/>
          <p:nvPr/>
        </p:nvPicPr>
        <p:blipFill rotWithShape="1">
          <a:blip r:embed="rId6">
            <a:alphaModFix/>
          </a:blip>
          <a:srcRect/>
          <a:stretch/>
        </p:blipFill>
        <p:spPr>
          <a:xfrm>
            <a:off x="2514230" y="4770319"/>
            <a:ext cx="4140200" cy="406400"/>
          </a:xfrm>
          <a:prstGeom prst="rect">
            <a:avLst/>
          </a:prstGeom>
          <a:noFill/>
          <a:ln>
            <a:noFill/>
          </a:ln>
        </p:spPr>
      </p:pic>
      <p:sp>
        <p:nvSpPr>
          <p:cNvPr id="2040" name="Google Shape;2040;g724b250972_0_2799"/>
          <p:cNvSpPr txBox="1"/>
          <p:nvPr/>
        </p:nvSpPr>
        <p:spPr>
          <a:xfrm>
            <a:off x="7311502" y="-49316"/>
            <a:ext cx="19182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7">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pic>
        <p:nvPicPr>
          <p:cNvPr id="2041" name="Google Shape;2041;g724b250972_0_2799" descr="Screen Shot 2016-04-09 at 2.18.19 PM.png"/>
          <p:cNvPicPr preferRelativeResize="0"/>
          <p:nvPr/>
        </p:nvPicPr>
        <p:blipFill rotWithShape="1">
          <a:blip r:embed="rId8">
            <a:alphaModFix/>
          </a:blip>
          <a:srcRect/>
          <a:stretch/>
        </p:blipFill>
        <p:spPr>
          <a:xfrm>
            <a:off x="0" y="604120"/>
            <a:ext cx="9144000" cy="5646676"/>
          </a:xfrm>
          <a:prstGeom prst="rect">
            <a:avLst/>
          </a:prstGeom>
          <a:noFill/>
          <a:ln w="127000" cap="sq" cmpd="sng">
            <a:solidFill>
              <a:srgbClr val="000000"/>
            </a:solidFill>
            <a:prstDash val="solid"/>
            <a:miter lim="800000"/>
            <a:headEnd type="none" w="sm" len="sm"/>
            <a:tailEnd type="none" w="sm" len="sm"/>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038"/>
                                        </p:tgtEl>
                                      </p:cBhvr>
                                    </p:animEffect>
                                    <p:set>
                                      <p:cBhvr>
                                        <p:cTn id="7" dur="1" fill="hold">
                                          <p:stCondLst>
                                            <p:cond delay="2000"/>
                                          </p:stCondLst>
                                        </p:cTn>
                                        <p:tgtEl>
                                          <p:spTgt spid="203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041"/>
                                        </p:tgtEl>
                                        <p:attrNameLst>
                                          <p:attrName>style.visibility</p:attrName>
                                        </p:attrNameLst>
                                      </p:cBhvr>
                                      <p:to>
                                        <p:strVal val="visible"/>
                                      </p:to>
                                    </p:set>
                                    <p:animEffect transition="in" filter="fade">
                                      <p:cBhvr>
                                        <p:cTn id="10" dur="500"/>
                                        <p:tgtEl>
                                          <p:spTgt spid="20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8"/>
          <p:cNvSpPr txBox="1">
            <a:spLocks noGrp="1"/>
          </p:cNvSpPr>
          <p:nvPr>
            <p:ph type="title"/>
          </p:nvPr>
        </p:nvSpPr>
        <p:spPr>
          <a:xfrm>
            <a:off x="498474" y="163261"/>
            <a:ext cx="7556313" cy="114986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Electronic Structure of the Atom: </a:t>
            </a:r>
            <a:br>
              <a:rPr lang="en-US"/>
            </a:br>
            <a:r>
              <a:rPr lang="en-US"/>
              <a:t>1</a:t>
            </a:r>
            <a:r>
              <a:rPr lang="en-US" baseline="30000"/>
              <a:t>st</a:t>
            </a:r>
            <a:r>
              <a:rPr lang="en-US"/>
              <a:t> Ionization Energy</a:t>
            </a:r>
            <a:endParaRPr/>
          </a:p>
        </p:txBody>
      </p:sp>
      <p:pic>
        <p:nvPicPr>
          <p:cNvPr id="652" name="Google Shape;652;p8" descr="P Table Ionization Energy.png"/>
          <p:cNvPicPr preferRelativeResize="0">
            <a:picLocks noGrp="1"/>
          </p:cNvPicPr>
          <p:nvPr>
            <p:ph type="body" idx="1"/>
          </p:nvPr>
        </p:nvPicPr>
        <p:blipFill rotWithShape="1">
          <a:blip r:embed="rId3">
            <a:alphaModFix/>
          </a:blip>
          <a:srcRect t="-601" b="-601"/>
          <a:stretch/>
        </p:blipFill>
        <p:spPr>
          <a:xfrm>
            <a:off x="127768" y="1470526"/>
            <a:ext cx="4382947" cy="2972383"/>
          </a:xfrm>
          <a:prstGeom prst="rect">
            <a:avLst/>
          </a:prstGeom>
          <a:noFill/>
          <a:ln>
            <a:noFill/>
          </a:ln>
        </p:spPr>
      </p:pic>
      <p:sp>
        <p:nvSpPr>
          <p:cNvPr id="653" name="Google Shape;653;p8"/>
          <p:cNvSpPr txBox="1">
            <a:spLocks noGrp="1"/>
          </p:cNvSpPr>
          <p:nvPr>
            <p:ph type="body" idx="2"/>
          </p:nvPr>
        </p:nvSpPr>
        <p:spPr>
          <a:xfrm>
            <a:off x="4399878" y="1470526"/>
            <a:ext cx="4008965" cy="4959685"/>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350"/>
              <a:buChar char="■"/>
            </a:pPr>
            <a:r>
              <a:rPr lang="en-US"/>
              <a:t>1</a:t>
            </a:r>
            <a:r>
              <a:rPr lang="en-US" baseline="30000"/>
              <a:t>st</a:t>
            </a:r>
            <a:r>
              <a:rPr lang="en-US"/>
              <a:t> Ionization Energy Energy (IE) indicates the strength of the coulombic attraction of the outermost, easiest to remove, electron to the nucleus:</a:t>
            </a:r>
            <a:endParaRPr/>
          </a:p>
          <a:p>
            <a:pPr marL="0" lvl="0" indent="0" algn="ctr" rtl="0">
              <a:lnSpc>
                <a:spcPct val="100000"/>
              </a:lnSpc>
              <a:spcBef>
                <a:spcPts val="800"/>
              </a:spcBef>
              <a:spcAft>
                <a:spcPts val="0"/>
              </a:spcAft>
              <a:buSzPts val="1350"/>
              <a:buNone/>
            </a:pPr>
            <a:r>
              <a:rPr lang="en-US"/>
              <a:t>X(g) + IE             X</a:t>
            </a:r>
            <a:r>
              <a:rPr lang="en-US" baseline="30000"/>
              <a:t>+</a:t>
            </a:r>
            <a:r>
              <a:rPr lang="en-US"/>
              <a:t>(g) + e</a:t>
            </a:r>
            <a:r>
              <a:rPr lang="en-US" baseline="30000"/>
              <a:t>–</a:t>
            </a:r>
            <a:endParaRPr/>
          </a:p>
          <a:p>
            <a:pPr marL="457200" lvl="1" indent="-228600" algn="l" rtl="0">
              <a:lnSpc>
                <a:spcPct val="100000"/>
              </a:lnSpc>
              <a:spcBef>
                <a:spcPts val="600"/>
              </a:spcBef>
              <a:spcAft>
                <a:spcPts val="0"/>
              </a:spcAft>
              <a:buSzPts val="1350"/>
              <a:buChar char="■"/>
            </a:pPr>
            <a:r>
              <a:rPr lang="en-US"/>
              <a:t>1</a:t>
            </a:r>
            <a:r>
              <a:rPr lang="en-US" baseline="30000"/>
              <a:t>st</a:t>
            </a:r>
            <a:r>
              <a:rPr lang="en-US"/>
              <a:t> IE generally increases across a period and decreases down a group</a:t>
            </a:r>
            <a:endParaRPr/>
          </a:p>
          <a:p>
            <a:pPr marL="685800" lvl="2" indent="-228600" algn="l" rtl="0">
              <a:lnSpc>
                <a:spcPct val="100000"/>
              </a:lnSpc>
              <a:spcBef>
                <a:spcPts val="600"/>
              </a:spcBef>
              <a:spcAft>
                <a:spcPts val="0"/>
              </a:spcAft>
              <a:buSzPts val="1350"/>
              <a:buChar char="■"/>
            </a:pPr>
            <a:r>
              <a:rPr lang="en-US"/>
              <a:t>IE generally increases as #protons increases in same energy level</a:t>
            </a:r>
            <a:endParaRPr/>
          </a:p>
          <a:p>
            <a:pPr marL="685800" lvl="2" indent="-228600" algn="l" rtl="0">
              <a:lnSpc>
                <a:spcPct val="100000"/>
              </a:lnSpc>
              <a:spcBef>
                <a:spcPts val="600"/>
              </a:spcBef>
              <a:spcAft>
                <a:spcPts val="0"/>
              </a:spcAft>
              <a:buSzPts val="1350"/>
              <a:buChar char="■"/>
            </a:pPr>
            <a:r>
              <a:rPr lang="en-US"/>
              <a:t>IE decreases as e</a:t>
            </a:r>
            <a:r>
              <a:rPr lang="en-US" baseline="30000"/>
              <a:t>–</a:t>
            </a:r>
            <a:r>
              <a:rPr lang="en-US"/>
              <a:t> in higher energy level: increased shielding, e</a:t>
            </a:r>
            <a:r>
              <a:rPr lang="en-US" baseline="30000"/>
              <a:t>–</a:t>
            </a:r>
            <a:r>
              <a:rPr lang="en-US"/>
              <a:t> farther from nucleus</a:t>
            </a:r>
            <a:endParaRPr/>
          </a:p>
        </p:txBody>
      </p:sp>
      <p:sp>
        <p:nvSpPr>
          <p:cNvPr id="654" name="Google Shape;654;p8"/>
          <p:cNvSpPr/>
          <p:nvPr/>
        </p:nvSpPr>
        <p:spPr>
          <a:xfrm>
            <a:off x="376638" y="1313123"/>
            <a:ext cx="7558960" cy="77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655" name="Google Shape;655;p8"/>
          <p:cNvSpPr txBox="1"/>
          <p:nvPr/>
        </p:nvSpPr>
        <p:spPr>
          <a:xfrm>
            <a:off x="0" y="6183631"/>
            <a:ext cx="9144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1.6:  The student is able to analyze data relating to electron energies for patterns and relationships.													</a:t>
            </a:r>
            <a:endParaRPr sz="1800" b="0" i="0" u="none" strike="noStrike" cap="none">
              <a:solidFill>
                <a:schemeClr val="dk1"/>
              </a:solidFill>
              <a:latin typeface="Rockwell"/>
              <a:ea typeface="Rockwell"/>
              <a:cs typeface="Rockwell"/>
              <a:sym typeface="Rockwell"/>
            </a:endParaRPr>
          </a:p>
        </p:txBody>
      </p:sp>
      <p:sp>
        <p:nvSpPr>
          <p:cNvPr id="656" name="Google Shape;656;p8"/>
          <p:cNvSpPr txBox="1"/>
          <p:nvPr/>
        </p:nvSpPr>
        <p:spPr>
          <a:xfrm>
            <a:off x="8097582" y="-32652"/>
            <a:ext cx="9795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657" name="Google Shape;657;p8"/>
          <p:cNvSpPr txBox="1"/>
          <p:nvPr/>
        </p:nvSpPr>
        <p:spPr>
          <a:xfrm>
            <a:off x="8157538" y="1816854"/>
            <a:ext cx="89495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cxnSp>
        <p:nvCxnSpPr>
          <p:cNvPr id="658" name="Google Shape;658;p8"/>
          <p:cNvCxnSpPr/>
          <p:nvPr/>
        </p:nvCxnSpPr>
        <p:spPr>
          <a:xfrm>
            <a:off x="6107545" y="3151909"/>
            <a:ext cx="519546" cy="0"/>
          </a:xfrm>
          <a:prstGeom prst="straightConnector1">
            <a:avLst/>
          </a:prstGeom>
          <a:noFill/>
          <a:ln w="25400" cap="flat" cmpd="sng">
            <a:solidFill>
              <a:schemeClr val="dk1"/>
            </a:solidFill>
            <a:prstDash val="solid"/>
            <a:round/>
            <a:headEnd type="none" w="sm" len="sm"/>
            <a:tailEnd type="stealth" w="med" len="med"/>
          </a:ln>
        </p:spPr>
      </p:cxnSp>
      <p:pic>
        <p:nvPicPr>
          <p:cNvPr id="659" name="Google Shape;659;p8" descr="General IE Trends Question.png"/>
          <p:cNvPicPr preferRelativeResize="0"/>
          <p:nvPr/>
        </p:nvPicPr>
        <p:blipFill rotWithShape="1">
          <a:blip r:embed="rId6">
            <a:alphaModFix/>
          </a:blip>
          <a:srcRect/>
          <a:stretch/>
        </p:blipFill>
        <p:spPr>
          <a:xfrm>
            <a:off x="1238053" y="1816854"/>
            <a:ext cx="6859529" cy="3266151"/>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660" name="Google Shape;660;p8"/>
          <p:cNvSpPr/>
          <p:nvPr/>
        </p:nvSpPr>
        <p:spPr>
          <a:xfrm>
            <a:off x="1214699" y="3493042"/>
            <a:ext cx="6840088" cy="1589963"/>
          </a:xfrm>
          <a:prstGeom prst="roundRect">
            <a:avLst>
              <a:gd name="adj" fmla="val 16667"/>
            </a:avLst>
          </a:prstGeom>
          <a:gradFill>
            <a:gsLst>
              <a:gs pos="0">
                <a:schemeClr val="dk1"/>
              </a:gs>
              <a:gs pos="100000">
                <a:srgbClr val="949494"/>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9"/>
                                        </p:tgtEl>
                                        <p:attrNameLst>
                                          <p:attrName>style.visibility</p:attrName>
                                        </p:attrNameLst>
                                      </p:cBhvr>
                                      <p:to>
                                        <p:strVal val="visible"/>
                                      </p:to>
                                    </p:set>
                                    <p:animEffect transition="in" filter="fade">
                                      <p:cBhvr>
                                        <p:cTn id="7" dur="500"/>
                                        <p:tgtEl>
                                          <p:spTgt spid="659"/>
                                        </p:tgtEl>
                                      </p:cBhvr>
                                    </p:animEffect>
                                  </p:childTnLst>
                                </p:cTn>
                              </p:par>
                              <p:par>
                                <p:cTn id="8" presetID="10" presetClass="entr" presetSubtype="0" fill="hold" nodeType="withEffect">
                                  <p:stCondLst>
                                    <p:cond delay="0"/>
                                  </p:stCondLst>
                                  <p:childTnLst>
                                    <p:set>
                                      <p:cBhvr>
                                        <p:cTn id="9" dur="1" fill="hold">
                                          <p:stCondLst>
                                            <p:cond delay="0"/>
                                          </p:stCondLst>
                                        </p:cTn>
                                        <p:tgtEl>
                                          <p:spTgt spid="660"/>
                                        </p:tgtEl>
                                        <p:attrNameLst>
                                          <p:attrName>style.visibility</p:attrName>
                                        </p:attrNameLst>
                                      </p:cBhvr>
                                      <p:to>
                                        <p:strVal val="visible"/>
                                      </p:to>
                                    </p:set>
                                    <p:animEffect transition="in" filter="fade">
                                      <p:cBhvr>
                                        <p:cTn id="10" dur="500"/>
                                        <p:tgtEl>
                                          <p:spTgt spid="66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660"/>
                                        </p:tgtEl>
                                      </p:cBhvr>
                                    </p:animEffect>
                                    <p:set>
                                      <p:cBhvr>
                                        <p:cTn id="15" dur="1" fill="hold">
                                          <p:stCondLst>
                                            <p:cond delay="2000"/>
                                          </p:stCondLst>
                                        </p:cTn>
                                        <p:tgtEl>
                                          <p:spTgt spid="6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045"/>
        <p:cNvGrpSpPr/>
        <p:nvPr/>
      </p:nvGrpSpPr>
      <p:grpSpPr>
        <a:xfrm>
          <a:off x="0" y="0"/>
          <a:ext cx="0" cy="0"/>
          <a:chOff x="0" y="0"/>
          <a:chExt cx="0" cy="0"/>
        </a:xfrm>
      </p:grpSpPr>
      <p:sp>
        <p:nvSpPr>
          <p:cNvPr id="2046" name="Google Shape;2046;g724b250972_0_2812"/>
          <p:cNvSpPr txBox="1"/>
          <p:nvPr/>
        </p:nvSpPr>
        <p:spPr>
          <a:xfrm>
            <a:off x="6904622" y="5487420"/>
            <a:ext cx="21816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0.497 atm Cl</a:t>
            </a:r>
            <a:r>
              <a:rPr lang="en-US" sz="1800" b="1" i="0" u="none" strike="noStrike" cap="none" baseline="-25000">
                <a:solidFill>
                  <a:schemeClr val="dk1"/>
                </a:solidFill>
                <a:latin typeface="Rockwell"/>
                <a:ea typeface="Rockwell"/>
                <a:cs typeface="Rockwell"/>
                <a:sym typeface="Rockwell"/>
              </a:rPr>
              <a:t>2</a:t>
            </a:r>
            <a:r>
              <a:rPr lang="en-US" sz="1800" b="1" i="0" u="none" strike="noStrike" cap="none">
                <a:solidFill>
                  <a:schemeClr val="dk1"/>
                </a:solidFill>
                <a:latin typeface="Rockwell"/>
                <a:ea typeface="Rockwell"/>
                <a:cs typeface="Rockwell"/>
                <a:sym typeface="Rockwell"/>
              </a:rPr>
              <a:t> and </a:t>
            </a:r>
            <a:endParaRPr sz="1800" b="1"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0.00752 atm Cl</a:t>
            </a:r>
            <a:endParaRPr sz="1800" b="1" i="0" u="none" strike="noStrike" cap="none">
              <a:solidFill>
                <a:schemeClr val="dk1"/>
              </a:solidFill>
              <a:latin typeface="Rockwell"/>
              <a:ea typeface="Rockwell"/>
              <a:cs typeface="Rockwell"/>
              <a:sym typeface="Rockwell"/>
            </a:endParaRPr>
          </a:p>
        </p:txBody>
      </p:sp>
      <p:sp>
        <p:nvSpPr>
          <p:cNvPr id="2047" name="Google Shape;2047;g724b250972_0_2812"/>
          <p:cNvSpPr txBox="1">
            <a:spLocks noGrp="1"/>
          </p:cNvSpPr>
          <p:nvPr>
            <p:ph type="title"/>
          </p:nvPr>
        </p:nvSpPr>
        <p:spPr>
          <a:xfrm>
            <a:off x="480870" y="-44253"/>
            <a:ext cx="81576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Calculating Equilibrium Concentrations with </a:t>
            </a:r>
            <a:r>
              <a:rPr lang="en-US" i="1"/>
              <a:t>K</a:t>
            </a:r>
            <a:endParaRPr/>
          </a:p>
        </p:txBody>
      </p:sp>
      <p:sp>
        <p:nvSpPr>
          <p:cNvPr id="2048" name="Google Shape;2048;g724b250972_0_2812"/>
          <p:cNvSpPr txBox="1">
            <a:spLocks noGrp="1"/>
          </p:cNvSpPr>
          <p:nvPr>
            <p:ph type="body" idx="1"/>
          </p:nvPr>
        </p:nvSpPr>
        <p:spPr>
          <a:xfrm>
            <a:off x="59800" y="1053895"/>
            <a:ext cx="7896300" cy="50115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SzPts val="1350"/>
              <a:buChar char="■"/>
            </a:pPr>
            <a:r>
              <a:rPr lang="en-US"/>
              <a:t>Equilibrium concentrations can be calculated using a </a:t>
            </a:r>
            <a:r>
              <a:rPr lang="en-US" i="1"/>
              <a:t>K </a:t>
            </a:r>
            <a:r>
              <a:rPr lang="en-US"/>
              <a:t>expression, the </a:t>
            </a:r>
            <a:r>
              <a:rPr lang="en-US" i="1"/>
              <a:t>K </a:t>
            </a:r>
            <a:r>
              <a:rPr lang="en-US"/>
              <a:t>constant, and initial concentrations or partial pressures of substances.</a:t>
            </a:r>
            <a:endParaRPr/>
          </a:p>
          <a:p>
            <a:pPr marL="228600" lvl="0" indent="-228600" algn="l" rtl="0">
              <a:lnSpc>
                <a:spcPct val="90000"/>
              </a:lnSpc>
              <a:spcBef>
                <a:spcPts val="2000"/>
              </a:spcBef>
              <a:spcAft>
                <a:spcPts val="0"/>
              </a:spcAft>
              <a:buSzPts val="1350"/>
              <a:buChar char="■"/>
            </a:pPr>
            <a:r>
              <a:rPr lang="en-US"/>
              <a:t>Steps: </a:t>
            </a:r>
            <a:br>
              <a:rPr lang="en-US"/>
            </a:br>
            <a:r>
              <a:rPr lang="en-US"/>
              <a:t>1) Write an equilibrium expression for the reaction</a:t>
            </a:r>
            <a:br>
              <a:rPr lang="en-US"/>
            </a:br>
            <a:r>
              <a:rPr lang="en-US"/>
              <a:t>2) Set up an ICE table and fill in “initial” quantities</a:t>
            </a:r>
            <a:br>
              <a:rPr lang="en-US"/>
            </a:br>
            <a:r>
              <a:rPr lang="en-US"/>
              <a:t>3) Determine “changes” in the system in terms of x needed for the </a:t>
            </a:r>
            <a:br>
              <a:rPr lang="en-US"/>
            </a:br>
            <a:r>
              <a:rPr lang="en-US"/>
              <a:t>    system to achieve equilibrium</a:t>
            </a:r>
            <a:br>
              <a:rPr lang="en-US"/>
            </a:br>
            <a:r>
              <a:rPr lang="en-US"/>
              <a:t>4) Determine the “equilibrium” values for the system by adding the </a:t>
            </a:r>
            <a:br>
              <a:rPr lang="en-US"/>
            </a:br>
            <a:r>
              <a:rPr lang="en-US"/>
              <a:t>    “initial” and “change” values together</a:t>
            </a:r>
            <a:br>
              <a:rPr lang="en-US"/>
            </a:br>
            <a:r>
              <a:rPr lang="en-US"/>
              <a:t>5) Solve for x using the </a:t>
            </a:r>
            <a:r>
              <a:rPr lang="en-US" i="1"/>
              <a:t>K</a:t>
            </a:r>
            <a:r>
              <a:rPr lang="en-US"/>
              <a:t> expression and the “equilibrium” values. </a:t>
            </a:r>
            <a:br>
              <a:rPr lang="en-US"/>
            </a:br>
            <a:r>
              <a:rPr lang="en-US"/>
              <a:t>     Verify if the change in initial concentrations is negligible using the </a:t>
            </a:r>
            <a:br>
              <a:rPr lang="en-US"/>
            </a:br>
            <a:r>
              <a:rPr lang="en-US"/>
              <a:t>     5% rule.</a:t>
            </a:r>
            <a:br>
              <a:rPr lang="en-US"/>
            </a:br>
            <a:r>
              <a:rPr lang="en-US"/>
              <a:t>6) Determine all equilibrium quantities using the value of x</a:t>
            </a:r>
            <a:endParaRPr/>
          </a:p>
          <a:p>
            <a:pPr marL="228600" lvl="0" indent="-228600" algn="l" rtl="0">
              <a:lnSpc>
                <a:spcPct val="90000"/>
              </a:lnSpc>
              <a:spcBef>
                <a:spcPts val="2000"/>
              </a:spcBef>
              <a:spcAft>
                <a:spcPts val="0"/>
              </a:spcAft>
              <a:buSzPts val="1350"/>
              <a:buChar char="■"/>
            </a:pPr>
            <a:r>
              <a:rPr lang="en-US"/>
              <a:t>Example:  Given the following reaction at 1373 K: Cl</a:t>
            </a:r>
            <a:r>
              <a:rPr lang="en-US" baseline="-25000"/>
              <a:t>2</a:t>
            </a:r>
            <a:r>
              <a:rPr lang="en-US"/>
              <a:t>(g)      2Cl(g), determine the equilibrium partial pressures of all species if </a:t>
            </a:r>
            <a:br>
              <a:rPr lang="en-US"/>
            </a:br>
            <a:r>
              <a:rPr lang="en-US"/>
              <a:t>0.500 atm Cl</a:t>
            </a:r>
            <a:r>
              <a:rPr lang="en-US" baseline="-25000"/>
              <a:t>2</a:t>
            </a:r>
            <a:r>
              <a:rPr lang="en-US"/>
              <a:t> is present initially. </a:t>
            </a:r>
            <a:r>
              <a:rPr lang="en-US" i="1"/>
              <a:t>K </a:t>
            </a:r>
            <a:r>
              <a:rPr lang="en-US"/>
              <a:t> = 1.13x10</a:t>
            </a:r>
            <a:r>
              <a:rPr lang="en-US" baseline="30000"/>
              <a:t>-4</a:t>
            </a:r>
            <a:r>
              <a:rPr lang="en-US"/>
              <a:t> for the reaction </a:t>
            </a:r>
            <a:br>
              <a:rPr lang="en-US"/>
            </a:br>
            <a:r>
              <a:rPr lang="en-US"/>
              <a:t>at 1373 K.</a:t>
            </a:r>
            <a:endParaRPr/>
          </a:p>
        </p:txBody>
      </p:sp>
      <p:sp>
        <p:nvSpPr>
          <p:cNvPr id="2049" name="Google Shape;2049;g724b250972_0_2812"/>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050" name="Google Shape;2050;g724b250972_0_2812"/>
          <p:cNvSpPr txBox="1"/>
          <p:nvPr/>
        </p:nvSpPr>
        <p:spPr>
          <a:xfrm>
            <a:off x="0" y="6109657"/>
            <a:ext cx="9144000" cy="8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6.6: Given a set of initial conditions (concentrations or partial pressures) and K, use stoichiometric relationships and the law of mass action (Q equals K at equilibrium) to determine qualitatively and/or quantitatively the conditions at equilibrium for a system involving a single reversible reaction.</a:t>
            </a:r>
            <a:r>
              <a:rPr lang="en-US" sz="900" b="0" i="0" u="none" strike="noStrike" cap="none">
                <a:solidFill>
                  <a:schemeClr val="dk1"/>
                </a:solidFill>
                <a:latin typeface="Rockwell"/>
                <a:ea typeface="Rockwell"/>
                <a:cs typeface="Rockwell"/>
                <a:sym typeface="Rockwell"/>
              </a:rPr>
              <a:t>																</a:t>
            </a:r>
            <a:endParaRPr sz="900" b="0" i="0" u="none" strike="noStrike" cap="none">
              <a:solidFill>
                <a:schemeClr val="dk1"/>
              </a:solidFill>
              <a:latin typeface="Rockwell"/>
              <a:ea typeface="Rockwell"/>
              <a:cs typeface="Rockwell"/>
              <a:sym typeface="Rockwell"/>
            </a:endParaRPr>
          </a:p>
        </p:txBody>
      </p:sp>
      <p:sp>
        <p:nvSpPr>
          <p:cNvPr id="2051" name="Google Shape;2051;g724b250972_0_2812"/>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052" name="Google Shape;2052;g724b250972_0_2812"/>
          <p:cNvSpPr/>
          <p:nvPr/>
        </p:nvSpPr>
        <p:spPr>
          <a:xfrm>
            <a:off x="6904622" y="5418967"/>
            <a:ext cx="2172600" cy="8082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a:t>
            </a:r>
            <a:endParaRPr sz="1800" b="0" i="0" u="none" strike="noStrike" cap="none">
              <a:solidFill>
                <a:schemeClr val="lt1"/>
              </a:solidFill>
              <a:latin typeface="Rockwell"/>
              <a:ea typeface="Rockwell"/>
              <a:cs typeface="Rockwell"/>
              <a:sym typeface="Rockwell"/>
            </a:endParaRPr>
          </a:p>
        </p:txBody>
      </p:sp>
      <p:pic>
        <p:nvPicPr>
          <p:cNvPr id="2053" name="Google Shape;2053;g724b250972_0_2812"/>
          <p:cNvPicPr preferRelativeResize="0"/>
          <p:nvPr/>
        </p:nvPicPr>
        <p:blipFill rotWithShape="1">
          <a:blip r:embed="rId5">
            <a:alphaModFix/>
          </a:blip>
          <a:srcRect l="30521" t="31037" r="42481" b="38970"/>
          <a:stretch/>
        </p:blipFill>
        <p:spPr>
          <a:xfrm>
            <a:off x="6230479" y="4869951"/>
            <a:ext cx="242603" cy="17930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052"/>
                                        </p:tgtEl>
                                      </p:cBhvr>
                                    </p:animEffect>
                                    <p:set>
                                      <p:cBhvr>
                                        <p:cTn id="7" dur="1" fill="hold">
                                          <p:stCondLst>
                                            <p:cond delay="2000"/>
                                          </p:stCondLst>
                                        </p:cTn>
                                        <p:tgtEl>
                                          <p:spTgt spid="20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057"/>
        <p:cNvGrpSpPr/>
        <p:nvPr/>
      </p:nvGrpSpPr>
      <p:grpSpPr>
        <a:xfrm>
          <a:off x="0" y="0"/>
          <a:ext cx="0" cy="0"/>
          <a:chOff x="0" y="0"/>
          <a:chExt cx="0" cy="0"/>
        </a:xfrm>
      </p:grpSpPr>
      <p:sp>
        <p:nvSpPr>
          <p:cNvPr id="2058" name="Google Shape;2058;g724b250972_0_2823"/>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Magnitude of </a:t>
            </a:r>
            <a:r>
              <a:rPr lang="en-US" i="1"/>
              <a:t>K</a:t>
            </a:r>
            <a:endParaRPr/>
          </a:p>
        </p:txBody>
      </p:sp>
      <p:sp>
        <p:nvSpPr>
          <p:cNvPr id="2059" name="Google Shape;2059;g724b250972_0_2823"/>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060" name="Google Shape;2060;g724b250972_0_2823"/>
          <p:cNvSpPr txBox="1"/>
          <p:nvPr/>
        </p:nvSpPr>
        <p:spPr>
          <a:xfrm>
            <a:off x="0" y="6008039"/>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6.7: The student is able, for a reversible reaction that has a large or small K, to determine which chemical species will have very large versus very small concentrations at equilibrium. </a:t>
            </a:r>
            <a:endParaRPr sz="1400" b="0" i="0" u="none" strike="noStrike" cap="none">
              <a:solidFill>
                <a:srgbClr val="000000"/>
              </a:solidFill>
              <a:latin typeface="Arial"/>
              <a:ea typeface="Arial"/>
              <a:cs typeface="Arial"/>
              <a:sym typeface="Arial"/>
            </a:endParaRPr>
          </a:p>
        </p:txBody>
      </p:sp>
      <p:sp>
        <p:nvSpPr>
          <p:cNvPr id="2061" name="Google Shape;2061;g724b250972_0_2823"/>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062" name="Google Shape;2062;g724b250972_0_2823"/>
          <p:cNvSpPr txBox="1">
            <a:spLocks noGrp="1"/>
          </p:cNvSpPr>
          <p:nvPr>
            <p:ph type="body" idx="2"/>
          </p:nvPr>
        </p:nvSpPr>
        <p:spPr>
          <a:xfrm>
            <a:off x="485630" y="1008744"/>
            <a:ext cx="7569300" cy="19659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For many reactions involving aqueous solutions, </a:t>
            </a:r>
            <a:r>
              <a:rPr lang="en-US" i="1"/>
              <a:t>K</a:t>
            </a:r>
            <a:r>
              <a:rPr lang="en-US"/>
              <a:t> is either very large (favoring the forward reaction) or very small (favoring the reverse reaction)</a:t>
            </a:r>
            <a:endParaRPr/>
          </a:p>
          <a:p>
            <a:pPr marL="228600" lvl="0" indent="-228600" algn="l" rtl="0">
              <a:lnSpc>
                <a:spcPct val="100000"/>
              </a:lnSpc>
              <a:spcBef>
                <a:spcPts val="2000"/>
              </a:spcBef>
              <a:spcAft>
                <a:spcPts val="0"/>
              </a:spcAft>
              <a:buSzPts val="1350"/>
              <a:buChar char="■"/>
            </a:pPr>
            <a:r>
              <a:rPr lang="en-US"/>
              <a:t>The size of </a:t>
            </a:r>
            <a:r>
              <a:rPr lang="en-US" i="1"/>
              <a:t>K</a:t>
            </a:r>
            <a:r>
              <a:rPr lang="en-US"/>
              <a:t> can be used to describe the relationship between the numbers of reactant and product particles present at equilibrium.</a:t>
            </a:r>
            <a:endParaRPr/>
          </a:p>
        </p:txBody>
      </p:sp>
      <p:pic>
        <p:nvPicPr>
          <p:cNvPr id="2063" name="Google Shape;2063;g724b250972_0_2823"/>
          <p:cNvPicPr preferRelativeResize="0">
            <a:picLocks noGrp="1"/>
          </p:cNvPicPr>
          <p:nvPr>
            <p:ph type="body" idx="1"/>
          </p:nvPr>
        </p:nvPicPr>
        <p:blipFill rotWithShape="1">
          <a:blip r:embed="rId5">
            <a:alphaModFix/>
          </a:blip>
          <a:srcRect t="15325" b="15324"/>
          <a:stretch/>
        </p:blipFill>
        <p:spPr>
          <a:xfrm>
            <a:off x="485630" y="3285522"/>
            <a:ext cx="8191500" cy="243990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067"/>
        <p:cNvGrpSpPr/>
        <p:nvPr/>
      </p:nvGrpSpPr>
      <p:grpSpPr>
        <a:xfrm>
          <a:off x="0" y="0"/>
          <a:ext cx="0" cy="0"/>
          <a:chOff x="0" y="0"/>
          <a:chExt cx="0" cy="0"/>
        </a:xfrm>
      </p:grpSpPr>
      <p:sp>
        <p:nvSpPr>
          <p:cNvPr id="2068" name="Google Shape;2068;g724b250972_0_2832"/>
          <p:cNvSpPr txBox="1">
            <a:spLocks noGrp="1"/>
          </p:cNvSpPr>
          <p:nvPr>
            <p:ph type="title"/>
          </p:nvPr>
        </p:nvSpPr>
        <p:spPr>
          <a:xfrm>
            <a:off x="498474" y="-9344"/>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Le Chatelier’s Principle</a:t>
            </a:r>
            <a:endParaRPr/>
          </a:p>
        </p:txBody>
      </p:sp>
      <p:sp>
        <p:nvSpPr>
          <p:cNvPr id="2069" name="Google Shape;2069;g724b250972_0_2832"/>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2070" name="Google Shape;2070;g724b250972_0_2832"/>
          <p:cNvSpPr txBox="1"/>
          <p:nvPr/>
        </p:nvSpPr>
        <p:spPr>
          <a:xfrm>
            <a:off x="0" y="6331579"/>
            <a:ext cx="91440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LO 6.8: The student is able to use LeChatelier’s principle to predict the direction of the shift resulting from various possible stresses on a system at chemical equilibrium. </a:t>
            </a:r>
            <a:endParaRPr sz="1400" b="0" i="0" u="none" strike="noStrike" cap="none">
              <a:solidFill>
                <a:srgbClr val="000000"/>
              </a:solidFill>
              <a:latin typeface="Arial"/>
              <a:ea typeface="Arial"/>
              <a:cs typeface="Arial"/>
              <a:sym typeface="Arial"/>
            </a:endParaRPr>
          </a:p>
        </p:txBody>
      </p:sp>
      <p:sp>
        <p:nvSpPr>
          <p:cNvPr id="2071" name="Google Shape;2071;g724b250972_0_2832"/>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072" name="Google Shape;2072;g724b250972_0_2832"/>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073" name="Google Shape;2073;g724b250972_0_2832"/>
          <p:cNvSpPr txBox="1">
            <a:spLocks noGrp="1"/>
          </p:cNvSpPr>
          <p:nvPr>
            <p:ph type="body" idx="1"/>
          </p:nvPr>
        </p:nvSpPr>
        <p:spPr>
          <a:xfrm>
            <a:off x="498518" y="616449"/>
            <a:ext cx="6948600" cy="50535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This principle is used to describe changes that occur in a system that has achieved equilibrium.  There are three factors that can cause shifts in a system at equilibrium: concentration, pressure, and temperature.</a:t>
            </a:r>
            <a:endParaRPr/>
          </a:p>
          <a:p>
            <a:pPr marL="228600" lvl="0" indent="-142875" algn="l" rtl="0">
              <a:lnSpc>
                <a:spcPct val="100000"/>
              </a:lnSpc>
              <a:spcBef>
                <a:spcPts val="2000"/>
              </a:spcBef>
              <a:spcAft>
                <a:spcPts val="0"/>
              </a:spcAft>
              <a:buSzPts val="1350"/>
              <a:buNone/>
            </a:pPr>
            <a:endParaRPr/>
          </a:p>
        </p:txBody>
      </p:sp>
      <p:sp>
        <p:nvSpPr>
          <p:cNvPr id="2074" name="Google Shape;2074;g724b250972_0_2832"/>
          <p:cNvSpPr txBox="1"/>
          <p:nvPr/>
        </p:nvSpPr>
        <p:spPr>
          <a:xfrm>
            <a:off x="6808067" y="-32652"/>
            <a:ext cx="1371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Animation</a:t>
            </a:r>
            <a:endParaRPr sz="1800" b="0" i="0" u="none" strike="noStrike" cap="none">
              <a:solidFill>
                <a:schemeClr val="dk1"/>
              </a:solidFill>
              <a:latin typeface="Rockwell"/>
              <a:ea typeface="Rockwell"/>
              <a:cs typeface="Rockwell"/>
              <a:sym typeface="Rockwell"/>
            </a:endParaRPr>
          </a:p>
        </p:txBody>
      </p:sp>
      <p:graphicFrame>
        <p:nvGraphicFramePr>
          <p:cNvPr id="2075" name="Google Shape;2075;g724b250972_0_2832"/>
          <p:cNvGraphicFramePr/>
          <p:nvPr/>
        </p:nvGraphicFramePr>
        <p:xfrm>
          <a:off x="376638" y="1845736"/>
          <a:ext cx="3000000" cy="3000000"/>
        </p:xfrm>
        <a:graphic>
          <a:graphicData uri="http://schemas.openxmlformats.org/drawingml/2006/table">
            <a:tbl>
              <a:tblPr firstRow="1" bandRow="1">
                <a:noFill/>
                <a:tableStyleId>{76E967D2-73EF-4B4E-AA14-45292BF0A093}</a:tableStyleId>
              </a:tblPr>
              <a:tblGrid>
                <a:gridCol w="3280975">
                  <a:extLst>
                    <a:ext uri="{9D8B030D-6E8A-4147-A177-3AD203B41FA5}">
                      <a16:colId xmlns:a16="http://schemas.microsoft.com/office/drawing/2014/main" val="20000"/>
                    </a:ext>
                  </a:extLst>
                </a:gridCol>
                <a:gridCol w="4397175">
                  <a:extLst>
                    <a:ext uri="{9D8B030D-6E8A-4147-A177-3AD203B41FA5}">
                      <a16:colId xmlns:a16="http://schemas.microsoft.com/office/drawing/2014/main" val="20001"/>
                    </a:ext>
                  </a:extLst>
                </a:gridCol>
              </a:tblGrid>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sng" strike="noStrike" cap="none"/>
                        <a:t>Change</a:t>
                      </a:r>
                      <a:endParaRPr sz="1400" u="sng"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sng" strike="noStrike" cap="none"/>
                        <a:t>Direction System Shifts to Reestablish Equilibrium</a:t>
                      </a:r>
                      <a:endParaRPr sz="1400" u="sng"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Adding a reactant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Shifts towards products</a:t>
                      </a:r>
                      <a:endParaRPr sz="1400" u="none" strike="noStrike" cap="none"/>
                    </a:p>
                  </a:txBody>
                  <a:tcPr marL="91450" marR="91450" marT="45725" marB="45725"/>
                </a:tc>
                <a:extLst>
                  <a:ext uri="{0D108BD9-81ED-4DB2-BD59-A6C34878D82A}">
                    <a16:rowId xmlns:a16="http://schemas.microsoft.com/office/drawing/2014/main" val="10001"/>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Adding a product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Shifts towards reactants</a:t>
                      </a:r>
                      <a:endParaRPr sz="1400" u="none" strike="noStrike" cap="none"/>
                    </a:p>
                  </a:txBody>
                  <a:tcPr marL="91450" marR="91450" marT="45725" marB="45725"/>
                </a:tc>
                <a:extLst>
                  <a:ext uri="{0D108BD9-81ED-4DB2-BD59-A6C34878D82A}">
                    <a16:rowId xmlns:a16="http://schemas.microsoft.com/office/drawing/2014/main" val="10002"/>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Removing a reactant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Shifts towards reactants</a:t>
                      </a:r>
                      <a:endParaRPr sz="1400" u="none" strike="noStrike" cap="none"/>
                    </a:p>
                  </a:txBody>
                  <a:tcPr marL="91450" marR="91450" marT="45725" marB="45725"/>
                </a:tc>
                <a:extLst>
                  <a:ext uri="{0D108BD9-81ED-4DB2-BD59-A6C34878D82A}">
                    <a16:rowId xmlns:a16="http://schemas.microsoft.com/office/drawing/2014/main" val="10003"/>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Removing a product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Shifts towards products</a:t>
                      </a:r>
                      <a:endParaRPr sz="1400" u="none" strike="noStrike" cap="none"/>
                    </a:p>
                  </a:txBody>
                  <a:tcPr marL="91450" marR="91450" marT="45725" marB="45725"/>
                </a:tc>
                <a:extLst>
                  <a:ext uri="{0D108BD9-81ED-4DB2-BD59-A6C34878D82A}">
                    <a16:rowId xmlns:a16="http://schemas.microsoft.com/office/drawing/2014/main" val="10004"/>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Increasing pressure </a:t>
                      </a:r>
                      <a:br>
                        <a:rPr lang="en-US" sz="1400" u="none" strike="noStrike" cap="none"/>
                      </a:br>
                      <a:r>
                        <a:rPr lang="en-US" sz="1400" u="none" strike="noStrike" cap="none"/>
                        <a:t>(decreasing volume)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Shifts toward less gas molecules</a:t>
                      </a:r>
                      <a:endParaRPr sz="1400" u="none" strike="noStrike" cap="none"/>
                    </a:p>
                  </a:txBody>
                  <a:tcPr marL="91450" marR="91450" marT="45725" marB="45725"/>
                </a:tc>
                <a:extLst>
                  <a:ext uri="{0D108BD9-81ED-4DB2-BD59-A6C34878D82A}">
                    <a16:rowId xmlns:a16="http://schemas.microsoft.com/office/drawing/2014/main" val="10005"/>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Decreasing pressure </a:t>
                      </a:r>
                      <a:br>
                        <a:rPr lang="en-US" sz="1400" u="none" strike="noStrike" cap="none"/>
                      </a:br>
                      <a:r>
                        <a:rPr lang="en-US" sz="1400" u="none" strike="noStrike" cap="none"/>
                        <a:t>(increasing volume)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Shifts towards more gas molecules</a:t>
                      </a:r>
                      <a:endParaRPr sz="1400" u="none" strike="noStrike" cap="none"/>
                    </a:p>
                  </a:txBody>
                  <a:tcPr marL="91450" marR="91450" marT="45725" marB="45725"/>
                </a:tc>
                <a:extLst>
                  <a:ext uri="{0D108BD9-81ED-4DB2-BD59-A6C34878D82A}">
                    <a16:rowId xmlns:a16="http://schemas.microsoft.com/office/drawing/2014/main" val="10006"/>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Adding an inert gas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No effect</a:t>
                      </a:r>
                      <a:endParaRPr sz="1400" u="none" strike="noStrike" cap="none"/>
                    </a:p>
                  </a:txBody>
                  <a:tcPr marL="91450" marR="91450" marT="45725" marB="45725"/>
                </a:tc>
                <a:extLst>
                  <a:ext uri="{0D108BD9-81ED-4DB2-BD59-A6C34878D82A}">
                    <a16:rowId xmlns:a16="http://schemas.microsoft.com/office/drawing/2014/main" val="10007"/>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Increasing the temperature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Endothermic: shifts towards products</a:t>
                      </a: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US" sz="1400" u="none" strike="noStrike" cap="none"/>
                        <a:t>Exothermic: shifts towards products</a:t>
                      </a:r>
                      <a:endParaRPr sz="1400" u="none" strike="noStrike" cap="none"/>
                    </a:p>
                  </a:txBody>
                  <a:tcPr marL="91450" marR="91450" marT="45725" marB="45725"/>
                </a:tc>
                <a:extLst>
                  <a:ext uri="{0D108BD9-81ED-4DB2-BD59-A6C34878D82A}">
                    <a16:rowId xmlns:a16="http://schemas.microsoft.com/office/drawing/2014/main" val="10008"/>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Decreasing the temperature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Endothermic: shifts towards reactants</a:t>
                      </a: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US" sz="1400" u="none" strike="noStrike" cap="none"/>
                        <a:t>Exothermic: shifts towards products</a:t>
                      </a:r>
                      <a:endParaRPr sz="1400" u="none" strike="noStrike" cap="none"/>
                    </a:p>
                  </a:txBody>
                  <a:tcPr marL="91450" marR="91450" marT="45725" marB="45725"/>
                </a:tc>
                <a:extLst>
                  <a:ext uri="{0D108BD9-81ED-4DB2-BD59-A6C34878D82A}">
                    <a16:rowId xmlns:a16="http://schemas.microsoft.com/office/drawing/2014/main" val="10009"/>
                  </a:ext>
                </a:extLst>
              </a:tr>
            </a:tbl>
          </a:graphicData>
        </a:graphic>
      </p:graphicFrame>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079"/>
        <p:cNvGrpSpPr/>
        <p:nvPr/>
      </p:nvGrpSpPr>
      <p:grpSpPr>
        <a:xfrm>
          <a:off x="0" y="0"/>
          <a:ext cx="0" cy="0"/>
          <a:chOff x="0" y="0"/>
          <a:chExt cx="0" cy="0"/>
        </a:xfrm>
      </p:grpSpPr>
      <p:sp>
        <p:nvSpPr>
          <p:cNvPr id="2080" name="Google Shape;2080;g724b250972_0_2843"/>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Experimentally Examining </a:t>
            </a:r>
            <a:br>
              <a:rPr lang="en-US"/>
            </a:br>
            <a:r>
              <a:rPr lang="en-US"/>
              <a:t>Le Chatelier’s Principle</a:t>
            </a:r>
            <a:endParaRPr/>
          </a:p>
        </p:txBody>
      </p:sp>
      <p:sp>
        <p:nvSpPr>
          <p:cNvPr id="2081" name="Google Shape;2081;g724b250972_0_2843"/>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082" name="Google Shape;2082;g724b250972_0_2843"/>
          <p:cNvSpPr txBox="1"/>
          <p:nvPr/>
        </p:nvSpPr>
        <p:spPr>
          <a:xfrm>
            <a:off x="0" y="6282263"/>
            <a:ext cx="91440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6.9: The student is able to use LeChatelier’s principle to design a set of conditions that will optimize a desired outcome, such as product yield. </a:t>
            </a:r>
            <a:endParaRPr sz="1400" b="0" i="0" u="none" strike="noStrike" cap="none">
              <a:solidFill>
                <a:srgbClr val="000000"/>
              </a:solidFill>
              <a:latin typeface="Arial"/>
              <a:ea typeface="Arial"/>
              <a:cs typeface="Arial"/>
              <a:sym typeface="Arial"/>
            </a:endParaRPr>
          </a:p>
        </p:txBody>
      </p:sp>
      <p:sp>
        <p:nvSpPr>
          <p:cNvPr id="2083" name="Google Shape;2083;g724b250972_0_2843"/>
          <p:cNvSpPr txBox="1">
            <a:spLocks noGrp="1"/>
          </p:cNvSpPr>
          <p:nvPr>
            <p:ph type="body" idx="1"/>
          </p:nvPr>
        </p:nvSpPr>
        <p:spPr>
          <a:xfrm>
            <a:off x="485630" y="1558941"/>
            <a:ext cx="7569300" cy="19659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Systems at equilibrium can be examined using Le Chatelier’s Principle by measuring its properties, including pH, temperature, solution color (absorbance)</a:t>
            </a:r>
            <a:endParaRPr/>
          </a:p>
        </p:txBody>
      </p:sp>
      <p:sp>
        <p:nvSpPr>
          <p:cNvPr id="2084" name="Google Shape;2084;g724b250972_0_2843"/>
          <p:cNvSpPr txBox="1"/>
          <p:nvPr/>
        </p:nvSpPr>
        <p:spPr>
          <a:xfrm>
            <a:off x="6808067" y="-32652"/>
            <a:ext cx="1371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Animation</a:t>
            </a:r>
            <a:endParaRPr sz="1800" b="0" i="0" u="none" strike="noStrike" cap="none">
              <a:solidFill>
                <a:schemeClr val="dk1"/>
              </a:solidFill>
              <a:latin typeface="Rockwell"/>
              <a:ea typeface="Rockwell"/>
              <a:cs typeface="Rockwell"/>
              <a:sym typeface="Rockwell"/>
            </a:endParaRPr>
          </a:p>
        </p:txBody>
      </p:sp>
      <p:sp>
        <p:nvSpPr>
          <p:cNvPr id="2085" name="Google Shape;2085;g724b250972_0_2843"/>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2086" name="Google Shape;2086;g724b250972_0_2843"/>
          <p:cNvPicPr preferRelativeResize="0"/>
          <p:nvPr/>
        </p:nvPicPr>
        <p:blipFill rotWithShape="1">
          <a:blip r:embed="rId6">
            <a:alphaModFix/>
          </a:blip>
          <a:srcRect t="19044" b="2871"/>
          <a:stretch/>
        </p:blipFill>
        <p:spPr>
          <a:xfrm>
            <a:off x="4155099" y="2988436"/>
            <a:ext cx="4946755" cy="2896934"/>
          </a:xfrm>
          <a:prstGeom prst="rect">
            <a:avLst/>
          </a:prstGeom>
          <a:noFill/>
          <a:ln w="9525" cap="flat" cmpd="sng">
            <a:solidFill>
              <a:schemeClr val="accent1"/>
            </a:solidFill>
            <a:prstDash val="solid"/>
            <a:round/>
            <a:headEnd type="none" w="sm" len="sm"/>
            <a:tailEnd type="none" w="sm" len="sm"/>
          </a:ln>
        </p:spPr>
      </p:pic>
      <p:pic>
        <p:nvPicPr>
          <p:cNvPr id="2087" name="Google Shape;2087;g724b250972_0_2843"/>
          <p:cNvPicPr preferRelativeResize="0"/>
          <p:nvPr/>
        </p:nvPicPr>
        <p:blipFill rotWithShape="1">
          <a:blip r:embed="rId7">
            <a:alphaModFix/>
          </a:blip>
          <a:srcRect/>
          <a:stretch/>
        </p:blipFill>
        <p:spPr>
          <a:xfrm>
            <a:off x="501288" y="3068843"/>
            <a:ext cx="3431880" cy="1187093"/>
          </a:xfrm>
          <a:prstGeom prst="rect">
            <a:avLst/>
          </a:prstGeom>
          <a:noFill/>
          <a:ln>
            <a:noFill/>
          </a:ln>
        </p:spPr>
      </p:pic>
      <p:pic>
        <p:nvPicPr>
          <p:cNvPr id="2088" name="Google Shape;2088;g724b250972_0_2843"/>
          <p:cNvPicPr preferRelativeResize="0"/>
          <p:nvPr/>
        </p:nvPicPr>
        <p:blipFill rotWithShape="1">
          <a:blip r:embed="rId8">
            <a:alphaModFix/>
          </a:blip>
          <a:srcRect/>
          <a:stretch/>
        </p:blipFill>
        <p:spPr>
          <a:xfrm>
            <a:off x="991101" y="4231278"/>
            <a:ext cx="2584347" cy="2168475"/>
          </a:xfrm>
          <a:prstGeom prst="rect">
            <a:avLst/>
          </a:prstGeom>
          <a:noFill/>
          <a:ln>
            <a:noFill/>
          </a:ln>
        </p:spPr>
      </p:pic>
      <p:sp>
        <p:nvSpPr>
          <p:cNvPr id="2089" name="Google Shape;2089;g724b250972_0_2843"/>
          <p:cNvSpPr txBox="1"/>
          <p:nvPr/>
        </p:nvSpPr>
        <p:spPr>
          <a:xfrm>
            <a:off x="263634" y="2631433"/>
            <a:ext cx="39777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Fe</a:t>
            </a:r>
            <a:r>
              <a:rPr lang="en-US" sz="1800" b="0" i="0" u="none" strike="noStrike" cap="none" baseline="30000">
                <a:solidFill>
                  <a:schemeClr val="dk1"/>
                </a:solidFill>
                <a:latin typeface="Rockwell"/>
                <a:ea typeface="Rockwell"/>
                <a:cs typeface="Rockwell"/>
                <a:sym typeface="Rockwell"/>
              </a:rPr>
              <a:t>+3</a:t>
            </a:r>
            <a:r>
              <a:rPr lang="en-US" sz="1800" b="0" i="0" u="none" strike="noStrike" cap="none">
                <a:solidFill>
                  <a:schemeClr val="dk1"/>
                </a:solidFill>
                <a:latin typeface="Rockwell"/>
                <a:ea typeface="Rockwell"/>
                <a:cs typeface="Rockwell"/>
                <a:sym typeface="Rockwell"/>
              </a:rPr>
              <a:t>(aq) + SCN</a:t>
            </a:r>
            <a:r>
              <a:rPr lang="en-US" sz="1800" b="0" i="0" u="none" strike="noStrike" cap="none" baseline="30000">
                <a:solidFill>
                  <a:schemeClr val="dk1"/>
                </a:solidFill>
                <a:latin typeface="Rockwell"/>
                <a:ea typeface="Rockwell"/>
                <a:cs typeface="Rockwell"/>
                <a:sym typeface="Rockwell"/>
              </a:rPr>
              <a:t>-</a:t>
            </a:r>
            <a:r>
              <a:rPr lang="en-US" sz="1800" b="0" i="0" u="none" strike="noStrike" cap="none">
                <a:solidFill>
                  <a:schemeClr val="dk1"/>
                </a:solidFill>
                <a:latin typeface="Rockwell"/>
                <a:ea typeface="Rockwell"/>
                <a:cs typeface="Rockwell"/>
                <a:sym typeface="Rockwell"/>
              </a:rPr>
              <a:t>(aq)      FeSCN</a:t>
            </a:r>
            <a:r>
              <a:rPr lang="en-US" sz="1800" b="0" i="0" u="none" strike="noStrike" cap="none" baseline="30000">
                <a:solidFill>
                  <a:schemeClr val="dk1"/>
                </a:solidFill>
                <a:latin typeface="Rockwell"/>
                <a:ea typeface="Rockwell"/>
                <a:cs typeface="Rockwell"/>
                <a:sym typeface="Rockwell"/>
              </a:rPr>
              <a:t>2+</a:t>
            </a:r>
            <a:r>
              <a:rPr lang="en-US" sz="1800" b="0" i="0" u="none" strike="noStrike" cap="none">
                <a:solidFill>
                  <a:schemeClr val="dk1"/>
                </a:solidFill>
                <a:latin typeface="Rockwell"/>
                <a:ea typeface="Rockwell"/>
                <a:cs typeface="Rockwell"/>
                <a:sym typeface="Rockwell"/>
              </a:rPr>
              <a:t>(aq)</a:t>
            </a:r>
            <a:endParaRPr sz="1800" b="0" i="0" u="none" strike="noStrike" cap="none">
              <a:solidFill>
                <a:schemeClr val="dk1"/>
              </a:solidFill>
              <a:latin typeface="Rockwell"/>
              <a:ea typeface="Rockwell"/>
              <a:cs typeface="Rockwell"/>
              <a:sym typeface="Rockwell"/>
            </a:endParaRPr>
          </a:p>
        </p:txBody>
      </p:sp>
      <p:pic>
        <p:nvPicPr>
          <p:cNvPr id="2090" name="Google Shape;2090;g724b250972_0_2843"/>
          <p:cNvPicPr preferRelativeResize="0"/>
          <p:nvPr/>
        </p:nvPicPr>
        <p:blipFill rotWithShape="1">
          <a:blip r:embed="rId9">
            <a:alphaModFix/>
          </a:blip>
          <a:srcRect l="30521" t="31037" r="42481" b="38970"/>
          <a:stretch/>
        </p:blipFill>
        <p:spPr>
          <a:xfrm>
            <a:off x="2490595" y="2760619"/>
            <a:ext cx="250219" cy="184934"/>
          </a:xfrm>
          <a:prstGeom prst="rect">
            <a:avLst/>
          </a:prstGeom>
          <a:noFill/>
          <a:ln>
            <a:noFill/>
          </a:ln>
        </p:spPr>
      </p:pic>
      <p:sp>
        <p:nvSpPr>
          <p:cNvPr id="2091" name="Google Shape;2091;g724b250972_0_2843"/>
          <p:cNvSpPr/>
          <p:nvPr/>
        </p:nvSpPr>
        <p:spPr>
          <a:xfrm>
            <a:off x="991101" y="5128859"/>
            <a:ext cx="2584200" cy="258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092" name="Google Shape;2092;g724b250972_0_2843"/>
          <p:cNvSpPr/>
          <p:nvPr/>
        </p:nvSpPr>
        <p:spPr>
          <a:xfrm>
            <a:off x="991101" y="6221626"/>
            <a:ext cx="2584200" cy="160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096"/>
        <p:cNvGrpSpPr/>
        <p:nvPr/>
      </p:nvGrpSpPr>
      <p:grpSpPr>
        <a:xfrm>
          <a:off x="0" y="0"/>
          <a:ext cx="0" cy="0"/>
          <a:chOff x="0" y="0"/>
          <a:chExt cx="0" cy="0"/>
        </a:xfrm>
      </p:grpSpPr>
      <p:sp>
        <p:nvSpPr>
          <p:cNvPr id="2097" name="Google Shape;2097;g724b250972_0_2859"/>
          <p:cNvSpPr txBox="1">
            <a:spLocks noGrp="1"/>
          </p:cNvSpPr>
          <p:nvPr>
            <p:ph type="title"/>
          </p:nvPr>
        </p:nvSpPr>
        <p:spPr>
          <a:xfrm>
            <a:off x="498474" y="5063"/>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Changes to </a:t>
            </a:r>
            <a:r>
              <a:rPr lang="en-US" i="1"/>
              <a:t>Q</a:t>
            </a:r>
            <a:r>
              <a:rPr lang="en-US"/>
              <a:t> and </a:t>
            </a:r>
            <a:r>
              <a:rPr lang="en-US" i="1"/>
              <a:t>K </a:t>
            </a:r>
            <a:r>
              <a:rPr lang="en-US"/>
              <a:t>for a System at Equilibrium</a:t>
            </a:r>
            <a:endParaRPr/>
          </a:p>
        </p:txBody>
      </p:sp>
      <p:sp>
        <p:nvSpPr>
          <p:cNvPr id="2098" name="Google Shape;2098;g724b250972_0_2859"/>
          <p:cNvSpPr txBox="1"/>
          <p:nvPr/>
        </p:nvSpPr>
        <p:spPr>
          <a:xfrm>
            <a:off x="0" y="6384273"/>
            <a:ext cx="9144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6.10: The student is able to connect LeChatelier’s principle to the comparison of Q to K by explaining the effects of the stress on Q and K. </a:t>
            </a:r>
            <a:endParaRPr sz="1400" b="0" i="0" u="none" strike="noStrike" cap="none">
              <a:solidFill>
                <a:srgbClr val="000000"/>
              </a:solidFill>
              <a:latin typeface="Arial"/>
              <a:ea typeface="Arial"/>
              <a:cs typeface="Arial"/>
              <a:sym typeface="Arial"/>
            </a:endParaRPr>
          </a:p>
        </p:txBody>
      </p:sp>
      <p:graphicFrame>
        <p:nvGraphicFramePr>
          <p:cNvPr id="2099" name="Google Shape;2099;g724b250972_0_2859"/>
          <p:cNvGraphicFramePr/>
          <p:nvPr/>
        </p:nvGraphicFramePr>
        <p:xfrm>
          <a:off x="93925" y="1817354"/>
          <a:ext cx="3000000" cy="3000000"/>
        </p:xfrm>
        <a:graphic>
          <a:graphicData uri="http://schemas.openxmlformats.org/drawingml/2006/table">
            <a:tbl>
              <a:tblPr firstRow="1" bandRow="1">
                <a:noFill/>
                <a:tableStyleId>{76E967D2-73EF-4B4E-AA14-45292BF0A093}</a:tableStyleId>
              </a:tblPr>
              <a:tblGrid>
                <a:gridCol w="2391950">
                  <a:extLst>
                    <a:ext uri="{9D8B030D-6E8A-4147-A177-3AD203B41FA5}">
                      <a16:colId xmlns:a16="http://schemas.microsoft.com/office/drawing/2014/main" val="20000"/>
                    </a:ext>
                  </a:extLst>
                </a:gridCol>
                <a:gridCol w="3205725">
                  <a:extLst>
                    <a:ext uri="{9D8B030D-6E8A-4147-A177-3AD203B41FA5}">
                      <a16:colId xmlns:a16="http://schemas.microsoft.com/office/drawing/2014/main" val="20001"/>
                    </a:ext>
                  </a:extLst>
                </a:gridCol>
                <a:gridCol w="2428950">
                  <a:extLst>
                    <a:ext uri="{9D8B030D-6E8A-4147-A177-3AD203B41FA5}">
                      <a16:colId xmlns:a16="http://schemas.microsoft.com/office/drawing/2014/main" val="20002"/>
                    </a:ext>
                  </a:extLst>
                </a:gridCol>
              </a:tblGrid>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sng" strike="noStrike" cap="none"/>
                        <a:t>Change</a:t>
                      </a:r>
                      <a:endParaRPr sz="1400" u="sng"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sng" strike="noStrike" cap="none"/>
                        <a:t>Direction System Shifts to Reestablish Equilibrium</a:t>
                      </a:r>
                      <a:endParaRPr sz="1400" u="sng"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sng" strike="noStrike" cap="none"/>
                        <a:t>Effect on </a:t>
                      </a:r>
                      <a:r>
                        <a:rPr lang="en-US" sz="1400" i="1" u="sng" strike="noStrike" cap="none"/>
                        <a:t>Q</a:t>
                      </a:r>
                      <a:r>
                        <a:rPr lang="en-US" sz="1400" u="sng" strike="noStrike" cap="none"/>
                        <a:t> or </a:t>
                      </a:r>
                      <a:r>
                        <a:rPr lang="en-US" sz="1400" i="1" u="sng" strike="noStrike" cap="none"/>
                        <a:t>K</a:t>
                      </a:r>
                      <a:endParaRPr sz="1400" u="sng"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Adding a reactant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Shifts towards products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i="1" u="none" strike="noStrike" cap="none"/>
                        <a:t>Q</a:t>
                      </a:r>
                      <a:r>
                        <a:rPr lang="en-US" sz="1400" i="0" u="none" strike="noStrike" cap="none"/>
                        <a:t> decreases</a:t>
                      </a:r>
                      <a:endParaRPr sz="1400" i="1" u="none" strike="noStrike" cap="none"/>
                    </a:p>
                  </a:txBody>
                  <a:tcPr marL="91450" marR="91450" marT="45725" marB="45725"/>
                </a:tc>
                <a:extLst>
                  <a:ext uri="{0D108BD9-81ED-4DB2-BD59-A6C34878D82A}">
                    <a16:rowId xmlns:a16="http://schemas.microsoft.com/office/drawing/2014/main" val="10001"/>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Adding a product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Shifts towards reactants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chemeClr val="dk1"/>
                        </a:buClr>
                        <a:buSzPts val="1400"/>
                        <a:buFont typeface="Rockwell"/>
                        <a:buNone/>
                      </a:pPr>
                      <a:r>
                        <a:rPr lang="en-US" sz="1400" i="1" u="none" strike="noStrike" cap="none"/>
                        <a:t>Q</a:t>
                      </a:r>
                      <a:r>
                        <a:rPr lang="en-US" sz="1400" i="0" u="none" strike="noStrike" cap="none"/>
                        <a:t> increases</a:t>
                      </a:r>
                      <a:endParaRPr sz="1400" i="1" u="none" strike="noStrike" cap="none"/>
                    </a:p>
                  </a:txBody>
                  <a:tcPr marL="91450" marR="91450" marT="45725" marB="45725"/>
                </a:tc>
                <a:extLst>
                  <a:ext uri="{0D108BD9-81ED-4DB2-BD59-A6C34878D82A}">
                    <a16:rowId xmlns:a16="http://schemas.microsoft.com/office/drawing/2014/main" val="10002"/>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Removing a reactant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Shifts towards reactants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chemeClr val="dk1"/>
                        </a:buClr>
                        <a:buSzPts val="1400"/>
                        <a:buFont typeface="Rockwell"/>
                        <a:buNone/>
                      </a:pPr>
                      <a:r>
                        <a:rPr lang="en-US" sz="1400" i="1" u="none" strike="noStrike" cap="none"/>
                        <a:t>Q</a:t>
                      </a:r>
                      <a:r>
                        <a:rPr lang="en-US" sz="1400" i="0" u="none" strike="noStrike" cap="none"/>
                        <a:t> increases</a:t>
                      </a:r>
                      <a:endParaRPr sz="1400" i="1" u="none" strike="noStrike" cap="none"/>
                    </a:p>
                  </a:txBody>
                  <a:tcPr marL="91450" marR="91450" marT="45725" marB="45725"/>
                </a:tc>
                <a:extLst>
                  <a:ext uri="{0D108BD9-81ED-4DB2-BD59-A6C34878D82A}">
                    <a16:rowId xmlns:a16="http://schemas.microsoft.com/office/drawing/2014/main" val="10003"/>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Removing a product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Shifts towards products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i="1" u="none" strike="noStrike" cap="none"/>
                        <a:t>Q</a:t>
                      </a:r>
                      <a:r>
                        <a:rPr lang="en-US" sz="1400" i="0" u="none" strike="noStrike" cap="none"/>
                        <a:t> decreases</a:t>
                      </a:r>
                      <a:endParaRPr sz="1400" i="1" u="none" strike="noStrike" cap="none"/>
                    </a:p>
                  </a:txBody>
                  <a:tcPr marL="91450" marR="91450" marT="45725" marB="45725"/>
                </a:tc>
                <a:extLst>
                  <a:ext uri="{0D108BD9-81ED-4DB2-BD59-A6C34878D82A}">
                    <a16:rowId xmlns:a16="http://schemas.microsoft.com/office/drawing/2014/main" val="10004"/>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Increasing pressure </a:t>
                      </a:r>
                      <a:br>
                        <a:rPr lang="en-US" sz="1400" u="none" strike="noStrike" cap="none"/>
                      </a:br>
                      <a:r>
                        <a:rPr lang="en-US" sz="1400" u="none" strike="noStrike" cap="none"/>
                        <a:t>(decreasing volume)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Shifts toward less gas molecules</a:t>
                      </a:r>
                      <a:endParaRPr sz="1400" u="none" strike="noStrike" cap="none"/>
                    </a:p>
                  </a:txBody>
                  <a:tcPr marL="91450" marR="91450" marT="45725" marB="45725"/>
                </a:tc>
                <a:tc rowSpan="2">
                  <a:txBody>
                    <a:bodyPr/>
                    <a:lstStyle/>
                    <a:p>
                      <a:pPr marL="0" marR="0" lvl="0" indent="0" algn="ctr" rtl="0">
                        <a:lnSpc>
                          <a:spcPct val="100000"/>
                        </a:lnSpc>
                        <a:spcBef>
                          <a:spcPts val="0"/>
                        </a:spcBef>
                        <a:spcAft>
                          <a:spcPts val="0"/>
                        </a:spcAft>
                        <a:buClr>
                          <a:srgbClr val="000000"/>
                        </a:buClr>
                        <a:buSzPts val="1400"/>
                        <a:buFont typeface="Arial"/>
                        <a:buNone/>
                      </a:pPr>
                      <a:r>
                        <a:rPr lang="en-US" sz="1400" i="1" u="none" strike="noStrike" cap="none"/>
                        <a:t>Q</a:t>
                      </a:r>
                      <a:r>
                        <a:rPr lang="en-US" sz="1400" i="0" u="none" strike="noStrike" cap="none"/>
                        <a:t> can increase, decrease, or remain constant depending on ratio of gas molecules between reactants and products</a:t>
                      </a:r>
                      <a:endParaRPr sz="1400" i="1" u="none" strike="noStrike" cap="none"/>
                    </a:p>
                  </a:txBody>
                  <a:tcPr marL="91450" marR="91450" marT="45725" marB="45725"/>
                </a:tc>
                <a:extLst>
                  <a:ext uri="{0D108BD9-81ED-4DB2-BD59-A6C34878D82A}">
                    <a16:rowId xmlns:a16="http://schemas.microsoft.com/office/drawing/2014/main" val="10005"/>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Decreasing pressure </a:t>
                      </a:r>
                      <a:br>
                        <a:rPr lang="en-US" sz="1400" u="none" strike="noStrike" cap="none"/>
                      </a:br>
                      <a:r>
                        <a:rPr lang="en-US" sz="1400" u="none" strike="noStrike" cap="none"/>
                        <a:t>(increasing volume)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Shifts towards more gas molecules</a:t>
                      </a:r>
                      <a:endParaRPr sz="1400" u="none" strike="noStrike" cap="none"/>
                    </a:p>
                  </a:txBody>
                  <a:tcPr marL="91450" marR="91450" marT="45725" marB="45725"/>
                </a:tc>
                <a:tc vMerge="1">
                  <a:txBody>
                    <a:bodyPr/>
                    <a:lstStyle/>
                    <a:p>
                      <a:endParaRPr lang="en-US"/>
                    </a:p>
                  </a:txBody>
                  <a:tcPr/>
                </a:tc>
                <a:extLst>
                  <a:ext uri="{0D108BD9-81ED-4DB2-BD59-A6C34878D82A}">
                    <a16:rowId xmlns:a16="http://schemas.microsoft.com/office/drawing/2014/main" val="10006"/>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Adding an inert gas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No effect</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i="1" u="none" strike="noStrike" cap="none"/>
                        <a:t>Q </a:t>
                      </a:r>
                      <a:r>
                        <a:rPr lang="en-US" sz="1400" i="0" u="none" strike="noStrike" cap="none"/>
                        <a:t>doesn’t change</a:t>
                      </a:r>
                      <a:endParaRPr sz="1400" i="1" u="none" strike="noStrike" cap="none"/>
                    </a:p>
                  </a:txBody>
                  <a:tcPr marL="91450" marR="91450" marT="45725" marB="45725"/>
                </a:tc>
                <a:extLst>
                  <a:ext uri="{0D108BD9-81ED-4DB2-BD59-A6C34878D82A}">
                    <a16:rowId xmlns:a16="http://schemas.microsoft.com/office/drawing/2014/main" val="10007"/>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Increasing the temperature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Endothermic: shifts towards products</a:t>
                      </a: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US" sz="1400" u="none" strike="noStrike" cap="none"/>
                        <a:t>Exothermic: shifts towards reactants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Endothermic: </a:t>
                      </a:r>
                      <a:r>
                        <a:rPr lang="en-US" sz="1400" i="1" u="none" strike="noStrike" cap="none"/>
                        <a:t>K </a:t>
                      </a:r>
                      <a:r>
                        <a:rPr lang="en-US" sz="1400" u="none" strike="noStrike" cap="none"/>
                        <a:t>increases</a:t>
                      </a: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US" sz="1400" u="none" strike="noStrike" cap="none"/>
                        <a:t>Exothermic: </a:t>
                      </a:r>
                      <a:r>
                        <a:rPr lang="en-US" sz="1400" i="1" u="none" strike="noStrike" cap="none"/>
                        <a:t>K </a:t>
                      </a:r>
                      <a:r>
                        <a:rPr lang="en-US" sz="1400" u="none" strike="noStrike" cap="none"/>
                        <a:t>decreases</a:t>
                      </a:r>
                      <a:endParaRPr sz="1400" u="none" strike="noStrike" cap="none"/>
                    </a:p>
                  </a:txBody>
                  <a:tcPr marL="91450" marR="91450" marT="45725" marB="45725"/>
                </a:tc>
                <a:extLst>
                  <a:ext uri="{0D108BD9-81ED-4DB2-BD59-A6C34878D82A}">
                    <a16:rowId xmlns:a16="http://schemas.microsoft.com/office/drawing/2014/main" val="10008"/>
                  </a:ext>
                </a:extLst>
              </a:tr>
              <a:tr h="370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Decreasing the temperature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Endothermic: shifts towards reactants</a:t>
                      </a: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US" sz="1400" u="none" strike="noStrike" cap="none"/>
                        <a:t>Exothermic: shifts towards products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Endothermic: </a:t>
                      </a:r>
                      <a:r>
                        <a:rPr lang="en-US" sz="1400" i="1" u="none" strike="noStrike" cap="none"/>
                        <a:t>K </a:t>
                      </a:r>
                      <a:r>
                        <a:rPr lang="en-US" sz="1400" u="none" strike="noStrike" cap="none"/>
                        <a:t>decreases</a:t>
                      </a: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US" sz="1400" u="none" strike="noStrike" cap="none"/>
                        <a:t>Exothermic: </a:t>
                      </a:r>
                      <a:r>
                        <a:rPr lang="en-US" sz="1400" i="1" u="none" strike="noStrike" cap="none"/>
                        <a:t>K </a:t>
                      </a:r>
                      <a:r>
                        <a:rPr lang="en-US" sz="1400" u="none" strike="noStrike" cap="none"/>
                        <a:t>increases</a:t>
                      </a:r>
                      <a:endParaRPr sz="1400" u="none" strike="noStrike" cap="none"/>
                    </a:p>
                  </a:txBody>
                  <a:tcPr marL="91450" marR="91450" marT="45725" marB="45725"/>
                </a:tc>
                <a:extLst>
                  <a:ext uri="{0D108BD9-81ED-4DB2-BD59-A6C34878D82A}">
                    <a16:rowId xmlns:a16="http://schemas.microsoft.com/office/drawing/2014/main" val="10009"/>
                  </a:ext>
                </a:extLst>
              </a:tr>
            </a:tbl>
          </a:graphicData>
        </a:graphic>
      </p:graphicFrame>
      <p:sp>
        <p:nvSpPr>
          <p:cNvPr id="2100" name="Google Shape;2100;g724b250972_0_2859"/>
          <p:cNvSpPr txBox="1"/>
          <p:nvPr/>
        </p:nvSpPr>
        <p:spPr>
          <a:xfrm>
            <a:off x="8004077" y="-57310"/>
            <a:ext cx="1371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Animation</a:t>
            </a:r>
            <a:endParaRPr sz="1800" b="0" i="0" u="none" strike="noStrike" cap="none">
              <a:solidFill>
                <a:schemeClr val="dk1"/>
              </a:solidFill>
              <a:latin typeface="Rockwell"/>
              <a:ea typeface="Rockwell"/>
              <a:cs typeface="Rockwell"/>
              <a:sym typeface="Rockwell"/>
            </a:endParaRPr>
          </a:p>
        </p:txBody>
      </p:sp>
      <p:sp>
        <p:nvSpPr>
          <p:cNvPr id="2101" name="Google Shape;2101;g724b250972_0_2859"/>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102" name="Google Shape;2102;g724b250972_0_2859"/>
          <p:cNvSpPr txBox="1">
            <a:spLocks noGrp="1"/>
          </p:cNvSpPr>
          <p:nvPr>
            <p:ph type="body" idx="1"/>
          </p:nvPr>
        </p:nvSpPr>
        <p:spPr>
          <a:xfrm>
            <a:off x="130915" y="1108840"/>
            <a:ext cx="7966800" cy="50535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Some changes that occur to a system at equilibrium will affect the reaction’s current position (</a:t>
            </a:r>
            <a:r>
              <a:rPr lang="en-US" i="1"/>
              <a:t>Q</a:t>
            </a:r>
            <a:r>
              <a:rPr lang="en-US"/>
              <a:t>).  Others will affect the value of </a:t>
            </a:r>
            <a:r>
              <a:rPr lang="en-US" i="1"/>
              <a:t>K</a:t>
            </a:r>
            <a:endParaRPr/>
          </a:p>
        </p:txBody>
      </p:sp>
      <p:sp>
        <p:nvSpPr>
          <p:cNvPr id="2103" name="Google Shape;2103;g724b250972_0_2859"/>
          <p:cNvSpPr txBox="1"/>
          <p:nvPr/>
        </p:nvSpPr>
        <p:spPr>
          <a:xfrm>
            <a:off x="8141097" y="2087554"/>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107"/>
        <p:cNvGrpSpPr/>
        <p:nvPr/>
      </p:nvGrpSpPr>
      <p:grpSpPr>
        <a:xfrm>
          <a:off x="0" y="0"/>
          <a:ext cx="0" cy="0"/>
          <a:chOff x="0" y="0"/>
          <a:chExt cx="0" cy="0"/>
        </a:xfrm>
      </p:grpSpPr>
      <p:sp>
        <p:nvSpPr>
          <p:cNvPr id="2108" name="Google Shape;2108;g724b250972_0_4201"/>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K</a:t>
            </a:r>
            <a:r>
              <a:rPr lang="en-US" baseline="-25000"/>
              <a:t>sp</a:t>
            </a:r>
            <a:r>
              <a:rPr lang="en-US"/>
              <a:t> and Solubility Calculations</a:t>
            </a:r>
            <a:endParaRPr/>
          </a:p>
        </p:txBody>
      </p:sp>
      <p:sp>
        <p:nvSpPr>
          <p:cNvPr id="2109" name="Google Shape;2109;g724b250972_0_4201"/>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110" name="Google Shape;2110;g724b250972_0_4201"/>
          <p:cNvSpPr txBox="1"/>
          <p:nvPr/>
        </p:nvSpPr>
        <p:spPr>
          <a:xfrm>
            <a:off x="0" y="6257605"/>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6.21: The student can predict the solubility of a salt, or rank the solubility of salts,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given the relevant K</a:t>
            </a:r>
            <a:r>
              <a:rPr lang="en-US" sz="1800" b="0" i="0" u="none" strike="noStrike" cap="none" baseline="-25000">
                <a:solidFill>
                  <a:schemeClr val="dk1"/>
                </a:solidFill>
                <a:latin typeface="Rockwell"/>
                <a:ea typeface="Rockwell"/>
                <a:cs typeface="Rockwell"/>
                <a:sym typeface="Rockwell"/>
              </a:rPr>
              <a:t>sp</a:t>
            </a:r>
            <a:r>
              <a:rPr lang="en-US" sz="1800" b="0" i="0" u="none" strike="noStrike" cap="none">
                <a:solidFill>
                  <a:schemeClr val="dk1"/>
                </a:solidFill>
                <a:latin typeface="Rockwell"/>
                <a:ea typeface="Rockwell"/>
                <a:cs typeface="Rockwell"/>
                <a:sym typeface="Rockwell"/>
              </a:rPr>
              <a:t> values. 																	</a:t>
            </a:r>
            <a:endParaRPr sz="1800" b="0" i="0" u="none" strike="noStrike" cap="none">
              <a:solidFill>
                <a:schemeClr val="dk1"/>
              </a:solidFill>
              <a:latin typeface="Rockwell"/>
              <a:ea typeface="Rockwell"/>
              <a:cs typeface="Rockwell"/>
              <a:sym typeface="Rockwell"/>
            </a:endParaRPr>
          </a:p>
        </p:txBody>
      </p:sp>
      <p:sp>
        <p:nvSpPr>
          <p:cNvPr id="2111" name="Google Shape;2111;g724b250972_0_4201"/>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112" name="Google Shape;2112;g724b250972_0_4201"/>
          <p:cNvSpPr txBox="1"/>
          <p:nvPr/>
        </p:nvSpPr>
        <p:spPr>
          <a:xfrm>
            <a:off x="455679" y="1306104"/>
            <a:ext cx="7599000" cy="4801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Question: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What is the maximum number of moles of AgBr that will fully dissolve in 1.0 L of water, if the Ksp value of silver bromide is 4.0 x 10</a:t>
            </a:r>
            <a:r>
              <a:rPr lang="en-US" sz="1800" b="0" i="0" u="none" strike="noStrike" cap="none" baseline="30000">
                <a:solidFill>
                  <a:schemeClr val="dk1"/>
                </a:solidFill>
                <a:latin typeface="Rockwell"/>
                <a:ea typeface="Rockwell"/>
                <a:cs typeface="Rockwell"/>
                <a:sym typeface="Rockwell"/>
              </a:rPr>
              <a:t>-12</a:t>
            </a:r>
            <a:r>
              <a:rPr lang="en-US" sz="1800" b="0" i="0" u="none" strike="noStrike" cap="none">
                <a:solidFill>
                  <a:schemeClr val="dk1"/>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4.0 x 10</a:t>
            </a:r>
            <a:r>
              <a:rPr lang="en-US" sz="1800" b="0" i="0" u="none" strike="noStrike" cap="none" baseline="30000">
                <a:solidFill>
                  <a:schemeClr val="dk1"/>
                </a:solidFill>
                <a:latin typeface="Rockwell"/>
                <a:ea typeface="Rockwell"/>
                <a:cs typeface="Rockwell"/>
                <a:sym typeface="Rockwell"/>
              </a:rPr>
              <a:t>-12		</a:t>
            </a:r>
            <a:r>
              <a:rPr lang="en-US" sz="1800" b="0" i="0" u="none" strike="noStrike" cap="none">
                <a:solidFill>
                  <a:schemeClr val="dk1"/>
                </a:solidFill>
                <a:latin typeface="Rockwell"/>
                <a:ea typeface="Rockwell"/>
                <a:cs typeface="Rockwell"/>
                <a:sym typeface="Rockwell"/>
              </a:rPr>
              <a:t>b. 2.0 x 10</a:t>
            </a:r>
            <a:r>
              <a:rPr lang="en-US" sz="1800" b="0" i="0" u="none" strike="noStrike" cap="none" baseline="30000">
                <a:solidFill>
                  <a:schemeClr val="dk1"/>
                </a:solidFill>
                <a:latin typeface="Rockwell"/>
                <a:ea typeface="Rockwell"/>
                <a:cs typeface="Rockwell"/>
                <a:sym typeface="Rockwell"/>
              </a:rPr>
              <a:t>-12</a:t>
            </a:r>
            <a:r>
              <a:rPr lang="en-US" sz="1800" b="0" i="0" u="none" strike="noStrike" cap="none">
                <a:solidFill>
                  <a:schemeClr val="dk1"/>
                </a:solidFill>
                <a:latin typeface="Rockwell"/>
                <a:ea typeface="Rockwell"/>
                <a:cs typeface="Rockwell"/>
                <a:sym typeface="Rockwell"/>
              </a:rPr>
              <a:t>		c.  4.0 x 10</a:t>
            </a:r>
            <a:r>
              <a:rPr lang="en-US" sz="1800" b="0" i="0" u="none" strike="noStrike" cap="none" baseline="30000">
                <a:solidFill>
                  <a:schemeClr val="dk1"/>
                </a:solidFill>
                <a:latin typeface="Rockwell"/>
                <a:ea typeface="Rockwell"/>
                <a:cs typeface="Rockwell"/>
                <a:sym typeface="Rockwell"/>
              </a:rPr>
              <a:t>-6</a:t>
            </a:r>
            <a:r>
              <a:rPr lang="en-US" sz="1800" b="0" i="0" u="none" strike="noStrike" cap="none">
                <a:solidFill>
                  <a:schemeClr val="dk1"/>
                </a:solidFill>
                <a:latin typeface="Rockwell"/>
                <a:ea typeface="Rockwell"/>
                <a:cs typeface="Rockwell"/>
                <a:sym typeface="Rockwell"/>
              </a:rPr>
              <a:t>		d. 2.0 x 10</a:t>
            </a:r>
            <a:r>
              <a:rPr lang="en-US" sz="1800" b="0" i="0" u="none" strike="noStrike" cap="none" baseline="30000">
                <a:solidFill>
                  <a:schemeClr val="dk1"/>
                </a:solidFill>
                <a:latin typeface="Rockwell"/>
                <a:ea typeface="Rockwell"/>
                <a:cs typeface="Rockwell"/>
                <a:sym typeface="Rockwell"/>
              </a:rPr>
              <a:t>-6</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Answer: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The correct answer is “d”  2.0 x 10</a:t>
            </a:r>
            <a:r>
              <a:rPr lang="en-US" sz="1800" b="0" i="0" u="none" strike="noStrike" cap="none" baseline="30000">
                <a:solidFill>
                  <a:schemeClr val="dk1"/>
                </a:solidFill>
                <a:latin typeface="Rockwell"/>
                <a:ea typeface="Rockwell"/>
                <a:cs typeface="Rockwell"/>
                <a:sym typeface="Rockwell"/>
              </a:rPr>
              <a:t>-6</a:t>
            </a:r>
            <a:r>
              <a:rPr lang="en-US" sz="1800" b="0" i="0" u="none" strike="noStrike" cap="none">
                <a:solidFill>
                  <a:schemeClr val="dk1"/>
                </a:solidFill>
                <a:latin typeface="Rockwell"/>
                <a:ea typeface="Rockwell"/>
                <a:cs typeface="Rockwell"/>
                <a:sym typeface="Rockwell"/>
              </a:rPr>
              <a:t>  .  To determine the solubility of AgBr we need to determine the maximum concentrations of Ag+ and Br- that will equal the equilibrium constant.  The Ksp equation is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Ksp = [Ag+][Br-] with [Ag+] = [Br-] = X, so to solve for X we need to take the square root of  4.0 x 10</a:t>
            </a:r>
            <a:r>
              <a:rPr lang="en-US" sz="1800" b="0" i="0" u="none" strike="noStrike" cap="none" baseline="30000">
                <a:solidFill>
                  <a:schemeClr val="dk1"/>
                </a:solidFill>
                <a:latin typeface="Rockwell"/>
                <a:ea typeface="Rockwell"/>
                <a:cs typeface="Rockwell"/>
                <a:sym typeface="Rockwell"/>
              </a:rPr>
              <a:t>-12</a:t>
            </a:r>
            <a:r>
              <a:rPr lang="en-US" sz="18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2113" name="Google Shape;2113;g724b250972_0_4201"/>
          <p:cNvSpPr/>
          <p:nvPr/>
        </p:nvSpPr>
        <p:spPr>
          <a:xfrm>
            <a:off x="324078" y="3997061"/>
            <a:ext cx="7730700" cy="21921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113"/>
                                        </p:tgtEl>
                                      </p:cBhvr>
                                    </p:animEffect>
                                    <p:set>
                                      <p:cBhvr>
                                        <p:cTn id="7" dur="1" fill="hold">
                                          <p:stCondLst>
                                            <p:cond delay="2000"/>
                                          </p:stCondLst>
                                        </p:cTn>
                                        <p:tgtEl>
                                          <p:spTgt spid="21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117"/>
        <p:cNvGrpSpPr/>
        <p:nvPr/>
      </p:nvGrpSpPr>
      <p:grpSpPr>
        <a:xfrm>
          <a:off x="0" y="0"/>
          <a:ext cx="0" cy="0"/>
          <a:chOff x="0" y="0"/>
          <a:chExt cx="0" cy="0"/>
        </a:xfrm>
      </p:grpSpPr>
      <p:pic>
        <p:nvPicPr>
          <p:cNvPr id="2118" name="Google Shape;2118;g724b250972_0_4210"/>
          <p:cNvPicPr preferRelativeResize="0"/>
          <p:nvPr/>
        </p:nvPicPr>
        <p:blipFill rotWithShape="1">
          <a:blip r:embed="rId3">
            <a:alphaModFix/>
          </a:blip>
          <a:srcRect/>
          <a:stretch/>
        </p:blipFill>
        <p:spPr>
          <a:xfrm>
            <a:off x="945723" y="863272"/>
            <a:ext cx="6661813" cy="5394334"/>
          </a:xfrm>
          <a:prstGeom prst="rect">
            <a:avLst/>
          </a:prstGeom>
          <a:noFill/>
          <a:ln>
            <a:noFill/>
          </a:ln>
        </p:spPr>
      </p:pic>
      <p:sp>
        <p:nvSpPr>
          <p:cNvPr id="2119" name="Google Shape;2119;g724b250972_0_4210"/>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Find a K</a:t>
            </a:r>
            <a:r>
              <a:rPr lang="en-US" baseline="-25000"/>
              <a:t>sp</a:t>
            </a:r>
            <a:r>
              <a:rPr lang="en-US"/>
              <a:t> from solubility data</a:t>
            </a:r>
            <a:endParaRPr/>
          </a:p>
        </p:txBody>
      </p:sp>
      <p:sp>
        <p:nvSpPr>
          <p:cNvPr id="2120" name="Google Shape;2120;g724b250972_0_4210"/>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121" name="Google Shape;2121;g724b250972_0_4210"/>
          <p:cNvSpPr txBox="1"/>
          <p:nvPr/>
        </p:nvSpPr>
        <p:spPr>
          <a:xfrm>
            <a:off x="0" y="6257605"/>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6.22: The student can interpret data regarding solubility of salts to determine, 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rank, the relevant Ksp values. 																	</a:t>
            </a:r>
            <a:endParaRPr sz="1800" b="0" i="0" u="none" strike="noStrike" cap="none">
              <a:solidFill>
                <a:schemeClr val="dk1"/>
              </a:solidFill>
              <a:latin typeface="Rockwell"/>
              <a:ea typeface="Rockwell"/>
              <a:cs typeface="Rockwell"/>
              <a:sym typeface="Rockwell"/>
            </a:endParaRPr>
          </a:p>
        </p:txBody>
      </p:sp>
      <p:sp>
        <p:nvSpPr>
          <p:cNvPr id="2122" name="Google Shape;2122;g724b250972_0_4210"/>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123" name="Google Shape;2123;g724b250972_0_4210"/>
          <p:cNvSpPr/>
          <p:nvPr/>
        </p:nvSpPr>
        <p:spPr>
          <a:xfrm>
            <a:off x="218592" y="4065604"/>
            <a:ext cx="7730700" cy="21921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123"/>
                                        </p:tgtEl>
                                      </p:cBhvr>
                                    </p:animEffect>
                                    <p:set>
                                      <p:cBhvr>
                                        <p:cTn id="7" dur="1" fill="hold">
                                          <p:stCondLst>
                                            <p:cond delay="2000"/>
                                          </p:stCondLst>
                                        </p:cTn>
                                        <p:tgtEl>
                                          <p:spTgt spid="21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127"/>
        <p:cNvGrpSpPr/>
        <p:nvPr/>
      </p:nvGrpSpPr>
      <p:grpSpPr>
        <a:xfrm>
          <a:off x="0" y="0"/>
          <a:ext cx="0" cy="0"/>
          <a:chOff x="0" y="0"/>
          <a:chExt cx="0" cy="0"/>
        </a:xfrm>
      </p:grpSpPr>
      <p:sp>
        <p:nvSpPr>
          <p:cNvPr id="2128" name="Google Shape;2128;g724b250972_0_4219"/>
          <p:cNvSpPr txBox="1">
            <a:spLocks noGrp="1"/>
          </p:cNvSpPr>
          <p:nvPr>
            <p:ph type="title"/>
          </p:nvPr>
        </p:nvSpPr>
        <p:spPr>
          <a:xfrm>
            <a:off x="498474" y="201439"/>
            <a:ext cx="7556400" cy="663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Common Ion Effect</a:t>
            </a:r>
            <a:endParaRPr/>
          </a:p>
        </p:txBody>
      </p:sp>
      <p:sp>
        <p:nvSpPr>
          <p:cNvPr id="2129" name="Google Shape;2129;g724b250972_0_4219"/>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130" name="Google Shape;2130;g724b250972_0_4219"/>
          <p:cNvSpPr txBox="1"/>
          <p:nvPr/>
        </p:nvSpPr>
        <p:spPr>
          <a:xfrm>
            <a:off x="0" y="6220618"/>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6.23: The student can interpret data regarding the relative solubility of salts in terms of factors (common ions, pH) that influence the solubility. 																	</a:t>
            </a:r>
            <a:endParaRPr sz="1800" b="0" i="0" u="none" strike="noStrike" cap="none">
              <a:solidFill>
                <a:schemeClr val="dk1"/>
              </a:solidFill>
              <a:latin typeface="Rockwell"/>
              <a:ea typeface="Rockwell"/>
              <a:cs typeface="Rockwell"/>
              <a:sym typeface="Rockwell"/>
            </a:endParaRPr>
          </a:p>
        </p:txBody>
      </p:sp>
      <p:sp>
        <p:nvSpPr>
          <p:cNvPr id="2131" name="Google Shape;2131;g724b250972_0_4219"/>
          <p:cNvSpPr txBox="1"/>
          <p:nvPr/>
        </p:nvSpPr>
        <p:spPr>
          <a:xfrm>
            <a:off x="8106199" y="1774606"/>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132" name="Google Shape;2132;g724b250972_0_4219"/>
          <p:cNvSpPr txBox="1"/>
          <p:nvPr/>
        </p:nvSpPr>
        <p:spPr>
          <a:xfrm>
            <a:off x="287499" y="759332"/>
            <a:ext cx="7767300" cy="326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The solubility of a sparingly soluble hydroxide can be greatly increased by the addition of an acid.  For example, the hydroxide salt Mg(OH)</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 is relatively insoluble in water: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Mg(OH)</a:t>
            </a:r>
            <a:r>
              <a:rPr lang="en-US" sz="1600" b="0" i="0" u="none" strike="noStrike" cap="none" baseline="-25000">
                <a:solidFill>
                  <a:schemeClr val="dk1"/>
                </a:solidFill>
                <a:latin typeface="Rockwell"/>
                <a:ea typeface="Rockwell"/>
                <a:cs typeface="Rockwell"/>
                <a:sym typeface="Rockwell"/>
              </a:rPr>
              <a:t>2(s)</a:t>
            </a:r>
            <a:r>
              <a:rPr lang="en-US" sz="1600" b="0" i="0" u="none" strike="noStrike" cap="none">
                <a:solidFill>
                  <a:schemeClr val="dk1"/>
                </a:solidFill>
                <a:latin typeface="Rockwell"/>
                <a:ea typeface="Rockwell"/>
                <a:cs typeface="Rockwell"/>
                <a:sym typeface="Rockwell"/>
              </a:rPr>
              <a:t> ⇌ Mg</a:t>
            </a:r>
            <a:r>
              <a:rPr lang="en-US" sz="1600" b="0" i="0" u="none" strike="noStrike" cap="none" baseline="30000">
                <a:solidFill>
                  <a:schemeClr val="dk1"/>
                </a:solidFill>
                <a:latin typeface="Rockwell"/>
                <a:ea typeface="Rockwell"/>
                <a:cs typeface="Rockwell"/>
                <a:sym typeface="Rockwell"/>
              </a:rPr>
              <a:t>2+</a:t>
            </a:r>
            <a:r>
              <a:rPr lang="en-US" sz="1600" b="0" i="0" u="none" strike="noStrike" cap="none" baseline="-25000">
                <a:solidFill>
                  <a:schemeClr val="dk1"/>
                </a:solidFill>
                <a:latin typeface="Rockwell"/>
                <a:ea typeface="Rockwell"/>
                <a:cs typeface="Rockwell"/>
                <a:sym typeface="Rockwell"/>
              </a:rPr>
              <a:t>(aq)</a:t>
            </a:r>
            <a:r>
              <a:rPr lang="en-US" sz="1600" b="0" i="0" u="none" strike="noStrike" cap="none">
                <a:solidFill>
                  <a:schemeClr val="dk1"/>
                </a:solidFill>
                <a:latin typeface="Rockwell"/>
                <a:ea typeface="Rockwell"/>
                <a:cs typeface="Rockwell"/>
                <a:sym typeface="Rockwell"/>
              </a:rPr>
              <a:t> + 2OH</a:t>
            </a:r>
            <a:r>
              <a:rPr lang="en-US" sz="1600" b="0" i="0" u="none" strike="noStrike" cap="none" baseline="30000">
                <a:solidFill>
                  <a:schemeClr val="dk1"/>
                </a:solidFill>
                <a:latin typeface="Rockwell"/>
                <a:ea typeface="Rockwell"/>
                <a:cs typeface="Rockwell"/>
                <a:sym typeface="Rockwell"/>
              </a:rPr>
              <a:t>−</a:t>
            </a:r>
            <a:r>
              <a:rPr lang="en-US" sz="1600" b="0" i="0" u="none" strike="noStrike" cap="none" baseline="-25000">
                <a:solidFill>
                  <a:schemeClr val="dk1"/>
                </a:solidFill>
                <a:latin typeface="Rockwell"/>
                <a:ea typeface="Rockwell"/>
                <a:cs typeface="Rockwell"/>
                <a:sym typeface="Rockwell"/>
              </a:rPr>
              <a:t>(aq)</a:t>
            </a:r>
            <a:r>
              <a:rPr lang="en-US" sz="1600" b="0" i="0" u="none" strike="noStrike" cap="none">
                <a:solidFill>
                  <a:schemeClr val="dk1"/>
                </a:solidFill>
                <a:latin typeface="Rockwell"/>
                <a:ea typeface="Rockwell"/>
                <a:cs typeface="Rockwell"/>
                <a:sym typeface="Rockwell"/>
              </a:rPr>
              <a:t>		With  Ksp=5.61×10</a:t>
            </a:r>
            <a:r>
              <a:rPr lang="en-US" sz="1600" b="0" i="0" u="none" strike="noStrike" cap="none" baseline="30000">
                <a:solidFill>
                  <a:schemeClr val="dk1"/>
                </a:solidFill>
                <a:latin typeface="Rockwell"/>
                <a:ea typeface="Rockwell"/>
                <a:cs typeface="Rockwell"/>
                <a:sym typeface="Rockwell"/>
              </a:rPr>
              <a:t>−12</a:t>
            </a:r>
            <a:endParaRPr sz="1600" b="0" i="0" u="none" strike="noStrike" cap="none">
              <a:solidFill>
                <a:schemeClr val="dk1"/>
              </a:solidFill>
              <a:latin typeface="Rockwell"/>
              <a:ea typeface="Rockwell"/>
              <a:cs typeface="Rockwell"/>
              <a:sym typeface="Rockwell"/>
            </a:endParaRPr>
          </a:p>
          <a:p>
            <a:pPr marL="0" marR="0" lvl="0" indent="0" algn="l" rtl="0">
              <a:lnSpc>
                <a:spcPct val="100000"/>
              </a:lnSpc>
              <a:spcBef>
                <a:spcPts val="60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When acid is added to a saturated solution that contains excess solid Mg(OH)</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 the following reaction occurs, removing OH− from solution: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H</a:t>
            </a:r>
            <a:r>
              <a:rPr lang="en-US" sz="1600" b="0" i="0" u="none" strike="noStrike" cap="none" baseline="30000">
                <a:solidFill>
                  <a:schemeClr val="dk1"/>
                </a:solidFill>
                <a:latin typeface="Rockwell"/>
                <a:ea typeface="Rockwell"/>
                <a:cs typeface="Rockwell"/>
                <a:sym typeface="Rockwell"/>
              </a:rPr>
              <a:t>+</a:t>
            </a:r>
            <a:r>
              <a:rPr lang="en-US" sz="1600" b="0" i="0" u="none" strike="noStrike" cap="none" baseline="-25000">
                <a:solidFill>
                  <a:schemeClr val="dk1"/>
                </a:solidFill>
                <a:latin typeface="Rockwell"/>
                <a:ea typeface="Rockwell"/>
                <a:cs typeface="Rockwell"/>
                <a:sym typeface="Rockwell"/>
              </a:rPr>
              <a:t>(aq)</a:t>
            </a:r>
            <a:r>
              <a:rPr lang="en-US" sz="1600" b="0" i="0" u="none" strike="noStrike" cap="none">
                <a:solidFill>
                  <a:schemeClr val="dk1"/>
                </a:solidFill>
                <a:latin typeface="Rockwell"/>
                <a:ea typeface="Rockwell"/>
                <a:cs typeface="Rockwell"/>
                <a:sym typeface="Rockwell"/>
              </a:rPr>
              <a:t> + OH</a:t>
            </a:r>
            <a:r>
              <a:rPr lang="en-US" sz="1600" b="0" i="0" u="none" strike="noStrike" cap="none" baseline="30000">
                <a:solidFill>
                  <a:schemeClr val="dk1"/>
                </a:solidFill>
                <a:latin typeface="Rockwell"/>
                <a:ea typeface="Rockwell"/>
                <a:cs typeface="Rockwell"/>
                <a:sym typeface="Rockwell"/>
              </a:rPr>
              <a:t>−</a:t>
            </a:r>
            <a:r>
              <a:rPr lang="en-US" sz="1600" b="0" i="0" u="none" strike="noStrike" cap="none" baseline="-25000">
                <a:solidFill>
                  <a:schemeClr val="dk1"/>
                </a:solidFill>
                <a:latin typeface="Rockwell"/>
                <a:ea typeface="Rockwell"/>
                <a:cs typeface="Rockwell"/>
                <a:sym typeface="Rockwell"/>
              </a:rPr>
              <a:t>(aq)</a:t>
            </a:r>
            <a:r>
              <a:rPr lang="en-US" sz="1600" b="0" i="0" u="none" strike="noStrike" cap="none">
                <a:solidFill>
                  <a:schemeClr val="dk1"/>
                </a:solidFill>
                <a:latin typeface="Rockwell"/>
                <a:ea typeface="Rockwell"/>
                <a:cs typeface="Rockwell"/>
                <a:sym typeface="Rockwell"/>
              </a:rPr>
              <a:t>→H</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O</a:t>
            </a:r>
            <a:r>
              <a:rPr lang="en-US" sz="1600" b="0" i="0" u="none" strike="noStrike" cap="none" baseline="-25000">
                <a:solidFill>
                  <a:schemeClr val="dk1"/>
                </a:solidFill>
                <a:latin typeface="Rockwell"/>
                <a:ea typeface="Rockwell"/>
                <a:cs typeface="Rockwell"/>
                <a:sym typeface="Rockwell"/>
              </a:rPr>
              <a:t>(l)</a:t>
            </a:r>
            <a:endParaRPr sz="1600" b="0" i="0" u="none" strike="noStrike" cap="none">
              <a:solidFill>
                <a:schemeClr val="dk1"/>
              </a:solidFill>
              <a:latin typeface="Rockwell"/>
              <a:ea typeface="Rockwell"/>
              <a:cs typeface="Rockwell"/>
              <a:sym typeface="Rockwell"/>
            </a:endParaRPr>
          </a:p>
          <a:p>
            <a:pPr marL="0" marR="0" lvl="0" indent="0" algn="l" rtl="0">
              <a:lnSpc>
                <a:spcPct val="100000"/>
              </a:lnSpc>
              <a:spcBef>
                <a:spcPts val="60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The overall equation for the reaction of Mg(OH)</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 with acid is thus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Mg(OH)</a:t>
            </a:r>
            <a:r>
              <a:rPr lang="en-US" sz="1600" b="0" i="0" u="none" strike="noStrike" cap="none" baseline="-25000">
                <a:solidFill>
                  <a:schemeClr val="dk1"/>
                </a:solidFill>
                <a:latin typeface="Rockwell"/>
                <a:ea typeface="Rockwell"/>
                <a:cs typeface="Rockwell"/>
                <a:sym typeface="Rockwell"/>
              </a:rPr>
              <a:t>2(s)</a:t>
            </a:r>
            <a:r>
              <a:rPr lang="en-US" sz="1600" b="0" i="0" u="none" strike="noStrike" cap="none">
                <a:solidFill>
                  <a:schemeClr val="dk1"/>
                </a:solidFill>
                <a:latin typeface="Rockwell"/>
                <a:ea typeface="Rockwell"/>
                <a:cs typeface="Rockwell"/>
                <a:sym typeface="Rockwell"/>
              </a:rPr>
              <a:t> + 2H</a:t>
            </a:r>
            <a:r>
              <a:rPr lang="en-US" sz="1600" b="0" i="0" u="none" strike="noStrike" cap="none" baseline="30000">
                <a:solidFill>
                  <a:schemeClr val="dk1"/>
                </a:solidFill>
                <a:latin typeface="Rockwell"/>
                <a:ea typeface="Rockwell"/>
                <a:cs typeface="Rockwell"/>
                <a:sym typeface="Rockwell"/>
              </a:rPr>
              <a:t>+</a:t>
            </a:r>
            <a:r>
              <a:rPr lang="en-US" sz="1600" b="0" i="0" u="none" strike="noStrike" cap="none" baseline="-25000">
                <a:solidFill>
                  <a:schemeClr val="dk1"/>
                </a:solidFill>
                <a:latin typeface="Rockwell"/>
                <a:ea typeface="Rockwell"/>
                <a:cs typeface="Rockwell"/>
                <a:sym typeface="Rockwell"/>
              </a:rPr>
              <a:t>(aq)</a:t>
            </a:r>
            <a:r>
              <a:rPr lang="en-US" sz="1600" b="0" i="0" u="none" strike="noStrike" cap="none">
                <a:solidFill>
                  <a:schemeClr val="dk1"/>
                </a:solidFill>
                <a:latin typeface="Rockwell"/>
                <a:ea typeface="Rockwell"/>
                <a:cs typeface="Rockwell"/>
                <a:sym typeface="Rockwell"/>
              </a:rPr>
              <a:t> ⇌ Mg</a:t>
            </a:r>
            <a:r>
              <a:rPr lang="en-US" sz="1600" b="0" i="0" u="none" strike="noStrike" cap="none" baseline="30000">
                <a:solidFill>
                  <a:schemeClr val="dk1"/>
                </a:solidFill>
                <a:latin typeface="Rockwell"/>
                <a:ea typeface="Rockwell"/>
                <a:cs typeface="Rockwell"/>
                <a:sym typeface="Rockwell"/>
              </a:rPr>
              <a:t>2+</a:t>
            </a:r>
            <a:r>
              <a:rPr lang="en-US" sz="1600" b="0" i="0" u="none" strike="noStrike" cap="none" baseline="-25000">
                <a:solidFill>
                  <a:schemeClr val="dk1"/>
                </a:solidFill>
                <a:latin typeface="Rockwell"/>
                <a:ea typeface="Rockwell"/>
                <a:cs typeface="Rockwell"/>
                <a:sym typeface="Rockwell"/>
              </a:rPr>
              <a:t>(aq)</a:t>
            </a:r>
            <a:r>
              <a:rPr lang="en-US" sz="1600" b="0" i="0" u="none" strike="noStrike" cap="none">
                <a:solidFill>
                  <a:schemeClr val="dk1"/>
                </a:solidFill>
                <a:latin typeface="Rockwell"/>
                <a:ea typeface="Rockwell"/>
                <a:cs typeface="Rockwell"/>
                <a:sym typeface="Rockwell"/>
              </a:rPr>
              <a:t> + 2H</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O</a:t>
            </a:r>
            <a:r>
              <a:rPr lang="en-US" sz="1600" b="0" i="0" u="none" strike="noStrike" cap="none" baseline="-25000">
                <a:solidFill>
                  <a:schemeClr val="dk1"/>
                </a:solidFill>
                <a:latin typeface="Rockwell"/>
                <a:ea typeface="Rockwell"/>
                <a:cs typeface="Rockwell"/>
                <a:sym typeface="Rockwell"/>
              </a:rPr>
              <a:t>(l</a:t>
            </a:r>
            <a:r>
              <a:rPr lang="en-US" sz="1600" b="0" i="0" u="none" strike="noStrike" cap="none">
                <a:solidFill>
                  <a:schemeClr val="dk1"/>
                </a:solidFill>
                <a:latin typeface="Rockwell"/>
                <a:ea typeface="Rockwell"/>
                <a:cs typeface="Rockwell"/>
                <a:sym typeface="Rockwell"/>
              </a:rPr>
              <a:t>)		</a:t>
            </a:r>
            <a:r>
              <a:rPr lang="en-US" sz="1600" b="0" i="1" u="none" strike="noStrike" cap="none">
                <a:solidFill>
                  <a:schemeClr val="dk1"/>
                </a:solidFill>
                <a:latin typeface="Rockwell"/>
                <a:ea typeface="Rockwell"/>
                <a:cs typeface="Rockwell"/>
                <a:sym typeface="Rockwell"/>
              </a:rPr>
              <a:t>(18.7.7)</a:t>
            </a:r>
            <a:endParaRPr sz="1600" b="0" i="0" u="none" strike="noStrike" cap="none">
              <a:solidFill>
                <a:schemeClr val="dk1"/>
              </a:solidFill>
              <a:latin typeface="Rockwell"/>
              <a:ea typeface="Rockwell"/>
              <a:cs typeface="Rockwell"/>
              <a:sym typeface="Rockwell"/>
            </a:endParaRPr>
          </a:p>
          <a:p>
            <a:pPr marL="0" marR="0" lvl="0" indent="0" algn="l" rtl="0">
              <a:lnSpc>
                <a:spcPct val="100000"/>
              </a:lnSpc>
              <a:spcBef>
                <a:spcPts val="60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As more acid is added to a suspension of Mg(OH)</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 the equilibrium shown in Equation </a:t>
            </a:r>
            <a:r>
              <a:rPr lang="en-US" sz="16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18.7.7</a:t>
            </a:r>
            <a:r>
              <a:rPr lang="en-US" sz="1600" b="0" i="0" u="none" strike="noStrike" cap="none">
                <a:solidFill>
                  <a:schemeClr val="dk1"/>
                </a:solidFill>
                <a:latin typeface="Rockwell"/>
                <a:ea typeface="Rockwell"/>
                <a:cs typeface="Rockwell"/>
                <a:sym typeface="Rockwell"/>
              </a:rPr>
              <a:t> is driven to the right, so more Mg(OH)</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 dissolves.</a:t>
            </a:r>
            <a:endParaRPr sz="1600" b="0" i="0" u="none" strike="noStrike" cap="none">
              <a:solidFill>
                <a:schemeClr val="dk1"/>
              </a:solidFill>
              <a:latin typeface="Rockwell"/>
              <a:ea typeface="Rockwell"/>
              <a:cs typeface="Rockwell"/>
              <a:sym typeface="Rockwell"/>
            </a:endParaRPr>
          </a:p>
        </p:txBody>
      </p:sp>
      <p:sp>
        <p:nvSpPr>
          <p:cNvPr id="2133" name="Google Shape;2133;g724b250972_0_4219"/>
          <p:cNvSpPr txBox="1"/>
          <p:nvPr/>
        </p:nvSpPr>
        <p:spPr>
          <a:xfrm>
            <a:off x="287499" y="4521026"/>
            <a:ext cx="8523000" cy="14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In contrast, the solubility of a sparingly soluble salt may be decreased greatly by the addition of a common ion.  For example, if MgCl</a:t>
            </a:r>
            <a:r>
              <a:rPr lang="en-US" sz="1800" b="0" i="0" u="none" strike="noStrike" cap="none" baseline="-25000">
                <a:solidFill>
                  <a:schemeClr val="dk1"/>
                </a:solidFill>
                <a:latin typeface="Rockwell"/>
                <a:ea typeface="Rockwell"/>
                <a:cs typeface="Rockwell"/>
                <a:sym typeface="Rockwell"/>
              </a:rPr>
              <a:t>2</a:t>
            </a:r>
            <a:r>
              <a:rPr lang="en-US" sz="1800" b="0" i="0" u="none" strike="noStrike" cap="none">
                <a:solidFill>
                  <a:schemeClr val="dk1"/>
                </a:solidFill>
                <a:latin typeface="Rockwell"/>
                <a:ea typeface="Rockwell"/>
                <a:cs typeface="Rockwell"/>
                <a:sym typeface="Rockwell"/>
              </a:rPr>
              <a:t> is added to a saturated Mg(OH)</a:t>
            </a:r>
            <a:r>
              <a:rPr lang="en-US" sz="1800" b="0" i="0" u="none" strike="noStrike" cap="none" baseline="-25000">
                <a:solidFill>
                  <a:schemeClr val="dk1"/>
                </a:solidFill>
                <a:latin typeface="Rockwell"/>
                <a:ea typeface="Rockwell"/>
                <a:cs typeface="Rockwell"/>
                <a:sym typeface="Rockwell"/>
              </a:rPr>
              <a:t>2</a:t>
            </a:r>
            <a:r>
              <a:rPr lang="en-US" sz="1800" b="0" i="0" u="none" strike="noStrike" cap="none">
                <a:solidFill>
                  <a:schemeClr val="dk1"/>
                </a:solidFill>
                <a:latin typeface="Rockwell"/>
                <a:ea typeface="Rockwell"/>
                <a:cs typeface="Rockwell"/>
                <a:sym typeface="Rockwell"/>
              </a:rPr>
              <a:t> solution, additional Mg(OH)</a:t>
            </a:r>
            <a:r>
              <a:rPr lang="en-US" sz="1800" b="0" i="0" u="none" strike="noStrike" cap="none" baseline="-25000">
                <a:solidFill>
                  <a:schemeClr val="dk1"/>
                </a:solidFill>
                <a:latin typeface="Rockwell"/>
                <a:ea typeface="Rockwell"/>
                <a:cs typeface="Rockwell"/>
                <a:sym typeface="Rockwell"/>
              </a:rPr>
              <a:t>2</a:t>
            </a:r>
            <a:r>
              <a:rPr lang="en-US" sz="1800" b="0" i="0" u="none" strike="noStrike" cap="none">
                <a:solidFill>
                  <a:schemeClr val="dk1"/>
                </a:solidFill>
                <a:latin typeface="Rockwell"/>
                <a:ea typeface="Rockwell"/>
                <a:cs typeface="Rockwell"/>
                <a:sym typeface="Rockwell"/>
              </a:rPr>
              <a:t> will precipitate out.  The additional Mg</a:t>
            </a:r>
            <a:r>
              <a:rPr lang="en-US" sz="1800" b="0" i="0" u="none" strike="noStrike" cap="none" baseline="30000">
                <a:solidFill>
                  <a:schemeClr val="dk1"/>
                </a:solidFill>
                <a:latin typeface="Rockwell"/>
                <a:ea typeface="Rockwell"/>
                <a:cs typeface="Rockwell"/>
                <a:sym typeface="Rockwell"/>
              </a:rPr>
              <a:t>2+ </a:t>
            </a:r>
            <a:r>
              <a:rPr lang="en-US" sz="1800" b="0" i="0" u="none" strike="noStrike" cap="none">
                <a:solidFill>
                  <a:schemeClr val="dk1"/>
                </a:solidFill>
                <a:latin typeface="Rockwell"/>
                <a:ea typeface="Rockwell"/>
                <a:cs typeface="Rockwell"/>
                <a:sym typeface="Rockwell"/>
              </a:rPr>
              <a:t>ions will shift the original equilibrium to the left, thus reducing the solubility of the magnesium hydroxide.</a:t>
            </a:r>
            <a:endParaRPr sz="18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137"/>
        <p:cNvGrpSpPr/>
        <p:nvPr/>
      </p:nvGrpSpPr>
      <p:grpSpPr>
        <a:xfrm>
          <a:off x="0" y="0"/>
          <a:ext cx="0" cy="0"/>
          <a:chOff x="0" y="0"/>
          <a:chExt cx="0" cy="0"/>
        </a:xfrm>
      </p:grpSpPr>
      <p:pic>
        <p:nvPicPr>
          <p:cNvPr id="2138" name="Google Shape;2138;g724b252115_0_241" descr="analysis of anions"/>
          <p:cNvPicPr preferRelativeResize="0"/>
          <p:nvPr/>
        </p:nvPicPr>
        <p:blipFill rotWithShape="1">
          <a:blip r:embed="rId3">
            <a:alphaModFix/>
          </a:blip>
          <a:srcRect/>
          <a:stretch/>
        </p:blipFill>
        <p:spPr>
          <a:xfrm>
            <a:off x="4324511" y="2314343"/>
            <a:ext cx="4633952" cy="3383386"/>
          </a:xfrm>
          <a:prstGeom prst="rect">
            <a:avLst/>
          </a:prstGeom>
          <a:noFill/>
          <a:ln>
            <a:noFill/>
          </a:ln>
        </p:spPr>
      </p:pic>
      <p:sp>
        <p:nvSpPr>
          <p:cNvPr id="2139" name="Google Shape;2139;g724b252115_0_241"/>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B0F0"/>
              </a:buClr>
              <a:buSzPts val="3600"/>
              <a:buFont typeface="Rockwell"/>
              <a:buNone/>
            </a:pPr>
            <a:r>
              <a:rPr lang="en-US">
                <a:solidFill>
                  <a:srgbClr val="00B0F0"/>
                </a:solidFill>
              </a:rPr>
              <a:t>Qualitative Analysis</a:t>
            </a:r>
            <a:br>
              <a:rPr lang="en-US">
                <a:solidFill>
                  <a:srgbClr val="00B0F0"/>
                </a:solidFill>
              </a:rPr>
            </a:br>
            <a:endParaRPr>
              <a:solidFill>
                <a:srgbClr val="00B0F0"/>
              </a:solidFill>
            </a:endParaRPr>
          </a:p>
        </p:txBody>
      </p:sp>
      <p:pic>
        <p:nvPicPr>
          <p:cNvPr id="2140" name="Google Shape;2140;g724b252115_0_241" descr="qual lab.jpg"/>
          <p:cNvPicPr preferRelativeResize="0">
            <a:picLocks noGrp="1"/>
          </p:cNvPicPr>
          <p:nvPr>
            <p:ph type="body" idx="1"/>
          </p:nvPr>
        </p:nvPicPr>
        <p:blipFill rotWithShape="1">
          <a:blip r:embed="rId4">
            <a:alphaModFix/>
          </a:blip>
          <a:srcRect l="9897" t="6428" r="11036"/>
          <a:stretch/>
        </p:blipFill>
        <p:spPr>
          <a:xfrm>
            <a:off x="4902506" y="356299"/>
            <a:ext cx="2891700" cy="1925100"/>
          </a:xfrm>
          <a:prstGeom prst="rect">
            <a:avLst/>
          </a:prstGeom>
          <a:noFill/>
          <a:ln>
            <a:noFill/>
          </a:ln>
        </p:spPr>
      </p:pic>
      <p:sp>
        <p:nvSpPr>
          <p:cNvPr id="2141" name="Google Shape;2141;g724b252115_0_241"/>
          <p:cNvSpPr txBox="1"/>
          <p:nvPr/>
        </p:nvSpPr>
        <p:spPr>
          <a:xfrm>
            <a:off x="7935598" y="-32652"/>
            <a:ext cx="1141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142" name="Google Shape;2142;g724b252115_0_241"/>
          <p:cNvSpPr txBox="1"/>
          <p:nvPr/>
        </p:nvSpPr>
        <p:spPr>
          <a:xfrm>
            <a:off x="7172843" y="-33051"/>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143" name="Google Shape;2143;g724b252115_0_241"/>
          <p:cNvSpPr txBox="1"/>
          <p:nvPr/>
        </p:nvSpPr>
        <p:spPr>
          <a:xfrm>
            <a:off x="4219542" y="-32652"/>
            <a:ext cx="15261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7">
                  <a:extLst>
                    <a:ext uri="{A12FA001-AC4F-418D-AE19-62706E023703}">
                      <ahyp:hlinkClr xmlns:ahyp="http://schemas.microsoft.com/office/drawing/2018/hyperlinkcolor" val="tx"/>
                    </a:ext>
                  </a:extLst>
                </a:hlinkClick>
              </a:rPr>
              <a:t>Virtual Lab 1</a:t>
            </a:r>
            <a:endParaRPr sz="1800" b="0" i="0" u="none" strike="noStrike" cap="none">
              <a:solidFill>
                <a:schemeClr val="dk1"/>
              </a:solidFill>
              <a:latin typeface="Rockwell"/>
              <a:ea typeface="Rockwell"/>
              <a:cs typeface="Rockwell"/>
              <a:sym typeface="Rockwell"/>
            </a:endParaRPr>
          </a:p>
        </p:txBody>
      </p:sp>
      <p:grpSp>
        <p:nvGrpSpPr>
          <p:cNvPr id="2144" name="Google Shape;2144;g724b252115_0_241"/>
          <p:cNvGrpSpPr/>
          <p:nvPr/>
        </p:nvGrpSpPr>
        <p:grpSpPr>
          <a:xfrm>
            <a:off x="-1" y="5807100"/>
            <a:ext cx="9147387" cy="1061701"/>
            <a:chOff x="-1" y="5663879"/>
            <a:chExt cx="9147387" cy="1061701"/>
          </a:xfrm>
        </p:grpSpPr>
        <p:sp>
          <p:nvSpPr>
            <p:cNvPr id="2145" name="Google Shape;2145;g724b252115_0_241"/>
            <p:cNvSpPr txBox="1"/>
            <p:nvPr/>
          </p:nvSpPr>
          <p:spPr>
            <a:xfrm>
              <a:off x="4759286" y="5663879"/>
              <a:ext cx="4388100" cy="10617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Learning Objectives</a:t>
              </a:r>
              <a:r>
                <a:rPr lang="en-US" sz="9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6.21: The student can predict the solubility of a salt, or rank the solubility of salts, given the relevant Ksp values.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6.22: The student can interpret data regarding solubility of salts to determine, or rank, the relevant Ksp values.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6.23: The student can interpret data regarding the relative solubility of salts in terms of factors (common ions, pH) that influence the solubility. </a:t>
              </a:r>
              <a:endParaRPr sz="900" b="0" i="0" u="sng" strike="noStrike" cap="none">
                <a:solidFill>
                  <a:schemeClr val="dk1"/>
                </a:solidFill>
                <a:latin typeface="Rockwell"/>
                <a:ea typeface="Rockwell"/>
                <a:cs typeface="Rockwell"/>
                <a:sym typeface="Rockwell"/>
              </a:endParaRPr>
            </a:p>
          </p:txBody>
        </p:sp>
        <p:sp>
          <p:nvSpPr>
            <p:cNvPr id="2146" name="Google Shape;2146;g724b252115_0_241"/>
            <p:cNvSpPr txBox="1"/>
            <p:nvPr/>
          </p:nvSpPr>
          <p:spPr>
            <a:xfrm>
              <a:off x="-1" y="5663880"/>
              <a:ext cx="4759200" cy="1061700"/>
            </a:xfrm>
            <a:prstGeom prst="rect">
              <a:avLst/>
            </a:prstGeom>
            <a:solidFill>
              <a:schemeClr val="accent6"/>
            </a:solid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Science Practices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2.2 The student can </a:t>
              </a:r>
              <a:r>
                <a:rPr lang="en-US" sz="900" b="0" i="1" u="none" strike="noStrike" cap="none">
                  <a:solidFill>
                    <a:schemeClr val="dk1"/>
                  </a:solidFill>
                  <a:latin typeface="Rockwell"/>
                  <a:ea typeface="Rockwell"/>
                  <a:cs typeface="Rockwell"/>
                  <a:sym typeface="Rockwell"/>
                </a:rPr>
                <a:t>apply mathematical routines </a:t>
              </a:r>
              <a:r>
                <a:rPr lang="en-US" sz="900" b="0" i="0" u="none" strike="noStrike" cap="none">
                  <a:solidFill>
                    <a:schemeClr val="dk1"/>
                  </a:solidFill>
                  <a:latin typeface="Rockwell"/>
                  <a:ea typeface="Rockwell"/>
                  <a:cs typeface="Rockwell"/>
                  <a:sym typeface="Rockwell"/>
                </a:rPr>
                <a:t>to quantities that describe natural phenomena.</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2.3 The student can </a:t>
              </a:r>
              <a:r>
                <a:rPr lang="en-US" sz="900" b="0" i="1" u="none" strike="noStrike" cap="none">
                  <a:solidFill>
                    <a:schemeClr val="dk1"/>
                  </a:solidFill>
                  <a:latin typeface="Rockwell"/>
                  <a:ea typeface="Rockwell"/>
                  <a:cs typeface="Rockwell"/>
                  <a:sym typeface="Rockwell"/>
                </a:rPr>
                <a:t>estimate numerically </a:t>
              </a:r>
              <a:r>
                <a:rPr lang="en-US" sz="900" b="0" i="0" u="none" strike="noStrike" cap="none">
                  <a:solidFill>
                    <a:schemeClr val="dk1"/>
                  </a:solidFill>
                  <a:latin typeface="Rockwell"/>
                  <a:ea typeface="Rockwell"/>
                  <a:cs typeface="Rockwell"/>
                  <a:sym typeface="Rockwell"/>
                </a:rPr>
                <a:t>quantities that describe natural phenomena.</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5.1 The student can </a:t>
              </a:r>
              <a:r>
                <a:rPr lang="en-US" sz="900" b="0" i="1" u="none" strike="noStrike" cap="none">
                  <a:solidFill>
                    <a:schemeClr val="dk1"/>
                  </a:solidFill>
                  <a:latin typeface="Rockwell"/>
                  <a:ea typeface="Rockwell"/>
                  <a:cs typeface="Rockwell"/>
                  <a:sym typeface="Rockwell"/>
                </a:rPr>
                <a:t>analyze data </a:t>
              </a:r>
              <a:r>
                <a:rPr lang="en-US" sz="900" b="0" i="0" u="none" strike="noStrike" cap="none">
                  <a:solidFill>
                    <a:schemeClr val="dk1"/>
                  </a:solidFill>
                  <a:latin typeface="Rockwell"/>
                  <a:ea typeface="Rockwell"/>
                  <a:cs typeface="Rockwell"/>
                  <a:sym typeface="Rockwell"/>
                </a:rPr>
                <a:t>to identify patterns or relationships.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6.4 The student can </a:t>
              </a:r>
              <a:r>
                <a:rPr lang="en-US" sz="900" b="0" i="1" u="none" strike="noStrike" cap="none">
                  <a:solidFill>
                    <a:schemeClr val="dk1"/>
                  </a:solidFill>
                  <a:latin typeface="Rockwell"/>
                  <a:ea typeface="Rockwell"/>
                  <a:cs typeface="Rockwell"/>
                  <a:sym typeface="Rockwell"/>
                </a:rPr>
                <a:t>make claims and predictions about natural phenomena </a:t>
              </a:r>
              <a:r>
                <a:rPr lang="en-US" sz="900" b="0" i="0" u="none" strike="noStrike" cap="none">
                  <a:solidFill>
                    <a:schemeClr val="dk1"/>
                  </a:solidFill>
                  <a:latin typeface="Rockwell"/>
                  <a:ea typeface="Rockwell"/>
                  <a:cs typeface="Rockwell"/>
                  <a:sym typeface="Rockwell"/>
                </a:rPr>
                <a:t>based on scientific theories and models.</a:t>
              </a:r>
              <a:endParaRPr sz="900" b="0" i="0" u="sng" strike="noStrike" cap="none">
                <a:solidFill>
                  <a:schemeClr val="dk1"/>
                </a:solidFill>
                <a:latin typeface="Rockwell"/>
                <a:ea typeface="Rockwell"/>
                <a:cs typeface="Rockwell"/>
                <a:sym typeface="Rockwell"/>
              </a:endParaRPr>
            </a:p>
          </p:txBody>
        </p:sp>
      </p:grpSp>
      <p:pic>
        <p:nvPicPr>
          <p:cNvPr id="2147" name="Google Shape;2147;g724b252115_0_241" descr="http://www.compoundchem.com/wp-content/uploads/2014/02/Metal-Ion-Flame-Tests.png"/>
          <p:cNvPicPr preferRelativeResize="0"/>
          <p:nvPr/>
        </p:nvPicPr>
        <p:blipFill rotWithShape="1">
          <a:blip r:embed="rId8">
            <a:alphaModFix/>
          </a:blip>
          <a:srcRect l="33222"/>
          <a:stretch/>
        </p:blipFill>
        <p:spPr>
          <a:xfrm>
            <a:off x="1344541" y="1081151"/>
            <a:ext cx="2979968" cy="3130208"/>
          </a:xfrm>
          <a:prstGeom prst="rect">
            <a:avLst/>
          </a:prstGeom>
          <a:noFill/>
          <a:ln>
            <a:noFill/>
          </a:ln>
        </p:spPr>
      </p:pic>
      <p:sp>
        <p:nvSpPr>
          <p:cNvPr id="2148" name="Google Shape;2148;g724b252115_0_241"/>
          <p:cNvSpPr txBox="1"/>
          <p:nvPr/>
        </p:nvSpPr>
        <p:spPr>
          <a:xfrm>
            <a:off x="5668650" y="-33051"/>
            <a:ext cx="15261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9">
                  <a:extLst>
                    <a:ext uri="{A12FA001-AC4F-418D-AE19-62706E023703}">
                      <ahyp:hlinkClr xmlns:ahyp="http://schemas.microsoft.com/office/drawing/2018/hyperlinkcolor" val="tx"/>
                    </a:ext>
                  </a:extLst>
                </a:hlinkClick>
              </a:rPr>
              <a:t>Virtual Lab 2</a:t>
            </a:r>
            <a:endParaRPr sz="1800" b="0" i="0" u="none" strike="noStrike" cap="none">
              <a:solidFill>
                <a:schemeClr val="dk1"/>
              </a:solidFill>
              <a:latin typeface="Rockwell"/>
              <a:ea typeface="Rockwell"/>
              <a:cs typeface="Rockwell"/>
              <a:sym typeface="Rockwell"/>
            </a:endParaRPr>
          </a:p>
        </p:txBody>
      </p:sp>
      <p:pic>
        <p:nvPicPr>
          <p:cNvPr id="2149" name="Google Shape;2149;g724b252115_0_241" descr="cation analysis summary"/>
          <p:cNvPicPr preferRelativeResize="0"/>
          <p:nvPr/>
        </p:nvPicPr>
        <p:blipFill rotWithShape="1">
          <a:blip r:embed="rId10">
            <a:alphaModFix/>
          </a:blip>
          <a:srcRect/>
          <a:stretch/>
        </p:blipFill>
        <p:spPr>
          <a:xfrm>
            <a:off x="4335528" y="2358616"/>
            <a:ext cx="4633952" cy="3331991"/>
          </a:xfrm>
          <a:prstGeom prst="rect">
            <a:avLst/>
          </a:prstGeom>
          <a:noFill/>
          <a:ln>
            <a:noFill/>
          </a:ln>
        </p:spPr>
      </p:pic>
      <p:sp>
        <p:nvSpPr>
          <p:cNvPr id="2150" name="Google Shape;2150;g724b252115_0_241"/>
          <p:cNvSpPr txBox="1"/>
          <p:nvPr/>
        </p:nvSpPr>
        <p:spPr>
          <a:xfrm>
            <a:off x="1" y="4156275"/>
            <a:ext cx="4324500" cy="1477200"/>
          </a:xfrm>
          <a:prstGeom prst="rect">
            <a:avLst/>
          </a:prstGeom>
          <a:solidFill>
            <a:srgbClr val="FFFC2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Remember that the lower the K</a:t>
            </a:r>
            <a:r>
              <a:rPr lang="en-US" sz="1800" b="0" i="0" u="none" strike="noStrike" cap="none" baseline="-25000">
                <a:solidFill>
                  <a:schemeClr val="dk1"/>
                </a:solidFill>
                <a:latin typeface="Rockwell"/>
                <a:ea typeface="Rockwell"/>
                <a:cs typeface="Rockwell"/>
                <a:sym typeface="Rockwell"/>
              </a:rPr>
              <a:t>sp</a:t>
            </a:r>
            <a:r>
              <a:rPr lang="en-US" sz="1800" b="0" i="0" u="none" strike="noStrike" cap="none">
                <a:solidFill>
                  <a:schemeClr val="dk1"/>
                </a:solidFill>
                <a:latin typeface="Rockwell"/>
                <a:ea typeface="Rockwell"/>
                <a:cs typeface="Rockwell"/>
                <a:sym typeface="Rockwell"/>
              </a:rPr>
              <a:t>, the less soluble the substance.  Qualitative analysis then also allows a ranking of salts by K</a:t>
            </a:r>
            <a:r>
              <a:rPr lang="en-US" sz="1800" b="0" i="0" u="none" strike="noStrike" cap="none" baseline="-25000">
                <a:solidFill>
                  <a:schemeClr val="dk1"/>
                </a:solidFill>
                <a:latin typeface="Rockwell"/>
                <a:ea typeface="Rockwell"/>
                <a:cs typeface="Rockwell"/>
                <a:sym typeface="Rockwell"/>
              </a:rPr>
              <a:t>sp</a:t>
            </a:r>
            <a:r>
              <a:rPr lang="en-US" sz="1800" b="0" i="0" u="none" strike="noStrike" cap="none">
                <a:solidFill>
                  <a:schemeClr val="dk1"/>
                </a:solidFill>
                <a:latin typeface="Rockwell"/>
                <a:ea typeface="Rockwell"/>
                <a:cs typeface="Rockwell"/>
                <a:sym typeface="Rockwell"/>
              </a:rPr>
              <a:t>, and demonstrates the effect of pH on solubility.</a:t>
            </a:r>
            <a:endParaRPr sz="1800" b="0" i="0" u="none" strike="noStrike" cap="none">
              <a:solidFill>
                <a:schemeClr val="dk1"/>
              </a:solidFill>
              <a:latin typeface="Rockwell"/>
              <a:ea typeface="Rockwell"/>
              <a:cs typeface="Rockwell"/>
              <a:sym typeface="Rockwell"/>
            </a:endParaRPr>
          </a:p>
        </p:txBody>
      </p:sp>
      <p:pic>
        <p:nvPicPr>
          <p:cNvPr id="2151" name="Google Shape;2151;g724b252115_0_241" descr="Metal Ion Flame Tests"/>
          <p:cNvPicPr preferRelativeResize="0"/>
          <p:nvPr/>
        </p:nvPicPr>
        <p:blipFill rotWithShape="1">
          <a:blip r:embed="rId8">
            <a:alphaModFix/>
          </a:blip>
          <a:srcRect r="68295"/>
          <a:stretch/>
        </p:blipFill>
        <p:spPr>
          <a:xfrm>
            <a:off x="0" y="1130325"/>
            <a:ext cx="1344543" cy="297465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49"/>
                                        </p:tgtEl>
                                      </p:cBhvr>
                                    </p:animEffect>
                                    <p:set>
                                      <p:cBhvr>
                                        <p:cTn id="7" dur="1" fill="hold">
                                          <p:stCondLst>
                                            <p:cond delay="500"/>
                                          </p:stCondLst>
                                        </p:cTn>
                                        <p:tgtEl>
                                          <p:spTgt spid="21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2157" name="Google Shape;2157;g724b250972_0_3539"/>
          <p:cNvSpPr txBox="1">
            <a:spLocks noGrp="1"/>
          </p:cNvSpPr>
          <p:nvPr>
            <p:ph type="title"/>
          </p:nvPr>
        </p:nvSpPr>
        <p:spPr>
          <a:xfrm>
            <a:off x="895728" y="3431664"/>
            <a:ext cx="5638800" cy="1362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4000"/>
              <a:buFont typeface="Rockwell"/>
              <a:buNone/>
            </a:pPr>
            <a:r>
              <a:rPr lang="en-US" sz="4000"/>
              <a:t>Unit 8 </a:t>
            </a:r>
            <a:endParaRPr sz="4000"/>
          </a:p>
        </p:txBody>
      </p:sp>
      <p:sp>
        <p:nvSpPr>
          <p:cNvPr id="2158" name="Google Shape;2158;g724b250972_0_3539"/>
          <p:cNvSpPr txBox="1">
            <a:spLocks noGrp="1"/>
          </p:cNvSpPr>
          <p:nvPr>
            <p:ph type="body" idx="1"/>
          </p:nvPr>
        </p:nvSpPr>
        <p:spPr>
          <a:xfrm>
            <a:off x="1358686" y="4767003"/>
            <a:ext cx="6627900" cy="15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750"/>
              <a:buNone/>
            </a:pPr>
            <a:r>
              <a:rPr lang="en-US" sz="5000"/>
              <a:t>Acids and Bases 11-15%</a:t>
            </a:r>
            <a:endParaRPr sz="5000"/>
          </a:p>
        </p:txBody>
      </p:sp>
      <p:pic>
        <p:nvPicPr>
          <p:cNvPr id="2159" name="Google Shape;2159;g724b250972_0_3539"/>
          <p:cNvPicPr preferRelativeResize="0"/>
          <p:nvPr/>
        </p:nvPicPr>
        <p:blipFill rotWithShape="1">
          <a:blip r:embed="rId3">
            <a:alphaModFix/>
          </a:blip>
          <a:srcRect/>
          <a:stretch/>
        </p:blipFill>
        <p:spPr>
          <a:xfrm>
            <a:off x="4610767" y="740894"/>
            <a:ext cx="3891547" cy="3825589"/>
          </a:xfrm>
          <a:prstGeom prst="rect">
            <a:avLst/>
          </a:prstGeom>
          <a:noFill/>
          <a:ln w="76200" cap="flat" cmpd="sng">
            <a:solidFill>
              <a:srgbClr val="999966"/>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10"/>
          <p:cNvSpPr txBox="1">
            <a:spLocks noGrp="1"/>
          </p:cNvSpPr>
          <p:nvPr>
            <p:ph type="title"/>
          </p:nvPr>
        </p:nvSpPr>
        <p:spPr>
          <a:xfrm>
            <a:off x="498474" y="163261"/>
            <a:ext cx="7556313" cy="114986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Electronic Structure of the Atom: Higher Ionization Energies</a:t>
            </a:r>
            <a:endParaRPr/>
          </a:p>
        </p:txBody>
      </p:sp>
      <p:sp>
        <p:nvSpPr>
          <p:cNvPr id="666" name="Google Shape;666;p10"/>
          <p:cNvSpPr txBox="1">
            <a:spLocks noGrp="1"/>
          </p:cNvSpPr>
          <p:nvPr>
            <p:ph type="body" idx="2"/>
          </p:nvPr>
        </p:nvSpPr>
        <p:spPr>
          <a:xfrm>
            <a:off x="5117521" y="1470526"/>
            <a:ext cx="3189429" cy="4959685"/>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350"/>
              <a:buChar char="■"/>
            </a:pPr>
            <a:r>
              <a:rPr lang="en-US"/>
              <a:t>2</a:t>
            </a:r>
            <a:r>
              <a:rPr lang="en-US" baseline="30000"/>
              <a:t>nd</a:t>
            </a:r>
            <a:r>
              <a:rPr lang="en-US"/>
              <a:t> &amp; subsequent IE’s increase as coulombic attraction of remaining e</a:t>
            </a:r>
            <a:r>
              <a:rPr lang="en-US" baseline="30000"/>
              <a:t>–</a:t>
            </a:r>
            <a:r>
              <a:rPr lang="en-US"/>
              <a:t>’s to nucleus increases</a:t>
            </a:r>
            <a:endParaRPr/>
          </a:p>
          <a:p>
            <a:pPr marL="0" lvl="0" indent="0" algn="ctr" rtl="0">
              <a:lnSpc>
                <a:spcPct val="100000"/>
              </a:lnSpc>
              <a:spcBef>
                <a:spcPts val="600"/>
              </a:spcBef>
              <a:spcAft>
                <a:spcPts val="0"/>
              </a:spcAft>
              <a:buSzPts val="1350"/>
              <a:buNone/>
            </a:pPr>
            <a:r>
              <a:rPr lang="en-US"/>
              <a:t>X</a:t>
            </a:r>
            <a:r>
              <a:rPr lang="en-US" baseline="30000"/>
              <a:t>+</a:t>
            </a:r>
            <a:r>
              <a:rPr lang="en-US"/>
              <a:t> + IE             X</a:t>
            </a:r>
            <a:r>
              <a:rPr lang="en-US" baseline="30000"/>
              <a:t>2+</a:t>
            </a:r>
            <a:r>
              <a:rPr lang="en-US"/>
              <a:t> + e</a:t>
            </a:r>
            <a:r>
              <a:rPr lang="en-US" baseline="30000"/>
              <a:t>–</a:t>
            </a:r>
            <a:endParaRPr/>
          </a:p>
          <a:p>
            <a:pPr marL="0" lvl="0" indent="0" algn="ctr" rtl="0">
              <a:lnSpc>
                <a:spcPct val="100000"/>
              </a:lnSpc>
              <a:spcBef>
                <a:spcPts val="600"/>
              </a:spcBef>
              <a:spcAft>
                <a:spcPts val="0"/>
              </a:spcAft>
              <a:buSzPts val="1350"/>
              <a:buNone/>
            </a:pPr>
            <a:r>
              <a:rPr lang="en-US"/>
              <a:t>X</a:t>
            </a:r>
            <a:r>
              <a:rPr lang="en-US" baseline="30000"/>
              <a:t>2+</a:t>
            </a:r>
            <a:r>
              <a:rPr lang="en-US"/>
              <a:t> + IE             X</a:t>
            </a:r>
            <a:r>
              <a:rPr lang="en-US" baseline="30000"/>
              <a:t>3+</a:t>
            </a:r>
            <a:r>
              <a:rPr lang="en-US"/>
              <a:t> + e</a:t>
            </a:r>
            <a:r>
              <a:rPr lang="en-US" baseline="30000"/>
              <a:t>–</a:t>
            </a:r>
            <a:endParaRPr/>
          </a:p>
          <a:p>
            <a:pPr marL="457200" lvl="1" indent="-228600" algn="l" rtl="0">
              <a:lnSpc>
                <a:spcPct val="100000"/>
              </a:lnSpc>
              <a:spcBef>
                <a:spcPts val="600"/>
              </a:spcBef>
              <a:spcAft>
                <a:spcPts val="0"/>
              </a:spcAft>
              <a:buSzPts val="1350"/>
              <a:buChar char="■"/>
            </a:pPr>
            <a:r>
              <a:rPr lang="en-US"/>
              <a:t>Large jump in IE when removing less-shielded core electrons </a:t>
            </a:r>
            <a:endParaRPr/>
          </a:p>
          <a:p>
            <a:pPr marL="228600" lvl="0" indent="-142875" algn="l" rtl="0">
              <a:lnSpc>
                <a:spcPct val="100000"/>
              </a:lnSpc>
              <a:spcBef>
                <a:spcPts val="0"/>
              </a:spcBef>
              <a:spcAft>
                <a:spcPts val="0"/>
              </a:spcAft>
              <a:buSzPts val="1350"/>
              <a:buNone/>
            </a:pPr>
            <a:endParaRPr/>
          </a:p>
        </p:txBody>
      </p:sp>
      <p:sp>
        <p:nvSpPr>
          <p:cNvPr id="667" name="Google Shape;667;p10"/>
          <p:cNvSpPr/>
          <p:nvPr/>
        </p:nvSpPr>
        <p:spPr>
          <a:xfrm>
            <a:off x="376638" y="1313123"/>
            <a:ext cx="7558960" cy="77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668" name="Google Shape;668;p10"/>
          <p:cNvSpPr txBox="1"/>
          <p:nvPr/>
        </p:nvSpPr>
        <p:spPr>
          <a:xfrm>
            <a:off x="0" y="6183631"/>
            <a:ext cx="9144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1.8: </a:t>
            </a:r>
            <a:r>
              <a:rPr lang="en-US" sz="1800" b="0" i="0" u="none" strike="noStrike" cap="none">
                <a:solidFill>
                  <a:srgbClr val="000000"/>
                </a:solidFill>
                <a:latin typeface="Calibri"/>
                <a:ea typeface="Calibri"/>
                <a:cs typeface="Calibri"/>
                <a:sym typeface="Calibri"/>
              </a:rPr>
              <a:t>The student is able to explain the distribution of electrons using Coulomb’s law to analyze measured energies.</a:t>
            </a:r>
            <a:r>
              <a:rPr lang="en-US" sz="18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
        <p:nvSpPr>
          <p:cNvPr id="669" name="Google Shape;669;p10"/>
          <p:cNvSpPr txBox="1"/>
          <p:nvPr/>
        </p:nvSpPr>
        <p:spPr>
          <a:xfrm>
            <a:off x="8097582" y="-32652"/>
            <a:ext cx="9795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670" name="Google Shape;670;p10"/>
          <p:cNvSpPr txBox="1"/>
          <p:nvPr/>
        </p:nvSpPr>
        <p:spPr>
          <a:xfrm>
            <a:off x="8157538" y="1816854"/>
            <a:ext cx="89495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671" name="Google Shape;671;p10" descr="Ionization Energy Table.png"/>
          <p:cNvPicPr preferRelativeResize="0"/>
          <p:nvPr/>
        </p:nvPicPr>
        <p:blipFill rotWithShape="1">
          <a:blip r:embed="rId5">
            <a:alphaModFix/>
          </a:blip>
          <a:srcRect/>
          <a:stretch/>
        </p:blipFill>
        <p:spPr>
          <a:xfrm>
            <a:off x="186773" y="1880672"/>
            <a:ext cx="5075801" cy="3548446"/>
          </a:xfrm>
          <a:prstGeom prst="rect">
            <a:avLst/>
          </a:prstGeom>
          <a:noFill/>
          <a:ln>
            <a:noFill/>
          </a:ln>
        </p:spPr>
      </p:pic>
      <p:cxnSp>
        <p:nvCxnSpPr>
          <p:cNvPr id="672" name="Google Shape;672;p10"/>
          <p:cNvCxnSpPr/>
          <p:nvPr/>
        </p:nvCxnSpPr>
        <p:spPr>
          <a:xfrm>
            <a:off x="6415421" y="2828636"/>
            <a:ext cx="519546" cy="0"/>
          </a:xfrm>
          <a:prstGeom prst="straightConnector1">
            <a:avLst/>
          </a:prstGeom>
          <a:noFill/>
          <a:ln w="25400" cap="flat" cmpd="sng">
            <a:solidFill>
              <a:schemeClr val="dk1"/>
            </a:solidFill>
            <a:prstDash val="solid"/>
            <a:round/>
            <a:headEnd type="none" w="sm" len="sm"/>
            <a:tailEnd type="stealth" w="med" len="med"/>
          </a:ln>
        </p:spPr>
      </p:cxnSp>
      <p:cxnSp>
        <p:nvCxnSpPr>
          <p:cNvPr id="673" name="Google Shape;673;p10"/>
          <p:cNvCxnSpPr/>
          <p:nvPr/>
        </p:nvCxnSpPr>
        <p:spPr>
          <a:xfrm>
            <a:off x="6427872" y="3200400"/>
            <a:ext cx="519546" cy="0"/>
          </a:xfrm>
          <a:prstGeom prst="straightConnector1">
            <a:avLst/>
          </a:prstGeom>
          <a:noFill/>
          <a:ln w="25400" cap="flat" cmpd="sng">
            <a:solidFill>
              <a:schemeClr val="dk1"/>
            </a:solidFill>
            <a:prstDash val="solid"/>
            <a:round/>
            <a:headEnd type="none" w="sm" len="sm"/>
            <a:tailEnd type="stealth" w="med" len="med"/>
          </a:ln>
        </p:spPr>
      </p:cxnSp>
      <p:pic>
        <p:nvPicPr>
          <p:cNvPr id="674" name="Google Shape;674;p10" descr="Successive IE Question.png"/>
          <p:cNvPicPr preferRelativeResize="0"/>
          <p:nvPr/>
        </p:nvPicPr>
        <p:blipFill rotWithShape="1">
          <a:blip r:embed="rId6">
            <a:alphaModFix/>
          </a:blip>
          <a:srcRect/>
          <a:stretch/>
        </p:blipFill>
        <p:spPr>
          <a:xfrm>
            <a:off x="1085163" y="1880672"/>
            <a:ext cx="6969624" cy="3085718"/>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675" name="Google Shape;675;p10"/>
          <p:cNvSpPr/>
          <p:nvPr/>
        </p:nvSpPr>
        <p:spPr>
          <a:xfrm>
            <a:off x="1149741" y="3913909"/>
            <a:ext cx="6840088" cy="1051409"/>
          </a:xfrm>
          <a:prstGeom prst="roundRect">
            <a:avLst>
              <a:gd name="adj" fmla="val 16667"/>
            </a:avLst>
          </a:prstGeom>
          <a:gradFill>
            <a:gsLst>
              <a:gs pos="0">
                <a:schemeClr val="dk1"/>
              </a:gs>
              <a:gs pos="100000">
                <a:srgbClr val="949494"/>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4"/>
                                        </p:tgtEl>
                                        <p:attrNameLst>
                                          <p:attrName>style.visibility</p:attrName>
                                        </p:attrNameLst>
                                      </p:cBhvr>
                                      <p:to>
                                        <p:strVal val="visible"/>
                                      </p:to>
                                    </p:set>
                                    <p:animEffect transition="in" filter="fade">
                                      <p:cBhvr>
                                        <p:cTn id="7" dur="500"/>
                                        <p:tgtEl>
                                          <p:spTgt spid="674"/>
                                        </p:tgtEl>
                                      </p:cBhvr>
                                    </p:animEffect>
                                  </p:childTnLst>
                                </p:cTn>
                              </p:par>
                              <p:par>
                                <p:cTn id="8" presetID="10" presetClass="entr" presetSubtype="0" fill="hold" nodeType="withEffect">
                                  <p:stCondLst>
                                    <p:cond delay="0"/>
                                  </p:stCondLst>
                                  <p:childTnLst>
                                    <p:set>
                                      <p:cBhvr>
                                        <p:cTn id="9" dur="1" fill="hold">
                                          <p:stCondLst>
                                            <p:cond delay="0"/>
                                          </p:stCondLst>
                                        </p:cTn>
                                        <p:tgtEl>
                                          <p:spTgt spid="675"/>
                                        </p:tgtEl>
                                        <p:attrNameLst>
                                          <p:attrName>style.visibility</p:attrName>
                                        </p:attrNameLst>
                                      </p:cBhvr>
                                      <p:to>
                                        <p:strVal val="visible"/>
                                      </p:to>
                                    </p:set>
                                    <p:animEffect transition="in" filter="fade">
                                      <p:cBhvr>
                                        <p:cTn id="10" dur="500"/>
                                        <p:tgtEl>
                                          <p:spTgt spid="67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675"/>
                                        </p:tgtEl>
                                      </p:cBhvr>
                                    </p:animEffect>
                                    <p:set>
                                      <p:cBhvr>
                                        <p:cTn id="15" dur="1" fill="hold">
                                          <p:stCondLst>
                                            <p:cond delay="2000"/>
                                          </p:stCondLst>
                                        </p:cTn>
                                        <p:tgtEl>
                                          <p:spTgt spid="6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163"/>
        <p:cNvGrpSpPr/>
        <p:nvPr/>
      </p:nvGrpSpPr>
      <p:grpSpPr>
        <a:xfrm>
          <a:off x="0" y="0"/>
          <a:ext cx="0" cy="0"/>
          <a:chOff x="0" y="0"/>
          <a:chExt cx="0" cy="0"/>
        </a:xfrm>
      </p:grpSpPr>
      <p:sp>
        <p:nvSpPr>
          <p:cNvPr id="2164" name="Google Shape;2164;g724b250972_0_2869"/>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Acid/Base Particulates</a:t>
            </a:r>
            <a:endParaRPr/>
          </a:p>
        </p:txBody>
      </p:sp>
      <p:sp>
        <p:nvSpPr>
          <p:cNvPr id="2165" name="Google Shape;2165;g724b250972_0_2869"/>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2166" name="Google Shape;2166;g724b250972_0_2869"/>
          <p:cNvSpPr txBox="1"/>
          <p:nvPr/>
        </p:nvSpPr>
        <p:spPr>
          <a:xfrm>
            <a:off x="0" y="5922355"/>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6.11: 	The student can generate or use a particulate representation of an acid (strong or weak or polyprotic) and a strong base to explain the species that will have large versus small concentrations at equilibrium.																</a:t>
            </a:r>
            <a:endParaRPr sz="1800" b="0" i="0" u="none" strike="noStrike" cap="none">
              <a:solidFill>
                <a:schemeClr val="dk1"/>
              </a:solidFill>
              <a:latin typeface="Rockwell"/>
              <a:ea typeface="Rockwell"/>
              <a:cs typeface="Rockwell"/>
              <a:sym typeface="Rockwell"/>
            </a:endParaRPr>
          </a:p>
        </p:txBody>
      </p:sp>
      <p:sp>
        <p:nvSpPr>
          <p:cNvPr id="2167" name="Google Shape;2167;g724b250972_0_2869"/>
          <p:cNvSpPr txBox="1"/>
          <p:nvPr/>
        </p:nvSpPr>
        <p:spPr>
          <a:xfrm>
            <a:off x="8097582" y="-32652"/>
            <a:ext cx="9795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D8D8D8"/>
                </a:solidFill>
                <a:latin typeface="Rockwell"/>
                <a:ea typeface="Rockwell"/>
                <a:cs typeface="Rockwell"/>
                <a:sym typeface="Rockwell"/>
              </a:rPr>
              <a:t>Select Acid-Base Ionization</a:t>
            </a:r>
            <a:endParaRPr sz="900" b="0" i="0" u="none" strike="noStrike" cap="none">
              <a:solidFill>
                <a:srgbClr val="D8D8D8"/>
              </a:solidFill>
              <a:latin typeface="Rockwell"/>
              <a:ea typeface="Rockwell"/>
              <a:cs typeface="Rockwell"/>
              <a:sym typeface="Rockwell"/>
            </a:endParaRPr>
          </a:p>
        </p:txBody>
      </p:sp>
      <p:sp>
        <p:nvSpPr>
          <p:cNvPr id="2168" name="Google Shape;2168;g724b250972_0_2869"/>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169" name="Google Shape;2169;g724b250972_0_2869"/>
          <p:cNvSpPr txBox="1"/>
          <p:nvPr/>
        </p:nvSpPr>
        <p:spPr>
          <a:xfrm>
            <a:off x="54762" y="4199221"/>
            <a:ext cx="4101300" cy="1476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
        <p:nvSpPr>
          <p:cNvPr id="2170" name="Google Shape;2170;g724b250972_0_2869"/>
          <p:cNvSpPr txBox="1"/>
          <p:nvPr/>
        </p:nvSpPr>
        <p:spPr>
          <a:xfrm>
            <a:off x="4434262" y="4322380"/>
            <a:ext cx="4569300" cy="1476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pic>
        <p:nvPicPr>
          <p:cNvPr id="2171" name="Google Shape;2171;g724b250972_0_2869"/>
          <p:cNvPicPr preferRelativeResize="0"/>
          <p:nvPr/>
        </p:nvPicPr>
        <p:blipFill rotWithShape="1">
          <a:blip r:embed="rId5">
            <a:alphaModFix/>
          </a:blip>
          <a:srcRect/>
          <a:stretch/>
        </p:blipFill>
        <p:spPr>
          <a:xfrm>
            <a:off x="5430523" y="51415"/>
            <a:ext cx="2505075" cy="590550"/>
          </a:xfrm>
          <a:prstGeom prst="rect">
            <a:avLst/>
          </a:prstGeom>
          <a:noFill/>
          <a:ln>
            <a:noFill/>
          </a:ln>
        </p:spPr>
      </p:pic>
      <p:pic>
        <p:nvPicPr>
          <p:cNvPr id="2172" name="Google Shape;2172;g724b250972_0_2869"/>
          <p:cNvPicPr preferRelativeResize="0"/>
          <p:nvPr/>
        </p:nvPicPr>
        <p:blipFill rotWithShape="1">
          <a:blip r:embed="rId6">
            <a:alphaModFix/>
          </a:blip>
          <a:srcRect/>
          <a:stretch/>
        </p:blipFill>
        <p:spPr>
          <a:xfrm>
            <a:off x="157563" y="889813"/>
            <a:ext cx="3390900" cy="828675"/>
          </a:xfrm>
          <a:prstGeom prst="rect">
            <a:avLst/>
          </a:prstGeom>
          <a:noFill/>
          <a:ln>
            <a:noFill/>
          </a:ln>
        </p:spPr>
      </p:pic>
      <p:pic>
        <p:nvPicPr>
          <p:cNvPr id="2173" name="Google Shape;2173;g724b250972_0_2869"/>
          <p:cNvPicPr preferRelativeResize="0"/>
          <p:nvPr/>
        </p:nvPicPr>
        <p:blipFill rotWithShape="1">
          <a:blip r:embed="rId7">
            <a:alphaModFix/>
          </a:blip>
          <a:srcRect/>
          <a:stretch/>
        </p:blipFill>
        <p:spPr>
          <a:xfrm>
            <a:off x="4754248" y="819533"/>
            <a:ext cx="3124200" cy="790937"/>
          </a:xfrm>
          <a:prstGeom prst="rect">
            <a:avLst/>
          </a:prstGeom>
          <a:noFill/>
          <a:ln>
            <a:noFill/>
          </a:ln>
        </p:spPr>
      </p:pic>
      <p:pic>
        <p:nvPicPr>
          <p:cNvPr id="2174" name="Google Shape;2174;g724b250972_0_2869"/>
          <p:cNvPicPr preferRelativeResize="0"/>
          <p:nvPr/>
        </p:nvPicPr>
        <p:blipFill rotWithShape="1">
          <a:blip r:embed="rId8">
            <a:alphaModFix/>
          </a:blip>
          <a:srcRect/>
          <a:stretch/>
        </p:blipFill>
        <p:spPr>
          <a:xfrm>
            <a:off x="376638" y="1678496"/>
            <a:ext cx="3171825" cy="2352675"/>
          </a:xfrm>
          <a:prstGeom prst="rect">
            <a:avLst/>
          </a:prstGeom>
          <a:noFill/>
          <a:ln>
            <a:noFill/>
          </a:ln>
        </p:spPr>
      </p:pic>
      <p:pic>
        <p:nvPicPr>
          <p:cNvPr id="2175" name="Google Shape;2175;g724b250972_0_2869"/>
          <p:cNvPicPr preferRelativeResize="0"/>
          <p:nvPr/>
        </p:nvPicPr>
        <p:blipFill rotWithShape="1">
          <a:blip r:embed="rId9">
            <a:alphaModFix/>
          </a:blip>
          <a:srcRect/>
          <a:stretch/>
        </p:blipFill>
        <p:spPr>
          <a:xfrm>
            <a:off x="4697098" y="1668259"/>
            <a:ext cx="3238500" cy="2409825"/>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179"/>
        <p:cNvGrpSpPr/>
        <p:nvPr/>
      </p:nvGrpSpPr>
      <p:grpSpPr>
        <a:xfrm>
          <a:off x="0" y="0"/>
          <a:ext cx="0" cy="0"/>
          <a:chOff x="0" y="0"/>
          <a:chExt cx="0" cy="0"/>
        </a:xfrm>
      </p:grpSpPr>
      <p:sp>
        <p:nvSpPr>
          <p:cNvPr id="2180" name="Google Shape;2180;g724b250972_0_4170"/>
          <p:cNvSpPr txBox="1"/>
          <p:nvPr/>
        </p:nvSpPr>
        <p:spPr>
          <a:xfrm>
            <a:off x="199226" y="3897522"/>
            <a:ext cx="3648300" cy="2585400"/>
          </a:xfrm>
          <a:prstGeom prst="rect">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The increased number of oxygen atoms pulls negative charge away from the O-H bond, weakening the attraction of the proton for the electron pair and thus strengthening the acid. 																</a:t>
            </a:r>
            <a:endParaRPr sz="1800" b="0" i="0" u="none" strike="noStrike" cap="none">
              <a:solidFill>
                <a:schemeClr val="dk1"/>
              </a:solidFill>
              <a:latin typeface="Rockwell"/>
              <a:ea typeface="Rockwell"/>
              <a:cs typeface="Rockwell"/>
              <a:sym typeface="Rockwell"/>
            </a:endParaRPr>
          </a:p>
        </p:txBody>
      </p:sp>
      <p:pic>
        <p:nvPicPr>
          <p:cNvPr id="2181" name="Google Shape;2181;g724b250972_0_4170" descr="Screen Shot 2016-04-04 at 3.07.09 PM.png"/>
          <p:cNvPicPr preferRelativeResize="0"/>
          <p:nvPr/>
        </p:nvPicPr>
        <p:blipFill rotWithShape="1">
          <a:blip r:embed="rId3">
            <a:alphaModFix/>
          </a:blip>
          <a:srcRect l="1999"/>
          <a:stretch/>
        </p:blipFill>
        <p:spPr>
          <a:xfrm>
            <a:off x="24779" y="447780"/>
            <a:ext cx="4235293" cy="3969934"/>
          </a:xfrm>
          <a:prstGeom prst="rect">
            <a:avLst/>
          </a:prstGeom>
          <a:noFill/>
          <a:ln w="38100" cap="flat" cmpd="sng">
            <a:solidFill>
              <a:srgbClr val="0C0C0C"/>
            </a:solidFill>
            <a:prstDash val="solid"/>
            <a:round/>
            <a:headEnd type="none" w="sm" len="sm"/>
            <a:tailEnd type="none" w="sm" len="sm"/>
          </a:ln>
        </p:spPr>
      </p:pic>
      <p:sp>
        <p:nvSpPr>
          <p:cNvPr id="2182" name="Google Shape;2182;g724b250972_0_4170"/>
          <p:cNvSpPr txBox="1"/>
          <p:nvPr/>
        </p:nvSpPr>
        <p:spPr>
          <a:xfrm>
            <a:off x="8097582" y="-70008"/>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183" name="Google Shape;2183;g724b250972_0_4170"/>
          <p:cNvSpPr txBox="1"/>
          <p:nvPr/>
        </p:nvSpPr>
        <p:spPr>
          <a:xfrm>
            <a:off x="8012181" y="1816585"/>
            <a:ext cx="10896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Reading</a:t>
            </a:r>
            <a:endParaRPr sz="1800" b="0" i="0" u="none" strike="noStrike" cap="none">
              <a:solidFill>
                <a:schemeClr val="dk1"/>
              </a:solidFill>
              <a:latin typeface="Rockwell"/>
              <a:ea typeface="Rockwell"/>
              <a:cs typeface="Rockwell"/>
              <a:sym typeface="Rockwell"/>
            </a:endParaRPr>
          </a:p>
        </p:txBody>
      </p:sp>
      <p:sp>
        <p:nvSpPr>
          <p:cNvPr id="2184" name="Google Shape;2184;g724b250972_0_4170"/>
          <p:cNvSpPr txBox="1"/>
          <p:nvPr/>
        </p:nvSpPr>
        <p:spPr>
          <a:xfrm>
            <a:off x="3959547" y="4806521"/>
            <a:ext cx="5105100" cy="2031300"/>
          </a:xfrm>
          <a:prstGeom prst="rect">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The greater the size of the negative ion, the weaker its attraction for the proton, and so the stronger the acid, and the weaker the conjugate base. HI is the strongest binary acid.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2185" name="Google Shape;2185;g724b250972_0_4170"/>
          <p:cNvSpPr txBox="1"/>
          <p:nvPr/>
        </p:nvSpPr>
        <p:spPr>
          <a:xfrm>
            <a:off x="610109" y="-12451"/>
            <a:ext cx="37602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Rockwell"/>
                <a:ea typeface="Rockwell"/>
                <a:cs typeface="Rockwell"/>
                <a:sym typeface="Rockwell"/>
              </a:rPr>
              <a:t>Oxyacid Strength</a:t>
            </a:r>
            <a:endParaRPr sz="2400" b="0" i="0" u="none" strike="noStrike" cap="none">
              <a:solidFill>
                <a:schemeClr val="dk1"/>
              </a:solidFill>
              <a:latin typeface="Rockwell"/>
              <a:ea typeface="Rockwell"/>
              <a:cs typeface="Rockwell"/>
              <a:sym typeface="Rockwell"/>
            </a:endParaRPr>
          </a:p>
        </p:txBody>
      </p:sp>
      <p:sp>
        <p:nvSpPr>
          <p:cNvPr id="2186" name="Google Shape;2186;g724b250972_0_4170"/>
          <p:cNvSpPr txBox="1"/>
          <p:nvPr/>
        </p:nvSpPr>
        <p:spPr>
          <a:xfrm>
            <a:off x="4762285" y="35951"/>
            <a:ext cx="32067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Rockwell"/>
                <a:ea typeface="Rockwell"/>
                <a:cs typeface="Rockwell"/>
                <a:sym typeface="Rockwell"/>
              </a:rPr>
              <a:t>Binary Acid Strength</a:t>
            </a:r>
            <a:endParaRPr sz="2400" b="0" i="0" u="none" strike="noStrike" cap="none">
              <a:solidFill>
                <a:schemeClr val="dk1"/>
              </a:solidFill>
              <a:latin typeface="Rockwell"/>
              <a:ea typeface="Rockwell"/>
              <a:cs typeface="Rockwell"/>
              <a:sym typeface="Rockwell"/>
            </a:endParaRPr>
          </a:p>
        </p:txBody>
      </p:sp>
      <p:pic>
        <p:nvPicPr>
          <p:cNvPr id="2187" name="Google Shape;2187;g724b250972_0_4170" descr="Screen Shot 2016-04-06 at 7.14.58 PM.png"/>
          <p:cNvPicPr preferRelativeResize="0"/>
          <p:nvPr/>
        </p:nvPicPr>
        <p:blipFill rotWithShape="1">
          <a:blip r:embed="rId6">
            <a:alphaModFix/>
          </a:blip>
          <a:srcRect/>
          <a:stretch/>
        </p:blipFill>
        <p:spPr>
          <a:xfrm>
            <a:off x="4684510" y="509124"/>
            <a:ext cx="3303310" cy="4876315"/>
          </a:xfrm>
          <a:prstGeom prst="rect">
            <a:avLst/>
          </a:prstGeom>
          <a:noFill/>
          <a:ln w="38100" cap="flat" cmpd="sng">
            <a:solidFill>
              <a:schemeClr val="dk1"/>
            </a:solidFill>
            <a:prstDash val="solid"/>
            <a:round/>
            <a:headEnd type="none" w="sm" len="sm"/>
            <a:tailEnd type="none" w="sm" len="sm"/>
          </a:ln>
        </p:spPr>
      </p:pic>
      <p:sp>
        <p:nvSpPr>
          <p:cNvPr id="2188" name="Google Shape;2188;g724b250972_0_4170"/>
          <p:cNvSpPr txBox="1"/>
          <p:nvPr/>
        </p:nvSpPr>
        <p:spPr>
          <a:xfrm>
            <a:off x="7998458" y="1069527"/>
            <a:ext cx="1165800" cy="646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2.2:  student is able to explain the </a:t>
            </a: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relative strengths of acids and bases based 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structure, IMF’s, &amp;  equilibrium.	</a:t>
            </a: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2193"/>
        <p:cNvGrpSpPr/>
        <p:nvPr/>
      </p:nvGrpSpPr>
      <p:grpSpPr>
        <a:xfrm>
          <a:off x="0" y="0"/>
          <a:ext cx="0" cy="0"/>
          <a:chOff x="0" y="0"/>
          <a:chExt cx="0" cy="0"/>
        </a:xfrm>
      </p:grpSpPr>
      <p:sp>
        <p:nvSpPr>
          <p:cNvPr id="2194" name="Google Shape;2194;g724b250972_0_3830"/>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Bronsted-Lowery Acids &amp; Bases</a:t>
            </a:r>
            <a:endParaRPr/>
          </a:p>
        </p:txBody>
      </p:sp>
      <p:sp>
        <p:nvSpPr>
          <p:cNvPr id="2195" name="Google Shape;2195;g724b250972_0_3830"/>
          <p:cNvSpPr txBox="1">
            <a:spLocks noGrp="1"/>
          </p:cNvSpPr>
          <p:nvPr>
            <p:ph type="body" idx="1"/>
          </p:nvPr>
        </p:nvSpPr>
        <p:spPr>
          <a:xfrm>
            <a:off x="5430736" y="2803816"/>
            <a:ext cx="3343800" cy="2441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50"/>
              <a:buNone/>
            </a:pPr>
            <a:r>
              <a:rPr lang="en-US" sz="1400" b="1"/>
              <a:t>Amphoteric nature of water</a:t>
            </a:r>
            <a:endParaRPr/>
          </a:p>
          <a:p>
            <a:pPr marL="0" lvl="0" indent="0" algn="l" rtl="0">
              <a:lnSpc>
                <a:spcPct val="100000"/>
              </a:lnSpc>
              <a:spcBef>
                <a:spcPts val="0"/>
              </a:spcBef>
              <a:spcAft>
                <a:spcPts val="0"/>
              </a:spcAft>
              <a:buSzPts val="1050"/>
              <a:buNone/>
            </a:pPr>
            <a:r>
              <a:rPr lang="en-US" sz="1400"/>
              <a:t>Water acts as both an acid &amp; a base.</a:t>
            </a:r>
            <a:endParaRPr/>
          </a:p>
          <a:p>
            <a:pPr marL="0" lvl="0" indent="0" algn="l" rtl="0">
              <a:lnSpc>
                <a:spcPct val="100000"/>
              </a:lnSpc>
              <a:spcBef>
                <a:spcPts val="0"/>
              </a:spcBef>
              <a:spcAft>
                <a:spcPts val="0"/>
              </a:spcAft>
              <a:buSzPts val="1050"/>
              <a:buNone/>
            </a:pPr>
            <a:endParaRPr sz="1400"/>
          </a:p>
          <a:p>
            <a:pPr marL="0" lvl="0" indent="0" algn="l" rtl="0">
              <a:lnSpc>
                <a:spcPct val="100000"/>
              </a:lnSpc>
              <a:spcBef>
                <a:spcPts val="0"/>
              </a:spcBef>
              <a:spcAft>
                <a:spcPts val="0"/>
              </a:spcAft>
              <a:buSzPts val="1050"/>
              <a:buNone/>
            </a:pPr>
            <a:endParaRPr sz="1400"/>
          </a:p>
          <a:p>
            <a:pPr marL="0" lvl="0" indent="0" algn="l" rtl="0">
              <a:lnSpc>
                <a:spcPct val="100000"/>
              </a:lnSpc>
              <a:spcBef>
                <a:spcPts val="0"/>
              </a:spcBef>
              <a:spcAft>
                <a:spcPts val="0"/>
              </a:spcAft>
              <a:buSzPts val="1050"/>
              <a:buNone/>
            </a:pPr>
            <a:endParaRPr sz="1400"/>
          </a:p>
          <a:p>
            <a:pPr marL="0" lvl="0" indent="0" algn="l" rtl="0">
              <a:lnSpc>
                <a:spcPct val="100000"/>
              </a:lnSpc>
              <a:spcBef>
                <a:spcPts val="0"/>
              </a:spcBef>
              <a:spcAft>
                <a:spcPts val="0"/>
              </a:spcAft>
              <a:buSzPts val="1050"/>
              <a:buNone/>
            </a:pPr>
            <a:endParaRPr sz="1400"/>
          </a:p>
          <a:p>
            <a:pPr marL="0" lvl="0" indent="0" algn="l" rtl="0">
              <a:lnSpc>
                <a:spcPct val="100000"/>
              </a:lnSpc>
              <a:spcBef>
                <a:spcPts val="0"/>
              </a:spcBef>
              <a:spcAft>
                <a:spcPts val="0"/>
              </a:spcAft>
              <a:buSzPts val="1050"/>
              <a:buNone/>
            </a:pPr>
            <a:endParaRPr sz="1400"/>
          </a:p>
          <a:p>
            <a:pPr marL="0" lvl="0" indent="0" algn="l" rtl="0">
              <a:lnSpc>
                <a:spcPct val="100000"/>
              </a:lnSpc>
              <a:spcBef>
                <a:spcPts val="0"/>
              </a:spcBef>
              <a:spcAft>
                <a:spcPts val="0"/>
              </a:spcAft>
              <a:buSzPts val="1050"/>
              <a:buNone/>
            </a:pPr>
            <a:endParaRPr sz="1400"/>
          </a:p>
          <a:p>
            <a:pPr marL="0" lvl="0" indent="0" algn="ctr" rtl="0">
              <a:lnSpc>
                <a:spcPct val="100000"/>
              </a:lnSpc>
              <a:spcBef>
                <a:spcPts val="0"/>
              </a:spcBef>
              <a:spcAft>
                <a:spcPts val="0"/>
              </a:spcAft>
              <a:buSzPts val="1050"/>
              <a:buNone/>
            </a:pPr>
            <a:r>
              <a:rPr lang="en-US" sz="1400"/>
              <a:t>H</a:t>
            </a:r>
            <a:r>
              <a:rPr lang="en-US" sz="1400" baseline="-25000"/>
              <a:t>2</a:t>
            </a:r>
            <a:r>
              <a:rPr lang="en-US" sz="1400"/>
              <a:t>O 🡨🡪 H</a:t>
            </a:r>
            <a:r>
              <a:rPr lang="en-US" sz="1400" baseline="30000"/>
              <a:t>+</a:t>
            </a:r>
            <a:r>
              <a:rPr lang="en-US" sz="1400"/>
              <a:t> + OH</a:t>
            </a:r>
            <a:r>
              <a:rPr lang="en-US" sz="1400" baseline="30000"/>
              <a:t>-</a:t>
            </a:r>
            <a:r>
              <a:rPr lang="en-US" sz="1400"/>
              <a:t> </a:t>
            </a:r>
            <a:endParaRPr/>
          </a:p>
          <a:p>
            <a:pPr marL="0" lvl="0" indent="0" algn="ctr" rtl="0">
              <a:lnSpc>
                <a:spcPct val="100000"/>
              </a:lnSpc>
              <a:spcBef>
                <a:spcPts val="0"/>
              </a:spcBef>
              <a:spcAft>
                <a:spcPts val="0"/>
              </a:spcAft>
              <a:buSzPts val="1050"/>
              <a:buNone/>
            </a:pPr>
            <a:r>
              <a:rPr lang="en-US" sz="1400"/>
              <a:t>2H</a:t>
            </a:r>
            <a:r>
              <a:rPr lang="en-US" sz="1400" baseline="-25000"/>
              <a:t>2</a:t>
            </a:r>
            <a:r>
              <a:rPr lang="en-US" sz="1400"/>
              <a:t>O 🡨🡪 H</a:t>
            </a:r>
            <a:r>
              <a:rPr lang="en-US" sz="1400" baseline="-25000"/>
              <a:t>3</a:t>
            </a:r>
            <a:r>
              <a:rPr lang="en-US" sz="1400"/>
              <a:t>O</a:t>
            </a:r>
            <a:r>
              <a:rPr lang="en-US" sz="1400" baseline="30000"/>
              <a:t>+</a:t>
            </a:r>
            <a:r>
              <a:rPr lang="en-US" sz="1400"/>
              <a:t> + OH</a:t>
            </a:r>
            <a:r>
              <a:rPr lang="en-US" sz="1400" baseline="30000"/>
              <a:t>-</a:t>
            </a:r>
            <a:r>
              <a:rPr lang="en-US" sz="1400"/>
              <a:t> </a:t>
            </a:r>
            <a:endParaRPr/>
          </a:p>
          <a:p>
            <a:pPr marL="0" lvl="0" indent="0" algn="l" rtl="0">
              <a:lnSpc>
                <a:spcPct val="100000"/>
              </a:lnSpc>
              <a:spcBef>
                <a:spcPts val="0"/>
              </a:spcBef>
              <a:spcAft>
                <a:spcPts val="0"/>
              </a:spcAft>
              <a:buSzPts val="1050"/>
              <a:buNone/>
            </a:pPr>
            <a:endParaRPr sz="1400"/>
          </a:p>
        </p:txBody>
      </p:sp>
      <p:sp>
        <p:nvSpPr>
          <p:cNvPr id="2196" name="Google Shape;2196;g724b250972_0_3830"/>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197" name="Google Shape;2197;g724b250972_0_3830"/>
          <p:cNvSpPr txBox="1"/>
          <p:nvPr/>
        </p:nvSpPr>
        <p:spPr>
          <a:xfrm>
            <a:off x="0" y="6033063"/>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3.7: The student is able to identify compounds as Bronsted-Lowry acids, bases and/or conjugate acid-base pairs, using proton-transfer reactions to justify the identification.																	</a:t>
            </a:r>
            <a:endParaRPr sz="1800" b="0" i="0" u="none" strike="noStrike" cap="none">
              <a:solidFill>
                <a:schemeClr val="dk1"/>
              </a:solidFill>
              <a:latin typeface="Rockwell"/>
              <a:ea typeface="Rockwell"/>
              <a:cs typeface="Rockwell"/>
              <a:sym typeface="Rockwell"/>
            </a:endParaRPr>
          </a:p>
        </p:txBody>
      </p:sp>
      <p:sp>
        <p:nvSpPr>
          <p:cNvPr id="2198" name="Google Shape;2198;g724b250972_0_3830"/>
          <p:cNvSpPr txBox="1"/>
          <p:nvPr/>
        </p:nvSpPr>
        <p:spPr>
          <a:xfrm>
            <a:off x="8157538" y="1816854"/>
            <a:ext cx="894900" cy="615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600"/>
              <a:buFont typeface="Arial"/>
              <a:buNone/>
            </a:pPr>
            <a:r>
              <a:rPr lang="en-US" sz="16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Quizlet</a:t>
            </a:r>
            <a:endParaRPr sz="1600" b="0" i="0" u="none" strike="noStrike" cap="none">
              <a:solidFill>
                <a:schemeClr val="dk1"/>
              </a:solidFill>
              <a:latin typeface="Rockwell"/>
              <a:ea typeface="Rockwell"/>
              <a:cs typeface="Rockwell"/>
              <a:sym typeface="Rockwell"/>
            </a:endParaRPr>
          </a:p>
        </p:txBody>
      </p:sp>
      <p:pic>
        <p:nvPicPr>
          <p:cNvPr id="2199" name="Google Shape;2199;g724b250972_0_3830"/>
          <p:cNvPicPr preferRelativeResize="0"/>
          <p:nvPr/>
        </p:nvPicPr>
        <p:blipFill rotWithShape="1">
          <a:blip r:embed="rId6">
            <a:alphaModFix/>
          </a:blip>
          <a:srcRect b="27623"/>
          <a:stretch/>
        </p:blipFill>
        <p:spPr>
          <a:xfrm>
            <a:off x="3084945" y="857072"/>
            <a:ext cx="4724960" cy="1704099"/>
          </a:xfrm>
          <a:prstGeom prst="rect">
            <a:avLst/>
          </a:prstGeom>
          <a:noFill/>
          <a:ln>
            <a:noFill/>
          </a:ln>
        </p:spPr>
      </p:pic>
      <p:pic>
        <p:nvPicPr>
          <p:cNvPr id="2200" name="Google Shape;2200;g724b250972_0_3830"/>
          <p:cNvPicPr preferRelativeResize="0"/>
          <p:nvPr/>
        </p:nvPicPr>
        <p:blipFill rotWithShape="1">
          <a:blip r:embed="rId7">
            <a:alphaModFix/>
          </a:blip>
          <a:srcRect/>
          <a:stretch/>
        </p:blipFill>
        <p:spPr>
          <a:xfrm>
            <a:off x="5473644" y="3345239"/>
            <a:ext cx="3131373" cy="1136544"/>
          </a:xfrm>
          <a:prstGeom prst="rect">
            <a:avLst/>
          </a:prstGeom>
          <a:noFill/>
          <a:ln>
            <a:noFill/>
          </a:ln>
        </p:spPr>
      </p:pic>
      <p:sp>
        <p:nvSpPr>
          <p:cNvPr id="2201" name="Google Shape;2201;g724b250972_0_3830"/>
          <p:cNvSpPr txBox="1"/>
          <p:nvPr/>
        </p:nvSpPr>
        <p:spPr>
          <a:xfrm>
            <a:off x="267854" y="857072"/>
            <a:ext cx="2817000" cy="2123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According to Bronsted-Lowery (B.L.) an acid is a "proton donor" and a base is a "proton acceptor.“  The proton here is shown as a hydrogen.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The acid’s conjugate base is the anion.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The base’s conjugate acid now has the proton (hydrogen 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Rockwell"/>
              <a:ea typeface="Rockwell"/>
              <a:cs typeface="Rockwell"/>
              <a:sym typeface="Rockwell"/>
            </a:endParaRPr>
          </a:p>
        </p:txBody>
      </p:sp>
      <p:pic>
        <p:nvPicPr>
          <p:cNvPr id="2202" name="Google Shape;2202;g724b250972_0_3830"/>
          <p:cNvPicPr preferRelativeResize="0"/>
          <p:nvPr/>
        </p:nvPicPr>
        <p:blipFill rotWithShape="1">
          <a:blip r:embed="rId8">
            <a:alphaModFix/>
          </a:blip>
          <a:srcRect l="13669" t="3073" r="17672" b="27384"/>
          <a:stretch/>
        </p:blipFill>
        <p:spPr>
          <a:xfrm>
            <a:off x="498474" y="2771002"/>
            <a:ext cx="4479926" cy="2835979"/>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2206"/>
        <p:cNvGrpSpPr/>
        <p:nvPr/>
      </p:nvGrpSpPr>
      <p:grpSpPr>
        <a:xfrm>
          <a:off x="0" y="0"/>
          <a:ext cx="0" cy="0"/>
          <a:chOff x="0" y="0"/>
          <a:chExt cx="0" cy="0"/>
        </a:xfrm>
      </p:grpSpPr>
      <p:sp>
        <p:nvSpPr>
          <p:cNvPr id="2207" name="Google Shape;2207;g724b250972_0_2884"/>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pH of Weak or Strong Acid</a:t>
            </a:r>
            <a:endParaRPr/>
          </a:p>
        </p:txBody>
      </p:sp>
      <p:sp>
        <p:nvSpPr>
          <p:cNvPr id="2208" name="Google Shape;2208;g724b250972_0_2884"/>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2209" name="Google Shape;2209;g724b250972_0_2884"/>
          <p:cNvSpPr txBox="1"/>
          <p:nvPr/>
        </p:nvSpPr>
        <p:spPr>
          <a:xfrm>
            <a:off x="0" y="6015299"/>
            <a:ext cx="9144000" cy="1138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LO 6.12: Reason about the distinction between strong and weak acid solutions with similar values of pH, including the percent ionization of the acids, the concentrations needed to achieve the same pH, and the amount of base needed to reach the equivalence point in a titration. </a:t>
            </a: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2210" name="Google Shape;2210;g724b250972_0_2884"/>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211" name="Google Shape;2211;g724b250972_0_2884"/>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212" name="Google Shape;2212;g724b250972_0_2884"/>
          <p:cNvSpPr txBox="1"/>
          <p:nvPr/>
        </p:nvSpPr>
        <p:spPr>
          <a:xfrm>
            <a:off x="-3636" y="4033626"/>
            <a:ext cx="4087200" cy="8310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ckwell"/>
                <a:ea typeface="Rockwell"/>
                <a:cs typeface="Rockwell"/>
                <a:sym typeface="Rockwell"/>
              </a:rPr>
              <a:t>This is a particulate picture of a strong acid whose [HA] = 0.00100</a:t>
            </a:r>
            <a:r>
              <a:rPr lang="en-US" sz="1600" b="0" i="1" u="none" strike="noStrike" cap="none">
                <a:solidFill>
                  <a:schemeClr val="dk1"/>
                </a:solidFill>
                <a:latin typeface="Rockwell"/>
                <a:ea typeface="Rockwell"/>
                <a:cs typeface="Rockwell"/>
                <a:sym typeface="Rockwell"/>
              </a:rPr>
              <a:t>M</a:t>
            </a:r>
            <a:r>
              <a:rPr lang="en-US" sz="1600" b="0" i="0" u="none" strike="noStrike" cap="none">
                <a:solidFill>
                  <a:schemeClr val="dk1"/>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ckwell"/>
                <a:ea typeface="Rockwell"/>
                <a:cs typeface="Rockwell"/>
                <a:sym typeface="Rockwell"/>
              </a:rPr>
              <a:t>Note the 100% ionization of this acid. </a:t>
            </a:r>
            <a:endParaRPr sz="1600" b="0" i="0" u="none" strike="noStrike" cap="none">
              <a:solidFill>
                <a:schemeClr val="dk1"/>
              </a:solidFill>
              <a:latin typeface="Rockwell"/>
              <a:ea typeface="Rockwell"/>
              <a:cs typeface="Rockwell"/>
              <a:sym typeface="Rockwell"/>
            </a:endParaRPr>
          </a:p>
        </p:txBody>
      </p:sp>
      <p:sp>
        <p:nvSpPr>
          <p:cNvPr id="2213" name="Google Shape;2213;g724b250972_0_2884"/>
          <p:cNvSpPr txBox="1"/>
          <p:nvPr/>
        </p:nvSpPr>
        <p:spPr>
          <a:xfrm>
            <a:off x="4191721" y="3808328"/>
            <a:ext cx="4779900" cy="14313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450"/>
              <a:buFont typeface="Arial"/>
              <a:buChar char="•"/>
            </a:pPr>
            <a:r>
              <a:rPr lang="en-US" sz="1450" b="0" i="0" u="none" strike="noStrike" cap="none">
                <a:solidFill>
                  <a:schemeClr val="dk1"/>
                </a:solidFill>
                <a:latin typeface="Rockwell"/>
                <a:ea typeface="Rockwell"/>
                <a:cs typeface="Rockwell"/>
                <a:sym typeface="Rockwell"/>
              </a:rPr>
              <a:t>This is a particulate picture of a weak acid whose [HA] = 1.00</a:t>
            </a:r>
            <a:r>
              <a:rPr lang="en-US" sz="1450" b="0" i="1" u="none" strike="noStrike" cap="none">
                <a:solidFill>
                  <a:schemeClr val="dk1"/>
                </a:solidFill>
                <a:latin typeface="Rockwell"/>
                <a:ea typeface="Rockwell"/>
                <a:cs typeface="Rockwell"/>
                <a:sym typeface="Rockwell"/>
              </a:rPr>
              <a:t>M</a:t>
            </a:r>
            <a:r>
              <a:rPr lang="en-US" sz="1450" b="0" i="0" u="none" strike="noStrike" cap="none">
                <a:solidFill>
                  <a:schemeClr val="dk1"/>
                </a:solidFill>
                <a:latin typeface="Rockwell"/>
                <a:ea typeface="Rockwell"/>
                <a:cs typeface="Rockwell"/>
                <a:sym typeface="Rockwell"/>
              </a:rPr>
              <a:t> and K</a:t>
            </a:r>
            <a:r>
              <a:rPr lang="en-US" sz="1450" b="0" i="0" u="none" strike="noStrike" cap="none" baseline="-25000">
                <a:solidFill>
                  <a:schemeClr val="dk1"/>
                </a:solidFill>
                <a:latin typeface="Rockwell"/>
                <a:ea typeface="Rockwell"/>
                <a:cs typeface="Rockwell"/>
                <a:sym typeface="Rockwell"/>
              </a:rPr>
              <a:t>a</a:t>
            </a:r>
            <a:r>
              <a:rPr lang="en-US" sz="1450" b="0" i="0" u="none" strike="noStrike" cap="none">
                <a:solidFill>
                  <a:schemeClr val="dk1"/>
                </a:solidFill>
                <a:latin typeface="Rockwell"/>
                <a:ea typeface="Rockwell"/>
                <a:cs typeface="Rockwell"/>
                <a:sym typeface="Rockwell"/>
              </a:rPr>
              <a:t> = 1.00x10</a:t>
            </a:r>
            <a:r>
              <a:rPr lang="en-US" sz="1450" b="0" i="0" u="none" strike="noStrike" cap="none" baseline="30000">
                <a:solidFill>
                  <a:schemeClr val="dk1"/>
                </a:solidFill>
                <a:latin typeface="Rockwell"/>
                <a:ea typeface="Rockwell"/>
                <a:cs typeface="Rockwell"/>
                <a:sym typeface="Rockwell"/>
              </a:rPr>
              <a:t>-6</a:t>
            </a:r>
            <a:r>
              <a:rPr lang="en-US" sz="1450" b="0" i="0" u="none" strike="noStrike" cap="none">
                <a:solidFill>
                  <a:schemeClr val="dk1"/>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450"/>
              <a:buFont typeface="Arial"/>
              <a:buChar char="•"/>
            </a:pPr>
            <a:r>
              <a:rPr lang="en-US" sz="1450" b="0" i="0" u="none" strike="noStrike" cap="none">
                <a:solidFill>
                  <a:schemeClr val="dk1"/>
                </a:solidFill>
                <a:latin typeface="Rockwell"/>
                <a:ea typeface="Rockwell"/>
                <a:cs typeface="Rockwell"/>
                <a:sym typeface="Rockwell"/>
              </a:rPr>
              <a:t>pH is a measure of the [H</a:t>
            </a:r>
            <a:r>
              <a:rPr lang="en-US" sz="1450" b="0" i="0" u="none" strike="noStrike" cap="none" baseline="30000">
                <a:solidFill>
                  <a:schemeClr val="dk1"/>
                </a:solidFill>
                <a:latin typeface="Rockwell"/>
                <a:ea typeface="Rockwell"/>
                <a:cs typeface="Rockwell"/>
                <a:sym typeface="Rockwell"/>
              </a:rPr>
              <a:t>+</a:t>
            </a:r>
            <a:r>
              <a:rPr lang="en-US" sz="1450" b="0" i="0" u="none" strike="noStrike" cap="none">
                <a:solidFill>
                  <a:schemeClr val="dk1"/>
                </a:solidFill>
                <a:latin typeface="Rockwell"/>
                <a:ea typeface="Rockwell"/>
                <a:cs typeface="Rockwell"/>
                <a:sym typeface="Rockwell"/>
              </a:rPr>
              <a:t>] in solution. More moles of a weak acid are needed to achieve equivalent [H</a:t>
            </a:r>
            <a:r>
              <a:rPr lang="en-US" sz="1450" b="0" i="0" u="none" strike="noStrike" cap="none" baseline="30000">
                <a:solidFill>
                  <a:schemeClr val="dk1"/>
                </a:solidFill>
                <a:latin typeface="Rockwell"/>
                <a:ea typeface="Rockwell"/>
                <a:cs typeface="Rockwell"/>
                <a:sym typeface="Rockwell"/>
              </a:rPr>
              <a:t>+</a:t>
            </a:r>
            <a:r>
              <a:rPr lang="en-US" sz="1450" b="0" i="0" u="none" strike="noStrike" cap="none">
                <a:solidFill>
                  <a:schemeClr val="dk1"/>
                </a:solidFill>
                <a:latin typeface="Rockwell"/>
                <a:ea typeface="Rockwell"/>
                <a:cs typeface="Rockwell"/>
                <a:sym typeface="Rockwell"/>
              </a:rPr>
              <a:t>] values of a strong acid of the same pH, since a weak acid only partially ionizes.</a:t>
            </a:r>
            <a:endParaRPr sz="1450" b="0" i="0" u="none" strike="noStrike" cap="none">
              <a:solidFill>
                <a:schemeClr val="dk1"/>
              </a:solidFill>
              <a:latin typeface="Rockwell"/>
              <a:ea typeface="Rockwell"/>
              <a:cs typeface="Rockwell"/>
              <a:sym typeface="Rockwell"/>
            </a:endParaRPr>
          </a:p>
        </p:txBody>
      </p:sp>
      <p:sp>
        <p:nvSpPr>
          <p:cNvPr id="2214" name="Google Shape;2214;g724b250972_0_2884"/>
          <p:cNvSpPr txBox="1"/>
          <p:nvPr/>
        </p:nvSpPr>
        <p:spPr>
          <a:xfrm>
            <a:off x="-55339" y="5295346"/>
            <a:ext cx="9077100" cy="5847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ckwell"/>
                <a:ea typeface="Rockwell"/>
                <a:cs typeface="Rockwell"/>
                <a:sym typeface="Rockwell"/>
              </a:rPr>
              <a:t>If similar volumes of both acids above were titrated with the same strong base, the weak acid would require a larger volume of base to reach its equivalence point. </a:t>
            </a:r>
            <a:endParaRPr sz="1600" b="0" i="0" u="none" strike="noStrike" cap="none">
              <a:solidFill>
                <a:schemeClr val="dk1"/>
              </a:solidFill>
              <a:latin typeface="Rockwell"/>
              <a:ea typeface="Rockwell"/>
              <a:cs typeface="Rockwell"/>
              <a:sym typeface="Rockwell"/>
            </a:endParaRPr>
          </a:p>
        </p:txBody>
      </p:sp>
      <p:pic>
        <p:nvPicPr>
          <p:cNvPr id="2215" name="Google Shape;2215;g724b250972_0_2884"/>
          <p:cNvPicPr preferRelativeResize="0"/>
          <p:nvPr/>
        </p:nvPicPr>
        <p:blipFill rotWithShape="1">
          <a:blip r:embed="rId5">
            <a:alphaModFix/>
          </a:blip>
          <a:srcRect/>
          <a:stretch/>
        </p:blipFill>
        <p:spPr>
          <a:xfrm>
            <a:off x="21636" y="854823"/>
            <a:ext cx="3181350" cy="3114675"/>
          </a:xfrm>
          <a:prstGeom prst="rect">
            <a:avLst/>
          </a:prstGeom>
          <a:noFill/>
          <a:ln>
            <a:noFill/>
          </a:ln>
        </p:spPr>
      </p:pic>
      <p:pic>
        <p:nvPicPr>
          <p:cNvPr id="2216" name="Google Shape;2216;g724b250972_0_2884"/>
          <p:cNvPicPr preferRelativeResize="0"/>
          <p:nvPr/>
        </p:nvPicPr>
        <p:blipFill rotWithShape="1">
          <a:blip r:embed="rId6">
            <a:alphaModFix/>
          </a:blip>
          <a:srcRect/>
          <a:stretch/>
        </p:blipFill>
        <p:spPr>
          <a:xfrm>
            <a:off x="4893793" y="817569"/>
            <a:ext cx="3152775" cy="3028950"/>
          </a:xfrm>
          <a:prstGeom prst="rect">
            <a:avLst/>
          </a:prstGeom>
          <a:noFill/>
          <a:ln>
            <a:noFill/>
          </a:ln>
        </p:spPr>
      </p:pic>
      <p:sp>
        <p:nvSpPr>
          <p:cNvPr id="2217" name="Google Shape;2217;g724b250972_0_2884"/>
          <p:cNvSpPr txBox="1"/>
          <p:nvPr/>
        </p:nvSpPr>
        <p:spPr>
          <a:xfrm>
            <a:off x="2665920" y="698494"/>
            <a:ext cx="28353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Note the similar pH values of both monoprotic acids.</a:t>
            </a:r>
            <a:endParaRPr sz="1400" b="0" i="0" u="none" strike="noStrike" cap="none">
              <a:solidFill>
                <a:schemeClr val="dk1"/>
              </a:solidFill>
              <a:latin typeface="Rockwell"/>
              <a:ea typeface="Rockwell"/>
              <a:cs typeface="Rockwell"/>
              <a:sym typeface="Rockwell"/>
            </a:endParaRPr>
          </a:p>
        </p:txBody>
      </p:sp>
      <p:sp>
        <p:nvSpPr>
          <p:cNvPr id="2218" name="Google Shape;2218;g724b250972_0_2884"/>
          <p:cNvSpPr/>
          <p:nvPr/>
        </p:nvSpPr>
        <p:spPr>
          <a:xfrm>
            <a:off x="2204025" y="929640"/>
            <a:ext cx="647700" cy="292200"/>
          </a:xfrm>
          <a:prstGeom prst="roundRect">
            <a:avLst>
              <a:gd name="adj" fmla="val 16667"/>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Rockwell"/>
                <a:ea typeface="Rockwell"/>
                <a:cs typeface="Rockwell"/>
                <a:sym typeface="Rockwell"/>
              </a:rPr>
              <a:t>pH= 3.00</a:t>
            </a:r>
            <a:endParaRPr sz="800" b="0" i="0" u="none" strike="noStrike" cap="none">
              <a:solidFill>
                <a:schemeClr val="lt1"/>
              </a:solidFill>
              <a:latin typeface="Rockwell"/>
              <a:ea typeface="Rockwell"/>
              <a:cs typeface="Rockwell"/>
              <a:sym typeface="Rockwell"/>
            </a:endParaRPr>
          </a:p>
        </p:txBody>
      </p:sp>
      <p:sp>
        <p:nvSpPr>
          <p:cNvPr id="2219" name="Google Shape;2219;g724b250972_0_2884"/>
          <p:cNvSpPr/>
          <p:nvPr/>
        </p:nvSpPr>
        <p:spPr>
          <a:xfrm>
            <a:off x="7055273" y="874428"/>
            <a:ext cx="647700" cy="292200"/>
          </a:xfrm>
          <a:prstGeom prst="roundRect">
            <a:avLst>
              <a:gd name="adj" fmla="val 16667"/>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Rockwell"/>
                <a:ea typeface="Rockwell"/>
                <a:cs typeface="Rockwell"/>
                <a:sym typeface="Rockwell"/>
              </a:rPr>
              <a:t>pH= 3.00</a:t>
            </a:r>
            <a:endParaRPr sz="8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2223"/>
        <p:cNvGrpSpPr/>
        <p:nvPr/>
      </p:nvGrpSpPr>
      <p:grpSpPr>
        <a:xfrm>
          <a:off x="0" y="0"/>
          <a:ext cx="0" cy="0"/>
          <a:chOff x="0" y="0"/>
          <a:chExt cx="0" cy="0"/>
        </a:xfrm>
      </p:grpSpPr>
      <p:sp>
        <p:nvSpPr>
          <p:cNvPr id="2224" name="Google Shape;2224;g724b250972_0_3864"/>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K</a:t>
            </a:r>
            <a:r>
              <a:rPr lang="en-US" baseline="-25000"/>
              <a:t>w</a:t>
            </a:r>
            <a:r>
              <a:rPr lang="en-US"/>
              <a:t> and Temperature</a:t>
            </a:r>
            <a:endParaRPr/>
          </a:p>
        </p:txBody>
      </p:sp>
      <p:pic>
        <p:nvPicPr>
          <p:cNvPr id="2225" name="Google Shape;2225;g724b250972_0_3864"/>
          <p:cNvPicPr preferRelativeResize="0"/>
          <p:nvPr/>
        </p:nvPicPr>
        <p:blipFill rotWithShape="1">
          <a:blip r:embed="rId3">
            <a:alphaModFix/>
          </a:blip>
          <a:srcRect/>
          <a:stretch/>
        </p:blipFill>
        <p:spPr>
          <a:xfrm>
            <a:off x="1352382" y="782694"/>
            <a:ext cx="6305550" cy="600075"/>
          </a:xfrm>
          <a:prstGeom prst="rect">
            <a:avLst/>
          </a:prstGeom>
          <a:noFill/>
          <a:ln>
            <a:noFill/>
          </a:ln>
        </p:spPr>
      </p:pic>
      <p:sp>
        <p:nvSpPr>
          <p:cNvPr id="2226" name="Google Shape;2226;g724b250972_0_3864"/>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227" name="Google Shape;2227;g724b250972_0_3864"/>
          <p:cNvSpPr txBox="1"/>
          <p:nvPr/>
        </p:nvSpPr>
        <p:spPr>
          <a:xfrm>
            <a:off x="-66843" y="5941488"/>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6.14: The student can, based on the dependence of K</a:t>
            </a:r>
            <a:r>
              <a:rPr lang="en-US" sz="1800" b="0" i="0" u="none" strike="noStrike" cap="none" baseline="-25000">
                <a:solidFill>
                  <a:schemeClr val="dk1"/>
                </a:solidFill>
                <a:latin typeface="Rockwell"/>
                <a:ea typeface="Rockwell"/>
                <a:cs typeface="Rockwell"/>
                <a:sym typeface="Rockwell"/>
              </a:rPr>
              <a:t>w</a:t>
            </a:r>
            <a:r>
              <a:rPr lang="en-US" sz="1800" b="0" i="0" u="none" strike="noStrike" cap="none">
                <a:solidFill>
                  <a:schemeClr val="dk1"/>
                </a:solidFill>
                <a:latin typeface="Rockwell"/>
                <a:ea typeface="Rockwell"/>
                <a:cs typeface="Rockwell"/>
                <a:sym typeface="Rockwell"/>
              </a:rPr>
              <a:t> on temperature, reason that neutrality requires [H</a:t>
            </a:r>
            <a:r>
              <a:rPr lang="en-US" sz="1800" b="0" i="0" u="none" strike="noStrike" cap="none" baseline="30000">
                <a:solidFill>
                  <a:schemeClr val="dk1"/>
                </a:solidFill>
                <a:latin typeface="Rockwell"/>
                <a:ea typeface="Rockwell"/>
                <a:cs typeface="Rockwell"/>
                <a:sym typeface="Rockwell"/>
              </a:rPr>
              <a:t>+</a:t>
            </a:r>
            <a:r>
              <a:rPr lang="en-US" sz="1800" b="0" i="0" u="none" strike="noStrike" cap="none">
                <a:solidFill>
                  <a:schemeClr val="dk1"/>
                </a:solidFill>
                <a:latin typeface="Rockwell"/>
                <a:ea typeface="Rockwell"/>
                <a:cs typeface="Rockwell"/>
                <a:sym typeface="Rockwell"/>
              </a:rPr>
              <a:t>] = [OH</a:t>
            </a:r>
            <a:r>
              <a:rPr lang="en-US" sz="1800" b="0" i="0" u="none" strike="noStrike" cap="none" baseline="30000">
                <a:solidFill>
                  <a:schemeClr val="dk1"/>
                </a:solidFill>
                <a:latin typeface="Rockwell"/>
                <a:ea typeface="Rockwell"/>
                <a:cs typeface="Rockwell"/>
                <a:sym typeface="Rockwell"/>
              </a:rPr>
              <a:t>-</a:t>
            </a:r>
            <a:r>
              <a:rPr lang="en-US" sz="1800" b="0" i="0" u="none" strike="noStrike" cap="none">
                <a:solidFill>
                  <a:schemeClr val="dk1"/>
                </a:solidFill>
                <a:latin typeface="Rockwell"/>
                <a:ea typeface="Rockwell"/>
                <a:cs typeface="Rockwell"/>
                <a:sym typeface="Rockwell"/>
              </a:rPr>
              <a:t>] as opposed to requiring pH = 7, including especially the application to biological systems. 																	</a:t>
            </a:r>
            <a:endParaRPr sz="1800" b="0" i="0" u="none" strike="noStrike" cap="none">
              <a:solidFill>
                <a:schemeClr val="dk1"/>
              </a:solidFill>
              <a:latin typeface="Rockwell"/>
              <a:ea typeface="Rockwell"/>
              <a:cs typeface="Rockwell"/>
              <a:sym typeface="Rockwell"/>
            </a:endParaRPr>
          </a:p>
        </p:txBody>
      </p:sp>
      <p:sp>
        <p:nvSpPr>
          <p:cNvPr id="2228" name="Google Shape;2228;g724b250972_0_3864"/>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229" name="Google Shape;2229;g724b250972_0_3864"/>
          <p:cNvSpPr/>
          <p:nvPr/>
        </p:nvSpPr>
        <p:spPr>
          <a:xfrm>
            <a:off x="6648450" y="748051"/>
            <a:ext cx="1012800" cy="689400"/>
          </a:xfrm>
          <a:prstGeom prst="ellipse">
            <a:avLst/>
          </a:prstGeom>
          <a:noFill/>
          <a:ln w="1905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ckwell"/>
              <a:ea typeface="Rockwell"/>
              <a:cs typeface="Rockwell"/>
              <a:sym typeface="Rockwell"/>
            </a:endParaRPr>
          </a:p>
        </p:txBody>
      </p:sp>
      <p:sp>
        <p:nvSpPr>
          <p:cNvPr id="2230" name="Google Shape;2230;g724b250972_0_3864"/>
          <p:cNvSpPr txBox="1"/>
          <p:nvPr/>
        </p:nvSpPr>
        <p:spPr>
          <a:xfrm>
            <a:off x="14041" y="4287138"/>
            <a:ext cx="5997600" cy="160050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Rockwell"/>
                <a:ea typeface="Rockwell"/>
                <a:cs typeface="Rockwell"/>
                <a:sym typeface="Rockwell"/>
              </a:rPr>
              <a:t>As T increases, pH of pure water decreases. The water is NOT becoming more acidic. A solution is only acidic if [H+] &gt; [OH-].</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Rockwell"/>
                <a:ea typeface="Rockwell"/>
                <a:cs typeface="Rockwell"/>
                <a:sym typeface="Rockwell"/>
              </a:rPr>
              <a:t>At 50°C, the pH of pure water is 6.63, which is defined as “neutral”, when [H</a:t>
            </a:r>
            <a:r>
              <a:rPr lang="en-US" sz="1400" b="0" i="0" u="none" strike="noStrike" cap="none" baseline="30000">
                <a:solidFill>
                  <a:schemeClr val="dk1"/>
                </a:solidFill>
                <a:latin typeface="Rockwell"/>
                <a:ea typeface="Rockwell"/>
                <a:cs typeface="Rockwell"/>
                <a:sym typeface="Rockwell"/>
              </a:rPr>
              <a:t>+</a:t>
            </a:r>
            <a:r>
              <a:rPr lang="en-US" sz="1400" b="0" i="0" u="none" strike="noStrike" cap="none">
                <a:solidFill>
                  <a:schemeClr val="dk1"/>
                </a:solidFill>
                <a:latin typeface="Rockwell"/>
                <a:ea typeface="Rockwell"/>
                <a:cs typeface="Rockwell"/>
                <a:sym typeface="Rockwell"/>
              </a:rPr>
              <a:t>] = [OH</a:t>
            </a:r>
            <a:r>
              <a:rPr lang="en-US" sz="1400" b="0" i="0" u="none" strike="noStrike" cap="none" baseline="30000">
                <a:solidFill>
                  <a:schemeClr val="dk1"/>
                </a:solidFill>
                <a:latin typeface="Rockwell"/>
                <a:ea typeface="Rockwell"/>
                <a:cs typeface="Rockwell"/>
                <a:sym typeface="Rockwell"/>
              </a:rPr>
              <a:t>-</a:t>
            </a:r>
            <a:r>
              <a:rPr lang="en-US" sz="1400" b="0" i="0" u="none" strike="noStrike" cap="none">
                <a:solidFill>
                  <a:schemeClr val="dk1"/>
                </a:solidFill>
                <a:latin typeface="Rockwell"/>
                <a:ea typeface="Rockwell"/>
                <a:cs typeface="Rockwell"/>
                <a:sym typeface="Rockwell"/>
              </a:rPr>
              <a:t>]. A solution with a pH of 7 at this temperature is slightly basic b/c it is higher than the neutral value of 6.63.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ckwell"/>
              <a:ea typeface="Rockwell"/>
              <a:cs typeface="Rockwell"/>
              <a:sym typeface="Rockwell"/>
            </a:endParaRPr>
          </a:p>
        </p:txBody>
      </p:sp>
      <p:pic>
        <p:nvPicPr>
          <p:cNvPr id="2231" name="Google Shape;2231;g724b250972_0_3864"/>
          <p:cNvPicPr preferRelativeResize="0"/>
          <p:nvPr/>
        </p:nvPicPr>
        <p:blipFill rotWithShape="1">
          <a:blip r:embed="rId6">
            <a:alphaModFix/>
          </a:blip>
          <a:srcRect/>
          <a:stretch/>
        </p:blipFill>
        <p:spPr>
          <a:xfrm>
            <a:off x="168061" y="1548921"/>
            <a:ext cx="4867275" cy="2552700"/>
          </a:xfrm>
          <a:prstGeom prst="rect">
            <a:avLst/>
          </a:prstGeom>
          <a:noFill/>
          <a:ln>
            <a:noFill/>
          </a:ln>
        </p:spPr>
      </p:pic>
      <p:sp>
        <p:nvSpPr>
          <p:cNvPr id="2232" name="Google Shape;2232;g724b250972_0_3864"/>
          <p:cNvSpPr/>
          <p:nvPr/>
        </p:nvSpPr>
        <p:spPr>
          <a:xfrm>
            <a:off x="384174" y="2712720"/>
            <a:ext cx="4416300" cy="274200"/>
          </a:xfrm>
          <a:prstGeom prst="ellipse">
            <a:avLst/>
          </a:prstGeom>
          <a:noFill/>
          <a:ln w="1905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ckwell"/>
              <a:ea typeface="Rockwell"/>
              <a:cs typeface="Rockwell"/>
              <a:sym typeface="Rockwell"/>
            </a:endParaRPr>
          </a:p>
        </p:txBody>
      </p:sp>
      <p:sp>
        <p:nvSpPr>
          <p:cNvPr id="2233" name="Google Shape;2233;g724b250972_0_3864"/>
          <p:cNvSpPr/>
          <p:nvPr/>
        </p:nvSpPr>
        <p:spPr>
          <a:xfrm>
            <a:off x="384174" y="3505200"/>
            <a:ext cx="4416300" cy="274200"/>
          </a:xfrm>
          <a:prstGeom prst="ellipse">
            <a:avLst/>
          </a:prstGeom>
          <a:noFill/>
          <a:ln w="1905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ckwell"/>
              <a:ea typeface="Rockwell"/>
              <a:cs typeface="Rockwell"/>
              <a:sym typeface="Rockwell"/>
            </a:endParaRPr>
          </a:p>
        </p:txBody>
      </p:sp>
      <p:sp>
        <p:nvSpPr>
          <p:cNvPr id="2234" name="Google Shape;2234;g724b250972_0_3864"/>
          <p:cNvSpPr/>
          <p:nvPr/>
        </p:nvSpPr>
        <p:spPr>
          <a:xfrm rot="-2275725">
            <a:off x="5277097" y="3216948"/>
            <a:ext cx="616905" cy="1761967"/>
          </a:xfrm>
          <a:prstGeom prst="curvedLeftArrow">
            <a:avLst>
              <a:gd name="adj1" fmla="val 25000"/>
              <a:gd name="adj2" fmla="val 50000"/>
              <a:gd name="adj3" fmla="val 25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2235" name="Google Shape;2235;g724b250972_0_3864"/>
          <p:cNvSpPr/>
          <p:nvPr/>
        </p:nvSpPr>
        <p:spPr>
          <a:xfrm rot="-2011252">
            <a:off x="4710355" y="1992966"/>
            <a:ext cx="2930244" cy="622959"/>
          </a:xfrm>
          <a:prstGeom prst="curvedUpArrow">
            <a:avLst>
              <a:gd name="adj1" fmla="val 25000"/>
              <a:gd name="adj2" fmla="val 50000"/>
              <a:gd name="adj3" fmla="val 25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pic>
        <p:nvPicPr>
          <p:cNvPr id="2236" name="Google Shape;2236;g724b250972_0_3864"/>
          <p:cNvPicPr preferRelativeResize="0"/>
          <p:nvPr/>
        </p:nvPicPr>
        <p:blipFill rotWithShape="1">
          <a:blip r:embed="rId7">
            <a:alphaModFix/>
          </a:blip>
          <a:srcRect/>
          <a:stretch/>
        </p:blipFill>
        <p:spPr>
          <a:xfrm>
            <a:off x="6712017" y="3904019"/>
            <a:ext cx="2381250" cy="581025"/>
          </a:xfrm>
          <a:prstGeom prst="rect">
            <a:avLst/>
          </a:prstGeom>
          <a:noFill/>
          <a:ln>
            <a:noFill/>
          </a:ln>
        </p:spPr>
      </p:pic>
      <p:sp>
        <p:nvSpPr>
          <p:cNvPr id="2237" name="Google Shape;2237;g724b250972_0_3864"/>
          <p:cNvSpPr txBox="1"/>
          <p:nvPr/>
        </p:nvSpPr>
        <p:spPr>
          <a:xfrm>
            <a:off x="6370396" y="4362332"/>
            <a:ext cx="2510700" cy="138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The dissociation of water is endothermic. An increase of energy will shift the reaction to the right, increasing the forward reaction, and increase the value of K</a:t>
            </a:r>
            <a:r>
              <a:rPr lang="en-US" sz="1400" b="0" i="0" u="none" strike="noStrike" cap="none" baseline="-25000">
                <a:solidFill>
                  <a:schemeClr val="dk1"/>
                </a:solidFill>
                <a:latin typeface="Rockwell"/>
                <a:ea typeface="Rockwell"/>
                <a:cs typeface="Rockwell"/>
                <a:sym typeface="Rockwell"/>
              </a:rPr>
              <a:t>w</a:t>
            </a:r>
            <a:r>
              <a:rPr lang="en-US" sz="1400" b="0" i="0" u="none" strike="noStrike" cap="none">
                <a:solidFill>
                  <a:schemeClr val="dk1"/>
                </a:solidFill>
                <a:latin typeface="Rockwell"/>
                <a:ea typeface="Rockwell"/>
                <a:cs typeface="Rockwell"/>
                <a:sym typeface="Rockwell"/>
              </a:rPr>
              <a:t>.</a:t>
            </a:r>
            <a:endParaRPr sz="1400" b="0" i="0" u="none" strike="noStrike" cap="none">
              <a:solidFill>
                <a:schemeClr val="dk1"/>
              </a:solidFill>
              <a:latin typeface="Rockwell"/>
              <a:ea typeface="Rockwell"/>
              <a:cs typeface="Rockwell"/>
              <a:sym typeface="Rockwell"/>
            </a:endParaRPr>
          </a:p>
        </p:txBody>
      </p:sp>
      <p:sp>
        <p:nvSpPr>
          <p:cNvPr id="2238" name="Google Shape;2238;g724b250972_0_3864"/>
          <p:cNvSpPr txBox="1"/>
          <p:nvPr/>
        </p:nvSpPr>
        <p:spPr>
          <a:xfrm>
            <a:off x="6389019" y="4004599"/>
            <a:ext cx="553500" cy="379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E +</a:t>
            </a:r>
            <a:endParaRPr sz="1800" b="0" i="0" u="none" strike="noStrike" cap="none">
              <a:solidFill>
                <a:schemeClr val="dk1"/>
              </a:solidFill>
              <a:latin typeface="Rockwell"/>
              <a:ea typeface="Rockwell"/>
              <a:cs typeface="Rockwell"/>
              <a:sym typeface="Rockwell"/>
            </a:endParaRPr>
          </a:p>
        </p:txBody>
      </p:sp>
      <p:pic>
        <p:nvPicPr>
          <p:cNvPr id="2239" name="Google Shape;2239;g724b250972_0_3864"/>
          <p:cNvPicPr preferRelativeResize="0"/>
          <p:nvPr/>
        </p:nvPicPr>
        <p:blipFill rotWithShape="1">
          <a:blip r:embed="rId8">
            <a:alphaModFix/>
          </a:blip>
          <a:srcRect/>
          <a:stretch/>
        </p:blipFill>
        <p:spPr>
          <a:xfrm>
            <a:off x="6535626" y="2817590"/>
            <a:ext cx="2190750" cy="809625"/>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2243"/>
        <p:cNvGrpSpPr/>
        <p:nvPr/>
      </p:nvGrpSpPr>
      <p:grpSpPr>
        <a:xfrm>
          <a:off x="0" y="0"/>
          <a:ext cx="0" cy="0"/>
          <a:chOff x="0" y="0"/>
          <a:chExt cx="0" cy="0"/>
        </a:xfrm>
      </p:grpSpPr>
      <p:sp>
        <p:nvSpPr>
          <p:cNvPr id="2244" name="Google Shape;2244;g724b250972_0_3883"/>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Acid/Base reaction species</a:t>
            </a:r>
            <a:endParaRPr/>
          </a:p>
        </p:txBody>
      </p:sp>
      <p:sp>
        <p:nvSpPr>
          <p:cNvPr id="2245" name="Google Shape;2245;g724b250972_0_3883"/>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246" name="Google Shape;2246;g724b250972_0_3883"/>
          <p:cNvSpPr txBox="1"/>
          <p:nvPr/>
        </p:nvSpPr>
        <p:spPr>
          <a:xfrm>
            <a:off x="0" y="5557043"/>
            <a:ext cx="9144000" cy="14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6.17: The student can, given an arbitrary mixture of weak and strong acids and bases (including polyprotic systems), determine which species will react strongly with one another (i.e., with K&gt;1) and what species will be present in large concentrations at equilibrium.																	</a:t>
            </a:r>
            <a:endParaRPr sz="1800" b="0" i="0" u="none" strike="noStrike" cap="none">
              <a:solidFill>
                <a:schemeClr val="dk1"/>
              </a:solidFill>
              <a:latin typeface="Rockwell"/>
              <a:ea typeface="Rockwell"/>
              <a:cs typeface="Rockwell"/>
              <a:sym typeface="Rockwell"/>
            </a:endParaRPr>
          </a:p>
        </p:txBody>
      </p:sp>
      <p:sp>
        <p:nvSpPr>
          <p:cNvPr id="2247" name="Google Shape;2247;g724b250972_0_3883"/>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2248" name="Google Shape;2248;g724b250972_0_3883" descr="http://schoolbag.info/chemistry/central/central.files/image2444.jpg"/>
          <p:cNvPicPr preferRelativeResize="0"/>
          <p:nvPr/>
        </p:nvPicPr>
        <p:blipFill rotWithShape="1">
          <a:blip r:embed="rId5">
            <a:alphaModFix/>
          </a:blip>
          <a:srcRect/>
          <a:stretch/>
        </p:blipFill>
        <p:spPr>
          <a:xfrm>
            <a:off x="3088562" y="810548"/>
            <a:ext cx="5009020" cy="4550345"/>
          </a:xfrm>
          <a:prstGeom prst="rect">
            <a:avLst/>
          </a:prstGeom>
          <a:noFill/>
          <a:ln>
            <a:noFill/>
          </a:ln>
        </p:spPr>
      </p:pic>
      <p:sp>
        <p:nvSpPr>
          <p:cNvPr id="2249" name="Google Shape;2249;g724b250972_0_3883"/>
          <p:cNvSpPr txBox="1"/>
          <p:nvPr/>
        </p:nvSpPr>
        <p:spPr>
          <a:xfrm>
            <a:off x="204716" y="954465"/>
            <a:ext cx="19773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Ask yourself:</a:t>
            </a:r>
            <a:endParaRPr sz="1800" b="0" i="0" u="none" strike="noStrike" cap="none">
              <a:solidFill>
                <a:schemeClr val="dk1"/>
              </a:solidFill>
              <a:latin typeface="Rockwell"/>
              <a:ea typeface="Rockwell"/>
              <a:cs typeface="Rockwell"/>
              <a:sym typeface="Rockwell"/>
            </a:endParaRPr>
          </a:p>
        </p:txBody>
      </p:sp>
      <p:sp>
        <p:nvSpPr>
          <p:cNvPr id="2250" name="Google Shape;2250;g724b250972_0_3883"/>
          <p:cNvSpPr/>
          <p:nvPr/>
        </p:nvSpPr>
        <p:spPr>
          <a:xfrm>
            <a:off x="15890" y="3085721"/>
            <a:ext cx="2429400" cy="1248900"/>
          </a:xfrm>
          <a:prstGeom prst="wedgeRoundRectCallout">
            <a:avLst>
              <a:gd name="adj1" fmla="val -51831"/>
              <a:gd name="adj2" fmla="val 114811"/>
              <a:gd name="adj3" fmla="val 16667"/>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ckwell"/>
                <a:ea typeface="Rockwell"/>
                <a:cs typeface="Rockwell"/>
                <a:sym typeface="Rockwell"/>
              </a:rPr>
              <a:t>Deal w/strong A/B first. These will react to completion with the available species.</a:t>
            </a:r>
            <a:endParaRPr sz="1600" b="0" i="0" u="none" strike="noStrike" cap="none">
              <a:solidFill>
                <a:schemeClr val="lt1"/>
              </a:solidFill>
              <a:latin typeface="Rockwell"/>
              <a:ea typeface="Rockwell"/>
              <a:cs typeface="Rockwell"/>
              <a:sym typeface="Rockwell"/>
            </a:endParaRPr>
          </a:p>
        </p:txBody>
      </p:sp>
      <p:sp>
        <p:nvSpPr>
          <p:cNvPr id="2251" name="Google Shape;2251;g724b250972_0_3883"/>
          <p:cNvSpPr/>
          <p:nvPr/>
        </p:nvSpPr>
        <p:spPr>
          <a:xfrm>
            <a:off x="204716" y="1580239"/>
            <a:ext cx="3325800" cy="965700"/>
          </a:xfrm>
          <a:prstGeom prst="wedgeRoundRectCallout">
            <a:avLst>
              <a:gd name="adj1" fmla="val -2945"/>
              <a:gd name="adj2" fmla="val -88721"/>
              <a:gd name="adj3" fmla="val 16667"/>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ckwell"/>
                <a:ea typeface="Rockwell"/>
                <a:cs typeface="Rockwell"/>
                <a:sym typeface="Rockwell"/>
              </a:rPr>
              <a:t>Is it strong?  Weak? A salt? A buffer? What will it do in water?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See Source link for more details</a:t>
            </a:r>
            <a:endParaRPr sz="16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255"/>
        <p:cNvGrpSpPr/>
        <p:nvPr/>
      </p:nvGrpSpPr>
      <p:grpSpPr>
        <a:xfrm>
          <a:off x="0" y="0"/>
          <a:ext cx="0" cy="0"/>
          <a:chOff x="0" y="0"/>
          <a:chExt cx="0" cy="0"/>
        </a:xfrm>
      </p:grpSpPr>
      <p:sp>
        <p:nvSpPr>
          <p:cNvPr id="2256" name="Google Shape;2256;g724b250972_0_4182"/>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Acid/Base Mixtures and its pH</a:t>
            </a:r>
            <a:endParaRPr/>
          </a:p>
        </p:txBody>
      </p:sp>
      <p:sp>
        <p:nvSpPr>
          <p:cNvPr id="2257" name="Google Shape;2257;g724b250972_0_4182"/>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258" name="Google Shape;2258;g724b250972_0_4182"/>
          <p:cNvSpPr txBox="1"/>
          <p:nvPr/>
        </p:nvSpPr>
        <p:spPr>
          <a:xfrm>
            <a:off x="0" y="5799192"/>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6.15: 	The student can identify a given solution as containing a mixture of strong acids and/or bases and calculate or estimate the pH (and concentrations of all chemical species) in the resulting solution.																</a:t>
            </a:r>
            <a:endParaRPr sz="1800" b="0" i="0" u="none" strike="noStrike" cap="none">
              <a:solidFill>
                <a:schemeClr val="dk1"/>
              </a:solidFill>
              <a:latin typeface="Rockwell"/>
              <a:ea typeface="Rockwell"/>
              <a:cs typeface="Rockwell"/>
              <a:sym typeface="Rockwell"/>
            </a:endParaRPr>
          </a:p>
        </p:txBody>
      </p:sp>
      <p:sp>
        <p:nvSpPr>
          <p:cNvPr id="2259" name="Google Shape;2259;g724b250972_0_4182"/>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260" name="Google Shape;2260;g724b250972_0_4182"/>
          <p:cNvSpPr txBox="1"/>
          <p:nvPr/>
        </p:nvSpPr>
        <p:spPr>
          <a:xfrm>
            <a:off x="286603" y="1048418"/>
            <a:ext cx="7297500" cy="258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A 25 mL sample of hydrofluoric acid (HF) is titrated with 25 mL of 0.30M sodium hydroxide (NaOH). At the equivalence point of the titration, what would the pH of the solution be? Justify with a reaction.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342900" marR="0" lvl="0" indent="-342900" algn="l" rtl="0">
              <a:lnSpc>
                <a:spcPct val="100000"/>
              </a:lnSpc>
              <a:spcBef>
                <a:spcPts val="0"/>
              </a:spcBef>
              <a:spcAft>
                <a:spcPts val="0"/>
              </a:spcAft>
              <a:buClr>
                <a:schemeClr val="dk1"/>
              </a:buClr>
              <a:buSzPts val="1800"/>
              <a:buFont typeface="Rockwell"/>
              <a:buAutoNum type="alphaLcPeriod"/>
            </a:pPr>
            <a:r>
              <a:rPr lang="en-US" sz="1800" b="0" i="0" u="none" strike="noStrike" cap="none">
                <a:solidFill>
                  <a:schemeClr val="dk1"/>
                </a:solidFill>
                <a:latin typeface="Rockwell"/>
                <a:ea typeface="Rockwell"/>
                <a:cs typeface="Rockwell"/>
                <a:sym typeface="Rockwell"/>
              </a:rPr>
              <a:t>pH &lt; 7</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Rockwell"/>
              <a:buAutoNum type="alphaLcPeriod"/>
            </a:pPr>
            <a:r>
              <a:rPr lang="en-US" sz="1800" b="0" i="0" u="none" strike="noStrike" cap="none">
                <a:solidFill>
                  <a:schemeClr val="dk1"/>
                </a:solidFill>
                <a:latin typeface="Rockwell"/>
                <a:ea typeface="Rockwell"/>
                <a:cs typeface="Rockwell"/>
                <a:sym typeface="Rockwell"/>
              </a:rPr>
              <a:t>pH = 7</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Rockwell"/>
              <a:buAutoNum type="alphaLcPeriod"/>
            </a:pPr>
            <a:r>
              <a:rPr lang="en-US" sz="1800" b="0" i="0" u="none" strike="noStrike" cap="none">
                <a:solidFill>
                  <a:schemeClr val="dk1"/>
                </a:solidFill>
                <a:latin typeface="Rockwell"/>
                <a:ea typeface="Rockwell"/>
                <a:cs typeface="Rockwell"/>
                <a:sym typeface="Rockwell"/>
              </a:rPr>
              <a:t>pH &gt; 7</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Rockwell"/>
              <a:buAutoNum type="alphaLcPeriod"/>
            </a:pPr>
            <a:r>
              <a:rPr lang="en-US" sz="1800" b="0" i="0" u="none" strike="noStrike" cap="none">
                <a:solidFill>
                  <a:schemeClr val="dk1"/>
                </a:solidFill>
                <a:latin typeface="Rockwell"/>
                <a:ea typeface="Rockwell"/>
                <a:cs typeface="Rockwell"/>
                <a:sym typeface="Rockwell"/>
              </a:rPr>
              <a:t>pH = pK</a:t>
            </a:r>
            <a:r>
              <a:rPr lang="en-US" sz="1800" b="0" i="0" u="none" strike="noStrike" cap="none" baseline="-25000">
                <a:solidFill>
                  <a:schemeClr val="dk1"/>
                </a:solidFill>
                <a:latin typeface="Rockwell"/>
                <a:ea typeface="Rockwell"/>
                <a:cs typeface="Rockwell"/>
                <a:sym typeface="Rockwell"/>
              </a:rPr>
              <a:t>a</a:t>
            </a:r>
            <a:endParaRPr sz="1800" b="0" i="0" u="none" strike="noStrike" cap="none" baseline="-25000">
              <a:solidFill>
                <a:schemeClr val="dk1"/>
              </a:solidFill>
              <a:latin typeface="Rockwell"/>
              <a:ea typeface="Rockwell"/>
              <a:cs typeface="Rockwell"/>
              <a:sym typeface="Rockwell"/>
            </a:endParaRPr>
          </a:p>
        </p:txBody>
      </p:sp>
      <p:sp>
        <p:nvSpPr>
          <p:cNvPr id="2261" name="Google Shape;2261;g724b250972_0_4182"/>
          <p:cNvSpPr txBox="1"/>
          <p:nvPr/>
        </p:nvSpPr>
        <p:spPr>
          <a:xfrm>
            <a:off x="1551028" y="4151582"/>
            <a:ext cx="72975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The correct answer is “c” pH&gt;7. At the equivalence point, the moles of acid equal the moles of base. The remaining species would be Na</a:t>
            </a:r>
            <a:r>
              <a:rPr lang="en-US" sz="1400" b="0" i="0" u="none" strike="noStrike" cap="none" baseline="30000">
                <a:solidFill>
                  <a:schemeClr val="dk1"/>
                </a:solidFill>
                <a:latin typeface="Rockwell"/>
                <a:ea typeface="Rockwell"/>
                <a:cs typeface="Rockwell"/>
                <a:sym typeface="Rockwell"/>
              </a:rPr>
              <a:t>+</a:t>
            </a:r>
            <a:r>
              <a:rPr lang="en-US" sz="1400" b="0" i="0" u="none" strike="noStrike" cap="none">
                <a:solidFill>
                  <a:schemeClr val="dk1"/>
                </a:solidFill>
                <a:latin typeface="Rockwell"/>
                <a:ea typeface="Rockwell"/>
                <a:cs typeface="Rockwell"/>
                <a:sym typeface="Rockwell"/>
              </a:rPr>
              <a:t> and F</a:t>
            </a:r>
            <a:r>
              <a:rPr lang="en-US" sz="1400" b="0" i="0" u="none" strike="noStrike" cap="none" baseline="30000">
                <a:solidFill>
                  <a:schemeClr val="dk1"/>
                </a:solidFill>
                <a:latin typeface="Rockwell"/>
                <a:ea typeface="Rockwell"/>
                <a:cs typeface="Rockwell"/>
                <a:sym typeface="Rockwell"/>
              </a:rPr>
              <a:t>-</a:t>
            </a:r>
            <a:r>
              <a:rPr lang="en-US" sz="1400" b="0" i="0" u="none" strike="noStrike" cap="none">
                <a:solidFill>
                  <a:schemeClr val="dk1"/>
                </a:solidFill>
                <a:latin typeface="Rockwell"/>
                <a:ea typeface="Rockwell"/>
                <a:cs typeface="Rockwell"/>
                <a:sym typeface="Rockwell"/>
              </a:rPr>
              <a:t>. The conjugate base, F</a:t>
            </a:r>
            <a:r>
              <a:rPr lang="en-US" sz="1400" b="0" i="0" u="none" strike="noStrike" cap="none" baseline="30000">
                <a:solidFill>
                  <a:schemeClr val="dk1"/>
                </a:solidFill>
                <a:latin typeface="Rockwell"/>
                <a:ea typeface="Rockwell"/>
                <a:cs typeface="Rockwell"/>
                <a:sym typeface="Rockwell"/>
              </a:rPr>
              <a:t>-</a:t>
            </a:r>
            <a:r>
              <a:rPr lang="en-US" sz="1400" b="0" i="0" u="none" strike="noStrike" cap="none">
                <a:solidFill>
                  <a:schemeClr val="dk1"/>
                </a:solidFill>
                <a:latin typeface="Rockwell"/>
                <a:ea typeface="Rockwell"/>
                <a:cs typeface="Rockwell"/>
                <a:sym typeface="Rockwell"/>
              </a:rPr>
              <a:t> will hydrolyze with water, producing OH</a:t>
            </a:r>
            <a:r>
              <a:rPr lang="en-US" sz="1400" b="0" i="0" u="none" strike="noStrike" cap="none" baseline="30000">
                <a:solidFill>
                  <a:schemeClr val="dk1"/>
                </a:solidFill>
                <a:latin typeface="Rockwell"/>
                <a:ea typeface="Rockwell"/>
                <a:cs typeface="Rockwell"/>
                <a:sym typeface="Rockwell"/>
              </a:rPr>
              <a:t>-</a:t>
            </a:r>
            <a:r>
              <a:rPr lang="en-US" sz="1400" b="0" i="0" u="none" strike="noStrike" cap="none">
                <a:solidFill>
                  <a:schemeClr val="dk1"/>
                </a:solidFill>
                <a:latin typeface="Rockwell"/>
                <a:ea typeface="Rockwell"/>
                <a:cs typeface="Rockwell"/>
                <a:sym typeface="Rockwell"/>
              </a:rPr>
              <a:t> in solution: F</a:t>
            </a:r>
            <a:r>
              <a:rPr lang="en-US" sz="1400" b="0" i="0" u="none" strike="noStrike" cap="none" baseline="30000">
                <a:solidFill>
                  <a:schemeClr val="dk1"/>
                </a:solidFill>
                <a:latin typeface="Rockwell"/>
                <a:ea typeface="Rockwell"/>
                <a:cs typeface="Rockwell"/>
                <a:sym typeface="Rockwell"/>
              </a:rPr>
              <a:t>-</a:t>
            </a:r>
            <a:r>
              <a:rPr lang="en-US" sz="1400" b="0" i="0" u="none" strike="noStrike" cap="none">
                <a:solidFill>
                  <a:schemeClr val="dk1"/>
                </a:solidFill>
                <a:latin typeface="Rockwell"/>
                <a:ea typeface="Rockwell"/>
                <a:cs typeface="Rockwell"/>
                <a:sym typeface="Rockwell"/>
              </a:rPr>
              <a:t>(</a:t>
            </a:r>
            <a:r>
              <a:rPr lang="en-US" sz="1400" b="0" i="1" u="none" strike="noStrike" cap="none">
                <a:solidFill>
                  <a:schemeClr val="dk1"/>
                </a:solidFill>
                <a:latin typeface="Rockwell"/>
                <a:ea typeface="Rockwell"/>
                <a:cs typeface="Rockwell"/>
                <a:sym typeface="Rockwell"/>
              </a:rPr>
              <a:t>aq</a:t>
            </a:r>
            <a:r>
              <a:rPr lang="en-US" sz="1400" b="0" i="0" u="none" strike="noStrike" cap="none">
                <a:solidFill>
                  <a:schemeClr val="dk1"/>
                </a:solidFill>
                <a:latin typeface="Rockwell"/>
                <a:ea typeface="Rockwell"/>
                <a:cs typeface="Rockwell"/>
                <a:sym typeface="Rockwell"/>
              </a:rPr>
              <a:t>) + H</a:t>
            </a:r>
            <a:r>
              <a:rPr lang="en-US" sz="1400" b="0" i="0" u="none" strike="noStrike" cap="none" baseline="-25000">
                <a:solidFill>
                  <a:schemeClr val="dk1"/>
                </a:solidFill>
                <a:latin typeface="Rockwell"/>
                <a:ea typeface="Rockwell"/>
                <a:cs typeface="Rockwell"/>
                <a:sym typeface="Rockwell"/>
              </a:rPr>
              <a:t>2</a:t>
            </a:r>
            <a:r>
              <a:rPr lang="en-US" sz="1400" b="0" i="0" u="none" strike="noStrike" cap="none">
                <a:solidFill>
                  <a:schemeClr val="dk1"/>
                </a:solidFill>
                <a:latin typeface="Rockwell"/>
                <a:ea typeface="Rockwell"/>
                <a:cs typeface="Rockwell"/>
                <a:sym typeface="Rockwell"/>
              </a:rPr>
              <a:t>O(</a:t>
            </a:r>
            <a:r>
              <a:rPr lang="en-US" sz="1400" b="0" i="1" u="none" strike="noStrike" cap="none">
                <a:solidFill>
                  <a:schemeClr val="dk1"/>
                </a:solidFill>
                <a:latin typeface="Rockwell"/>
                <a:ea typeface="Rockwell"/>
                <a:cs typeface="Rockwell"/>
                <a:sym typeface="Rockwell"/>
              </a:rPr>
              <a:t>l</a:t>
            </a:r>
            <a:r>
              <a:rPr lang="en-US" sz="1400" b="0" i="0" u="none" strike="noStrike" cap="none">
                <a:solidFill>
                  <a:schemeClr val="dk1"/>
                </a:solidFill>
                <a:latin typeface="Rockwell"/>
                <a:ea typeface="Rockwell"/>
                <a:cs typeface="Rockwell"/>
                <a:sym typeface="Rockwell"/>
              </a:rPr>
              <a:t>) ⮀ HF(</a:t>
            </a:r>
            <a:r>
              <a:rPr lang="en-US" sz="1400" b="0" i="1" u="none" strike="noStrike" cap="none">
                <a:solidFill>
                  <a:schemeClr val="dk1"/>
                </a:solidFill>
                <a:latin typeface="Rockwell"/>
                <a:ea typeface="Rockwell"/>
                <a:cs typeface="Rockwell"/>
                <a:sym typeface="Rockwell"/>
              </a:rPr>
              <a:t>aq</a:t>
            </a:r>
            <a:r>
              <a:rPr lang="en-US" sz="1400" b="0" i="0" u="none" strike="noStrike" cap="none">
                <a:solidFill>
                  <a:schemeClr val="dk1"/>
                </a:solidFill>
                <a:latin typeface="Rockwell"/>
                <a:ea typeface="Rockwell"/>
                <a:cs typeface="Rockwell"/>
                <a:sym typeface="Rockwell"/>
              </a:rPr>
              <a:t>) + OH</a:t>
            </a:r>
            <a:r>
              <a:rPr lang="en-US" sz="1400" b="0" i="0" u="none" strike="noStrike" cap="none" baseline="30000">
                <a:solidFill>
                  <a:schemeClr val="dk1"/>
                </a:solidFill>
                <a:latin typeface="Rockwell"/>
                <a:ea typeface="Rockwell"/>
                <a:cs typeface="Rockwell"/>
                <a:sym typeface="Rockwell"/>
              </a:rPr>
              <a:t>-</a:t>
            </a:r>
            <a:r>
              <a:rPr lang="en-US" sz="1400" b="0" i="0" u="none" strike="noStrike" cap="none">
                <a:solidFill>
                  <a:schemeClr val="dk1"/>
                </a:solidFill>
                <a:latin typeface="Rockwell"/>
                <a:ea typeface="Rockwell"/>
                <a:cs typeface="Rockwell"/>
                <a:sym typeface="Rockwell"/>
              </a:rPr>
              <a:t>(</a:t>
            </a:r>
            <a:r>
              <a:rPr lang="en-US" sz="1400" b="0" i="1" u="none" strike="noStrike" cap="none">
                <a:solidFill>
                  <a:schemeClr val="dk1"/>
                </a:solidFill>
                <a:latin typeface="Rockwell"/>
                <a:ea typeface="Rockwell"/>
                <a:cs typeface="Rockwell"/>
                <a:sym typeface="Rockwell"/>
              </a:rPr>
              <a:t>aq</a:t>
            </a:r>
            <a:r>
              <a:rPr lang="en-US" sz="1400" b="0" i="0" u="none" strike="noStrike" cap="none">
                <a:solidFill>
                  <a:schemeClr val="dk1"/>
                </a:solidFill>
                <a:latin typeface="Rockwell"/>
                <a:ea typeface="Rockwell"/>
                <a:cs typeface="Rockwell"/>
                <a:sym typeface="Rockwell"/>
              </a:rPr>
              <a:t>) Select the Source link to see more calculations in this titration.</a:t>
            </a:r>
            <a:endParaRPr sz="1400" b="0" i="0" u="none" strike="noStrike" cap="none" baseline="-25000">
              <a:solidFill>
                <a:schemeClr val="dk1"/>
              </a:solidFill>
              <a:latin typeface="Rockwell"/>
              <a:ea typeface="Rockwell"/>
              <a:cs typeface="Rockwell"/>
              <a:sym typeface="Rockwell"/>
            </a:endParaRPr>
          </a:p>
        </p:txBody>
      </p:sp>
      <p:sp>
        <p:nvSpPr>
          <p:cNvPr id="2262" name="Google Shape;2262;g724b250972_0_4182"/>
          <p:cNvSpPr/>
          <p:nvPr/>
        </p:nvSpPr>
        <p:spPr>
          <a:xfrm>
            <a:off x="1547102" y="4149501"/>
            <a:ext cx="7301400" cy="11340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262"/>
                                        </p:tgtEl>
                                      </p:cBhvr>
                                    </p:animEffect>
                                    <p:set>
                                      <p:cBhvr>
                                        <p:cTn id="7" dur="1" fill="hold">
                                          <p:stCondLst>
                                            <p:cond delay="2000"/>
                                          </p:stCondLst>
                                        </p:cTn>
                                        <p:tgtEl>
                                          <p:spTgt spid="22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2266"/>
        <p:cNvGrpSpPr/>
        <p:nvPr/>
      </p:nvGrpSpPr>
      <p:grpSpPr>
        <a:xfrm>
          <a:off x="0" y="0"/>
          <a:ext cx="0" cy="0"/>
          <a:chOff x="0" y="0"/>
          <a:chExt cx="0" cy="0"/>
        </a:xfrm>
      </p:grpSpPr>
      <p:sp>
        <p:nvSpPr>
          <p:cNvPr id="2267" name="Google Shape;2267;g724b250972_0_2900"/>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Titrations</a:t>
            </a:r>
            <a:endParaRPr/>
          </a:p>
        </p:txBody>
      </p:sp>
      <p:sp>
        <p:nvSpPr>
          <p:cNvPr id="2268" name="Google Shape;2268;g724b250972_0_2900"/>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2269" name="Google Shape;2269;g724b250972_0_2900"/>
          <p:cNvSpPr txBox="1"/>
          <p:nvPr/>
        </p:nvSpPr>
        <p:spPr>
          <a:xfrm>
            <a:off x="0" y="5643954"/>
            <a:ext cx="9144000" cy="14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6.13: The student can interpret titration data for monoprotic or polyprotic acids involving titration of a weak or strong acid by a strong base (or a weak or strong base by a strong acid) to determine the concentration of the titrant and the pK</a:t>
            </a:r>
            <a:r>
              <a:rPr lang="en-US" sz="1800" b="0" i="0" u="none" strike="noStrike" cap="none" baseline="-25000">
                <a:solidFill>
                  <a:schemeClr val="dk1"/>
                </a:solidFill>
                <a:latin typeface="Rockwell"/>
                <a:ea typeface="Rockwell"/>
                <a:cs typeface="Rockwell"/>
                <a:sym typeface="Rockwell"/>
              </a:rPr>
              <a:t>a</a:t>
            </a:r>
            <a:r>
              <a:rPr lang="en-US" sz="1800" b="0" i="0" u="none" strike="noStrike" cap="none">
                <a:solidFill>
                  <a:schemeClr val="dk1"/>
                </a:solidFill>
                <a:latin typeface="Rockwell"/>
                <a:ea typeface="Rockwell"/>
                <a:cs typeface="Rockwell"/>
                <a:sym typeface="Rockwell"/>
              </a:rPr>
              <a:t> for a weak acid, or the pK</a:t>
            </a:r>
            <a:r>
              <a:rPr lang="en-US" sz="1800" b="0" i="0" u="none" strike="noStrike" cap="none" baseline="-25000">
                <a:solidFill>
                  <a:schemeClr val="dk1"/>
                </a:solidFill>
                <a:latin typeface="Rockwell"/>
                <a:ea typeface="Rockwell"/>
                <a:cs typeface="Rockwell"/>
                <a:sym typeface="Rockwell"/>
              </a:rPr>
              <a:t>b</a:t>
            </a:r>
            <a:r>
              <a:rPr lang="en-US" sz="1800" b="0" i="0" u="none" strike="noStrike" cap="none">
                <a:solidFill>
                  <a:schemeClr val="dk1"/>
                </a:solidFill>
                <a:latin typeface="Rockwell"/>
                <a:ea typeface="Rockwell"/>
                <a:cs typeface="Rockwell"/>
                <a:sym typeface="Rockwell"/>
              </a:rPr>
              <a:t> for a weak base. 																	</a:t>
            </a:r>
            <a:endParaRPr sz="1800" b="0" i="0" u="none" strike="noStrike" cap="none">
              <a:solidFill>
                <a:schemeClr val="dk1"/>
              </a:solidFill>
              <a:latin typeface="Rockwell"/>
              <a:ea typeface="Rockwell"/>
              <a:cs typeface="Rockwell"/>
              <a:sym typeface="Rockwell"/>
            </a:endParaRPr>
          </a:p>
        </p:txBody>
      </p:sp>
      <p:sp>
        <p:nvSpPr>
          <p:cNvPr id="2270" name="Google Shape;2270;g724b250972_0_2900"/>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271" name="Google Shape;2271;g724b250972_0_2900"/>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2272" name="Google Shape;2272;g724b250972_0_2900" descr="http://www.dlt.ncssm.edu/tiger/diagrams/acid-base/WeakAcidTitration-General.gif"/>
          <p:cNvPicPr preferRelativeResize="0"/>
          <p:nvPr/>
        </p:nvPicPr>
        <p:blipFill rotWithShape="1">
          <a:blip r:embed="rId5">
            <a:alphaModFix/>
          </a:blip>
          <a:srcRect r="-1655" b="-492"/>
          <a:stretch/>
        </p:blipFill>
        <p:spPr>
          <a:xfrm>
            <a:off x="0" y="776167"/>
            <a:ext cx="2222419" cy="2929162"/>
          </a:xfrm>
          <a:prstGeom prst="rect">
            <a:avLst/>
          </a:prstGeom>
          <a:noFill/>
          <a:ln w="9525" cap="flat" cmpd="sng">
            <a:solidFill>
              <a:schemeClr val="accent1"/>
            </a:solidFill>
            <a:prstDash val="solid"/>
            <a:round/>
            <a:headEnd type="none" w="sm" len="sm"/>
            <a:tailEnd type="none" w="sm" len="sm"/>
          </a:ln>
        </p:spPr>
      </p:pic>
      <p:pic>
        <p:nvPicPr>
          <p:cNvPr id="2273" name="Google Shape;2273;g724b250972_0_2900" descr="http://www.dlt.ncssm.edu/tiger/diagrams/acid-base/StrongAcidTitration-1.gif"/>
          <p:cNvPicPr preferRelativeResize="0"/>
          <p:nvPr/>
        </p:nvPicPr>
        <p:blipFill rotWithShape="1">
          <a:blip r:embed="rId6">
            <a:alphaModFix/>
          </a:blip>
          <a:srcRect l="3271" r="508"/>
          <a:stretch/>
        </p:blipFill>
        <p:spPr>
          <a:xfrm>
            <a:off x="5258868" y="209199"/>
            <a:ext cx="2628899" cy="2066958"/>
          </a:xfrm>
          <a:prstGeom prst="rect">
            <a:avLst/>
          </a:prstGeom>
          <a:noFill/>
          <a:ln w="9525" cap="flat" cmpd="sng">
            <a:solidFill>
              <a:schemeClr val="accent1"/>
            </a:solidFill>
            <a:prstDash val="solid"/>
            <a:round/>
            <a:headEnd type="none" w="sm" len="sm"/>
            <a:tailEnd type="none" w="sm" len="sm"/>
          </a:ln>
        </p:spPr>
      </p:pic>
      <p:pic>
        <p:nvPicPr>
          <p:cNvPr id="2274" name="Google Shape;2274;g724b250972_0_2900" descr="http://www.dlt.ncssm.edu/tiger/diagrams/acid-base/WeakBaseTitration-General.gif"/>
          <p:cNvPicPr preferRelativeResize="0"/>
          <p:nvPr/>
        </p:nvPicPr>
        <p:blipFill rotWithShape="1">
          <a:blip r:embed="rId7">
            <a:alphaModFix/>
          </a:blip>
          <a:srcRect r="762" b="-258"/>
          <a:stretch/>
        </p:blipFill>
        <p:spPr>
          <a:xfrm>
            <a:off x="6861463" y="2276157"/>
            <a:ext cx="2013074" cy="2705594"/>
          </a:xfrm>
          <a:prstGeom prst="rect">
            <a:avLst/>
          </a:prstGeom>
          <a:noFill/>
          <a:ln w="9525" cap="flat" cmpd="sng">
            <a:solidFill>
              <a:schemeClr val="accent1"/>
            </a:solidFill>
            <a:prstDash val="solid"/>
            <a:round/>
            <a:headEnd type="none" w="sm" len="sm"/>
            <a:tailEnd type="none" w="sm" len="sm"/>
          </a:ln>
        </p:spPr>
      </p:pic>
      <p:sp>
        <p:nvSpPr>
          <p:cNvPr id="2275" name="Google Shape;2275;g724b250972_0_2900"/>
          <p:cNvSpPr txBox="1"/>
          <p:nvPr/>
        </p:nvSpPr>
        <p:spPr>
          <a:xfrm>
            <a:off x="-19106" y="3705328"/>
            <a:ext cx="22611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This illustration shows the titration curve of </a:t>
            </a:r>
            <a:br>
              <a:rPr lang="en-US" sz="1200" b="0" i="0" u="none" strike="noStrike" cap="none">
                <a:solidFill>
                  <a:schemeClr val="dk1"/>
                </a:solidFill>
                <a:latin typeface="Rockwell"/>
                <a:ea typeface="Rockwell"/>
                <a:cs typeface="Rockwell"/>
                <a:sym typeface="Rockwell"/>
              </a:rPr>
            </a:br>
            <a:r>
              <a:rPr lang="en-US" sz="1200" b="0" i="0" u="none" strike="noStrike" cap="none">
                <a:solidFill>
                  <a:schemeClr val="dk1"/>
                </a:solidFill>
                <a:latin typeface="Rockwell"/>
                <a:ea typeface="Rockwell"/>
                <a:cs typeface="Rockwell"/>
                <a:sym typeface="Rockwell"/>
              </a:rPr>
              <a:t>a weak acid with a strong base with indicator changes.</a:t>
            </a:r>
            <a:endParaRPr sz="1200" b="0" i="0" u="none" strike="noStrike" cap="none">
              <a:solidFill>
                <a:schemeClr val="dk1"/>
              </a:solidFill>
              <a:latin typeface="Rockwell"/>
              <a:ea typeface="Rockwell"/>
              <a:cs typeface="Rockwell"/>
              <a:sym typeface="Rockwell"/>
            </a:endParaRPr>
          </a:p>
        </p:txBody>
      </p:sp>
      <p:sp>
        <p:nvSpPr>
          <p:cNvPr id="2276" name="Google Shape;2276;g724b250972_0_2900"/>
          <p:cNvSpPr txBox="1"/>
          <p:nvPr/>
        </p:nvSpPr>
        <p:spPr>
          <a:xfrm>
            <a:off x="6119435" y="4981751"/>
            <a:ext cx="2921100" cy="646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This illustration shows the titration curve of a weak base with a strong acid with indicator changes. </a:t>
            </a:r>
            <a:endParaRPr sz="1400" b="0" i="0" u="none" strike="noStrike" cap="none">
              <a:solidFill>
                <a:srgbClr val="000000"/>
              </a:solidFill>
              <a:latin typeface="Arial"/>
              <a:ea typeface="Arial"/>
              <a:cs typeface="Arial"/>
              <a:sym typeface="Arial"/>
            </a:endParaRPr>
          </a:p>
        </p:txBody>
      </p:sp>
      <p:sp>
        <p:nvSpPr>
          <p:cNvPr id="2277" name="Google Shape;2277;g724b250972_0_2900"/>
          <p:cNvSpPr txBox="1"/>
          <p:nvPr/>
        </p:nvSpPr>
        <p:spPr>
          <a:xfrm>
            <a:off x="2139453" y="117717"/>
            <a:ext cx="3119400" cy="6462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This illustration shows the titration curve of a strong acid with a strong base. </a:t>
            </a:r>
            <a:br>
              <a:rPr lang="en-US" sz="1200" b="0" i="0" u="none" strike="noStrike" cap="none">
                <a:solidFill>
                  <a:schemeClr val="dk1"/>
                </a:solidFill>
                <a:latin typeface="Rockwell"/>
                <a:ea typeface="Rockwell"/>
                <a:cs typeface="Rockwell"/>
                <a:sym typeface="Rockwell"/>
              </a:rPr>
            </a:br>
            <a:endParaRPr sz="1200" b="0" i="0" u="none" strike="noStrike" cap="none">
              <a:solidFill>
                <a:schemeClr val="dk1"/>
              </a:solidFill>
              <a:latin typeface="Rockwell"/>
              <a:ea typeface="Rockwell"/>
              <a:cs typeface="Rockwell"/>
              <a:sym typeface="Rockwell"/>
            </a:endParaRPr>
          </a:p>
        </p:txBody>
      </p:sp>
      <p:pic>
        <p:nvPicPr>
          <p:cNvPr id="2278" name="Google Shape;2278;g724b250972_0_2900" descr="http://www.dlt.ncssm.edu/tiger/diagrams/acid-base/Titration-vs-Ka.gif"/>
          <p:cNvPicPr preferRelativeResize="0"/>
          <p:nvPr/>
        </p:nvPicPr>
        <p:blipFill rotWithShape="1">
          <a:blip r:embed="rId8">
            <a:alphaModFix/>
          </a:blip>
          <a:srcRect/>
          <a:stretch/>
        </p:blipFill>
        <p:spPr>
          <a:xfrm>
            <a:off x="2236722" y="785341"/>
            <a:ext cx="2083294" cy="2815901"/>
          </a:xfrm>
          <a:prstGeom prst="rect">
            <a:avLst/>
          </a:prstGeom>
          <a:noFill/>
          <a:ln w="9525" cap="flat" cmpd="sng">
            <a:solidFill>
              <a:schemeClr val="accent1"/>
            </a:solidFill>
            <a:prstDash val="solid"/>
            <a:round/>
            <a:headEnd type="none" w="sm" len="sm"/>
            <a:tailEnd type="none" w="sm" len="sm"/>
          </a:ln>
        </p:spPr>
      </p:pic>
      <p:pic>
        <p:nvPicPr>
          <p:cNvPr id="2279" name="Google Shape;2279;g724b250972_0_2900" descr="http://www.dlt.ncssm.edu/tiger/diagrams/acid-base/PolyproticAcidTitration.gif"/>
          <p:cNvPicPr preferRelativeResize="0"/>
          <p:nvPr/>
        </p:nvPicPr>
        <p:blipFill rotWithShape="1">
          <a:blip r:embed="rId9">
            <a:alphaModFix/>
          </a:blip>
          <a:srcRect/>
          <a:stretch/>
        </p:blipFill>
        <p:spPr>
          <a:xfrm>
            <a:off x="4330139" y="2276157"/>
            <a:ext cx="2138771" cy="2851694"/>
          </a:xfrm>
          <a:prstGeom prst="rect">
            <a:avLst/>
          </a:prstGeom>
          <a:noFill/>
          <a:ln w="9525" cap="flat" cmpd="sng">
            <a:solidFill>
              <a:schemeClr val="accent1"/>
            </a:solidFill>
            <a:prstDash val="solid"/>
            <a:round/>
            <a:headEnd type="none" w="sm" len="sm"/>
            <a:tailEnd type="none" w="sm" len="sm"/>
          </a:ln>
        </p:spPr>
      </p:pic>
      <p:sp>
        <p:nvSpPr>
          <p:cNvPr id="2280" name="Google Shape;2280;g724b250972_0_2900"/>
          <p:cNvSpPr txBox="1"/>
          <p:nvPr/>
        </p:nvSpPr>
        <p:spPr>
          <a:xfrm>
            <a:off x="3266164" y="5181880"/>
            <a:ext cx="3243300" cy="4617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This illustration shows the titration curve of a polyprotic weak acid with a strong base. </a:t>
            </a:r>
            <a:endParaRPr sz="1400" b="0" i="0" u="none" strike="noStrike" cap="none">
              <a:solidFill>
                <a:srgbClr val="000000"/>
              </a:solidFill>
              <a:latin typeface="Arial"/>
              <a:ea typeface="Arial"/>
              <a:cs typeface="Arial"/>
              <a:sym typeface="Arial"/>
            </a:endParaRPr>
          </a:p>
        </p:txBody>
      </p:sp>
      <p:sp>
        <p:nvSpPr>
          <p:cNvPr id="2281" name="Google Shape;2281;g724b250972_0_2900"/>
          <p:cNvSpPr txBox="1"/>
          <p:nvPr/>
        </p:nvSpPr>
        <p:spPr>
          <a:xfrm>
            <a:off x="2248876" y="3705327"/>
            <a:ext cx="20346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This illustration shows the titration curves </a:t>
            </a:r>
            <a:br>
              <a:rPr lang="en-US" sz="1200" b="0" i="0" u="none" strike="noStrike" cap="none">
                <a:solidFill>
                  <a:schemeClr val="dk1"/>
                </a:solidFill>
                <a:latin typeface="Rockwell"/>
                <a:ea typeface="Rockwell"/>
                <a:cs typeface="Rockwell"/>
                <a:sym typeface="Rockwell"/>
              </a:rPr>
            </a:br>
            <a:r>
              <a:rPr lang="en-US" sz="1200" b="0" i="0" u="none" strike="noStrike" cap="none">
                <a:solidFill>
                  <a:schemeClr val="dk1"/>
                </a:solidFill>
                <a:latin typeface="Rockwell"/>
                <a:ea typeface="Rockwell"/>
                <a:cs typeface="Rockwell"/>
                <a:sym typeface="Rockwell"/>
              </a:rPr>
              <a:t>of several weak acids with a strong base</a:t>
            </a:r>
            <a:endParaRPr sz="1400" b="0" i="0" u="none" strike="noStrike" cap="none">
              <a:solidFill>
                <a:srgbClr val="000000"/>
              </a:solidFill>
              <a:latin typeface="Arial"/>
              <a:ea typeface="Arial"/>
              <a:cs typeface="Arial"/>
              <a:sym typeface="Arial"/>
            </a:endParaRPr>
          </a:p>
        </p:txBody>
      </p:sp>
      <p:sp>
        <p:nvSpPr>
          <p:cNvPr id="2282" name="Google Shape;2282;g724b250972_0_2900"/>
          <p:cNvSpPr/>
          <p:nvPr/>
        </p:nvSpPr>
        <p:spPr>
          <a:xfrm>
            <a:off x="5143883" y="336680"/>
            <a:ext cx="202200" cy="104100"/>
          </a:xfrm>
          <a:prstGeom prst="rightArrow">
            <a:avLst>
              <a:gd name="adj1" fmla="val 50000"/>
              <a:gd name="adj2"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283" name="Google Shape;2283;g724b250972_0_2900"/>
          <p:cNvSpPr/>
          <p:nvPr/>
        </p:nvSpPr>
        <p:spPr>
          <a:xfrm>
            <a:off x="990600" y="3514690"/>
            <a:ext cx="120900" cy="208200"/>
          </a:xfrm>
          <a:prstGeom prst="upArrow">
            <a:avLst>
              <a:gd name="adj1" fmla="val 50000"/>
              <a:gd name="adj2"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284" name="Google Shape;2284;g724b250972_0_2900"/>
          <p:cNvSpPr/>
          <p:nvPr/>
        </p:nvSpPr>
        <p:spPr>
          <a:xfrm>
            <a:off x="3185155" y="3523431"/>
            <a:ext cx="120900" cy="208200"/>
          </a:xfrm>
          <a:prstGeom prst="upArrow">
            <a:avLst>
              <a:gd name="adj1" fmla="val 50000"/>
              <a:gd name="adj2"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285" name="Google Shape;2285;g724b250972_0_2900"/>
          <p:cNvSpPr/>
          <p:nvPr/>
        </p:nvSpPr>
        <p:spPr>
          <a:xfrm>
            <a:off x="5269463" y="4994924"/>
            <a:ext cx="120900" cy="208200"/>
          </a:xfrm>
          <a:prstGeom prst="upArrow">
            <a:avLst>
              <a:gd name="adj1" fmla="val 50000"/>
              <a:gd name="adj2"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286" name="Google Shape;2286;g724b250972_0_2900"/>
          <p:cNvSpPr/>
          <p:nvPr/>
        </p:nvSpPr>
        <p:spPr>
          <a:xfrm>
            <a:off x="7851246" y="4811122"/>
            <a:ext cx="120900" cy="208200"/>
          </a:xfrm>
          <a:prstGeom prst="upArrow">
            <a:avLst>
              <a:gd name="adj1" fmla="val 50000"/>
              <a:gd name="adj2"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287" name="Google Shape;2287;g724b250972_0_2900"/>
          <p:cNvSpPr/>
          <p:nvPr/>
        </p:nvSpPr>
        <p:spPr>
          <a:xfrm>
            <a:off x="411304" y="4686677"/>
            <a:ext cx="2642400" cy="590100"/>
          </a:xfrm>
          <a:prstGeom prst="wedgeRoundRectCallout">
            <a:avLst>
              <a:gd name="adj1" fmla="val -64744"/>
              <a:gd name="adj2" fmla="val 100935"/>
              <a:gd name="adj3" fmla="val 16667"/>
            </a:avLst>
          </a:prstGeom>
          <a:gradFill>
            <a:gsLst>
              <a:gs pos="0">
                <a:srgbClr val="4A174B"/>
              </a:gs>
              <a:gs pos="100000">
                <a:srgbClr val="AD90AE"/>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ckwell"/>
                <a:ea typeface="Rockwell"/>
                <a:cs typeface="Rockwell"/>
                <a:sym typeface="Rockwell"/>
              </a:rPr>
              <a:t>See Source link to review titration calculations.</a:t>
            </a:r>
            <a:endParaRPr sz="14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2291"/>
        <p:cNvGrpSpPr/>
        <p:nvPr/>
      </p:nvGrpSpPr>
      <p:grpSpPr>
        <a:xfrm>
          <a:off x="0" y="0"/>
          <a:ext cx="0" cy="0"/>
          <a:chOff x="0" y="0"/>
          <a:chExt cx="0" cy="0"/>
        </a:xfrm>
      </p:grpSpPr>
      <p:pic>
        <p:nvPicPr>
          <p:cNvPr id="2292" name="Google Shape;2292;g724b250972_0_3851"/>
          <p:cNvPicPr preferRelativeResize="0"/>
          <p:nvPr/>
        </p:nvPicPr>
        <p:blipFill rotWithShape="1">
          <a:blip r:embed="rId3">
            <a:alphaModFix/>
          </a:blip>
          <a:srcRect/>
          <a:stretch/>
        </p:blipFill>
        <p:spPr>
          <a:xfrm>
            <a:off x="3480232" y="1730550"/>
            <a:ext cx="4714477" cy="4023350"/>
          </a:xfrm>
          <a:prstGeom prst="rect">
            <a:avLst/>
          </a:prstGeom>
          <a:noFill/>
          <a:ln>
            <a:noFill/>
          </a:ln>
        </p:spPr>
      </p:pic>
      <p:sp>
        <p:nvSpPr>
          <p:cNvPr id="2293" name="Google Shape;2293;g724b250972_0_3851"/>
          <p:cNvSpPr txBox="1">
            <a:spLocks noGrp="1"/>
          </p:cNvSpPr>
          <p:nvPr>
            <p:ph type="title"/>
          </p:nvPr>
        </p:nvSpPr>
        <p:spPr>
          <a:xfrm>
            <a:off x="498524" y="200418"/>
            <a:ext cx="7556400" cy="11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900"/>
              <a:buFont typeface="Rokkitt"/>
              <a:buNone/>
            </a:pPr>
            <a:r>
              <a:rPr lang="en-US"/>
              <a:t>Using titrations to determine concentration of an analyte</a:t>
            </a:r>
            <a:endParaRPr/>
          </a:p>
        </p:txBody>
      </p:sp>
      <p:sp>
        <p:nvSpPr>
          <p:cNvPr id="2294" name="Google Shape;2294;g724b250972_0_3851"/>
          <p:cNvSpPr txBox="1">
            <a:spLocks noGrp="1"/>
          </p:cNvSpPr>
          <p:nvPr>
            <p:ph type="body" idx="2"/>
          </p:nvPr>
        </p:nvSpPr>
        <p:spPr>
          <a:xfrm>
            <a:off x="2568398" y="5523386"/>
            <a:ext cx="5626200" cy="6960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p:txBody>
      </p:sp>
      <p:sp>
        <p:nvSpPr>
          <p:cNvPr id="2295" name="Google Shape;2295;g724b250972_0_3851"/>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4"/>
              </a:rPr>
              <a:t>Source</a:t>
            </a:r>
            <a:endParaRPr sz="1400" b="0" i="0" u="none" strike="noStrike" cap="none">
              <a:solidFill>
                <a:srgbClr val="000000"/>
              </a:solidFill>
              <a:latin typeface="Arial"/>
              <a:ea typeface="Arial"/>
              <a:cs typeface="Arial"/>
              <a:sym typeface="Arial"/>
            </a:endParaRPr>
          </a:p>
        </p:txBody>
      </p:sp>
      <p:sp>
        <p:nvSpPr>
          <p:cNvPr id="2296" name="Google Shape;2296;g724b250972_0_3851"/>
          <p:cNvSpPr txBox="1"/>
          <p:nvPr/>
        </p:nvSpPr>
        <p:spPr>
          <a:xfrm>
            <a:off x="0" y="6168776"/>
            <a:ext cx="9144000" cy="69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LO1.20: Design and/or interpret data from an experiment that uses titration to determine the concentration of an analyte in a solution.	</a:t>
            </a: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2297" name="Google Shape;2297;g724b250972_0_3851"/>
          <p:cNvSpPr txBox="1"/>
          <p:nvPr/>
        </p:nvSpPr>
        <p:spPr>
          <a:xfrm>
            <a:off x="8157538" y="1816853"/>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5"/>
              </a:rPr>
              <a:t>Video</a:t>
            </a:r>
            <a:endParaRPr sz="1400" b="0" i="0" u="none" strike="noStrike" cap="none">
              <a:solidFill>
                <a:srgbClr val="000000"/>
              </a:solidFill>
              <a:latin typeface="Arial"/>
              <a:ea typeface="Arial"/>
              <a:cs typeface="Arial"/>
              <a:sym typeface="Arial"/>
            </a:endParaRPr>
          </a:p>
        </p:txBody>
      </p:sp>
      <p:pic>
        <p:nvPicPr>
          <p:cNvPr id="2298" name="Google Shape;2298;g724b250972_0_3851"/>
          <p:cNvPicPr preferRelativeResize="0"/>
          <p:nvPr/>
        </p:nvPicPr>
        <p:blipFill rotWithShape="1">
          <a:blip r:embed="rId6">
            <a:alphaModFix/>
          </a:blip>
          <a:srcRect/>
          <a:stretch/>
        </p:blipFill>
        <p:spPr>
          <a:xfrm>
            <a:off x="-68647" y="1341076"/>
            <a:ext cx="3657600" cy="4023360"/>
          </a:xfrm>
          <a:prstGeom prst="rect">
            <a:avLst/>
          </a:prstGeom>
          <a:noFill/>
          <a:ln>
            <a:noFill/>
          </a:ln>
        </p:spPr>
      </p:pic>
      <p:sp>
        <p:nvSpPr>
          <p:cNvPr id="2299" name="Google Shape;2299;g724b250972_0_3851"/>
          <p:cNvSpPr/>
          <p:nvPr/>
        </p:nvSpPr>
        <p:spPr>
          <a:xfrm>
            <a:off x="-197280" y="4957928"/>
            <a:ext cx="4572000" cy="9234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At the equivalence point, the stoichiometric molar ratio is reached</a:t>
            </a:r>
            <a:endParaRPr sz="1400" b="0" i="0" u="none" strike="noStrike" cap="none">
              <a:solidFill>
                <a:srgbClr val="000000"/>
              </a:solidFill>
              <a:latin typeface="Arial"/>
              <a:ea typeface="Arial"/>
              <a:cs typeface="Arial"/>
              <a:sym typeface="Arial"/>
            </a:endParaRPr>
          </a:p>
        </p:txBody>
      </p:sp>
      <p:pic>
        <p:nvPicPr>
          <p:cNvPr id="2300" name="Google Shape;2300;g724b250972_0_3851" descr="Screen Shot 2016-04-07 at 8.26.56 PM.png"/>
          <p:cNvPicPr preferRelativeResize="0"/>
          <p:nvPr/>
        </p:nvPicPr>
        <p:blipFill rotWithShape="1">
          <a:blip r:embed="rId7">
            <a:alphaModFix/>
          </a:blip>
          <a:srcRect/>
          <a:stretch/>
        </p:blipFill>
        <p:spPr>
          <a:xfrm>
            <a:off x="1454902" y="106018"/>
            <a:ext cx="6388959" cy="6678007"/>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2301" name="Google Shape;2301;g724b250972_0_3851"/>
          <p:cNvSpPr/>
          <p:nvPr/>
        </p:nvSpPr>
        <p:spPr>
          <a:xfrm>
            <a:off x="1553542" y="5629724"/>
            <a:ext cx="6004500" cy="11250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01"/>
                                        </p:tgtEl>
                                        <p:attrNameLst>
                                          <p:attrName>style.visibility</p:attrName>
                                        </p:attrNameLst>
                                      </p:cBhvr>
                                      <p:to>
                                        <p:strVal val="visible"/>
                                      </p:to>
                                    </p:set>
                                    <p:animEffect transition="in" filter="fade">
                                      <p:cBhvr>
                                        <p:cTn id="7" dur="500"/>
                                        <p:tgtEl>
                                          <p:spTgt spid="2301"/>
                                        </p:tgtEl>
                                      </p:cBhvr>
                                    </p:animEffect>
                                  </p:childTnLst>
                                </p:cTn>
                              </p:par>
                              <p:par>
                                <p:cTn id="8" presetID="10" presetClass="entr" presetSubtype="0" fill="hold" nodeType="withEffect">
                                  <p:stCondLst>
                                    <p:cond delay="0"/>
                                  </p:stCondLst>
                                  <p:childTnLst>
                                    <p:set>
                                      <p:cBhvr>
                                        <p:cTn id="9" dur="1" fill="hold">
                                          <p:stCondLst>
                                            <p:cond delay="0"/>
                                          </p:stCondLst>
                                        </p:cTn>
                                        <p:tgtEl>
                                          <p:spTgt spid="2300"/>
                                        </p:tgtEl>
                                        <p:attrNameLst>
                                          <p:attrName>style.visibility</p:attrName>
                                        </p:attrNameLst>
                                      </p:cBhvr>
                                      <p:to>
                                        <p:strVal val="visible"/>
                                      </p:to>
                                    </p:set>
                                    <p:animEffect transition="in" filter="fade">
                                      <p:cBhvr>
                                        <p:cTn id="10" dur="500"/>
                                        <p:tgtEl>
                                          <p:spTgt spid="230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2301"/>
                                        </p:tgtEl>
                                      </p:cBhvr>
                                    </p:animEffect>
                                    <p:set>
                                      <p:cBhvr>
                                        <p:cTn id="15" dur="1" fill="hold">
                                          <p:stCondLst>
                                            <p:cond delay="2000"/>
                                          </p:stCondLst>
                                        </p:cTn>
                                        <p:tgtEl>
                                          <p:spTgt spid="23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2305"/>
        <p:cNvGrpSpPr/>
        <p:nvPr/>
      </p:nvGrpSpPr>
      <p:grpSpPr>
        <a:xfrm>
          <a:off x="0" y="0"/>
          <a:ext cx="0" cy="0"/>
          <a:chOff x="0" y="0"/>
          <a:chExt cx="0" cy="0"/>
        </a:xfrm>
      </p:grpSpPr>
      <p:sp>
        <p:nvSpPr>
          <p:cNvPr id="2306" name="Google Shape;2306;g724b250972_0_4192"/>
          <p:cNvSpPr txBox="1">
            <a:spLocks noGrp="1"/>
          </p:cNvSpPr>
          <p:nvPr>
            <p:ph type="body" idx="1"/>
          </p:nvPr>
        </p:nvSpPr>
        <p:spPr>
          <a:xfrm>
            <a:off x="280737" y="1470526"/>
            <a:ext cx="7816800" cy="44286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SzPts val="1200"/>
              <a:buChar char="■"/>
            </a:pPr>
            <a:r>
              <a:rPr lang="en-US" sz="1600"/>
              <a:t>A 50.0 mL sample of 0.50 M HC</a:t>
            </a:r>
            <a:r>
              <a:rPr lang="en-US" sz="1600" baseline="-25000"/>
              <a:t>2</a:t>
            </a:r>
            <a:r>
              <a:rPr lang="en-US" sz="1600"/>
              <a:t>H</a:t>
            </a:r>
            <a:r>
              <a:rPr lang="en-US" sz="1600" baseline="-25000"/>
              <a:t>3</a:t>
            </a:r>
            <a:r>
              <a:rPr lang="en-US" sz="1600"/>
              <a:t>O</a:t>
            </a:r>
            <a:r>
              <a:rPr lang="en-US" sz="1600" baseline="-25000"/>
              <a:t>2</a:t>
            </a:r>
            <a:r>
              <a:rPr lang="en-US" sz="1600"/>
              <a:t> is titrated to the half equivalence point with 25.0 mL of 0.50 M NaOH.  Which of the following options shows the correct ranking of the molarities of the species in solution? </a:t>
            </a:r>
            <a:endParaRPr/>
          </a:p>
          <a:p>
            <a:pPr marL="914400" lvl="4" indent="0" algn="l" rtl="0">
              <a:lnSpc>
                <a:spcPct val="90000"/>
              </a:lnSpc>
              <a:spcBef>
                <a:spcPts val="600"/>
              </a:spcBef>
              <a:spcAft>
                <a:spcPts val="0"/>
              </a:spcAft>
              <a:buSzPts val="1200"/>
              <a:buNone/>
            </a:pPr>
            <a:r>
              <a:rPr lang="en-US" sz="1600"/>
              <a:t>				(pKa for HC</a:t>
            </a:r>
            <a:r>
              <a:rPr lang="en-US" sz="1600" baseline="-25000"/>
              <a:t>2</a:t>
            </a:r>
            <a:r>
              <a:rPr lang="en-US" sz="1600"/>
              <a:t>H</a:t>
            </a:r>
            <a:r>
              <a:rPr lang="en-US" sz="1600" baseline="-25000"/>
              <a:t>3</a:t>
            </a:r>
            <a:r>
              <a:rPr lang="en-US" sz="1600"/>
              <a:t>O</a:t>
            </a:r>
            <a:r>
              <a:rPr lang="en-US" sz="1600" baseline="-25000"/>
              <a:t>2</a:t>
            </a:r>
            <a:r>
              <a:rPr lang="en-US" sz="1600"/>
              <a:t> is 4.7)</a:t>
            </a:r>
            <a:endParaRPr sz="1600"/>
          </a:p>
          <a:p>
            <a:pPr marL="228600" lvl="1" indent="0" algn="l" rtl="0">
              <a:lnSpc>
                <a:spcPct val="90000"/>
              </a:lnSpc>
              <a:spcBef>
                <a:spcPts val="600"/>
              </a:spcBef>
              <a:spcAft>
                <a:spcPts val="0"/>
              </a:spcAft>
              <a:buSzPts val="1200"/>
              <a:buNone/>
            </a:pPr>
            <a:r>
              <a:rPr lang="en-US" sz="1600"/>
              <a:t>	a. [HC</a:t>
            </a:r>
            <a:r>
              <a:rPr lang="en-US" sz="1600" baseline="-25000"/>
              <a:t>2</a:t>
            </a:r>
            <a:r>
              <a:rPr lang="en-US" sz="1600"/>
              <a:t>H</a:t>
            </a:r>
            <a:r>
              <a:rPr lang="en-US" sz="1600" baseline="-25000"/>
              <a:t>3</a:t>
            </a:r>
            <a:r>
              <a:rPr lang="en-US" sz="1600"/>
              <a:t>O</a:t>
            </a:r>
            <a:r>
              <a:rPr lang="en-US" sz="1600" baseline="-25000"/>
              <a:t>2</a:t>
            </a:r>
            <a:r>
              <a:rPr lang="en-US" sz="1600"/>
              <a:t>] &gt; [C</a:t>
            </a:r>
            <a:r>
              <a:rPr lang="en-US" sz="1600" baseline="-25000"/>
              <a:t>2</a:t>
            </a:r>
            <a:r>
              <a:rPr lang="en-US" sz="1600"/>
              <a:t>H</a:t>
            </a:r>
            <a:r>
              <a:rPr lang="en-US" sz="1600" baseline="-25000"/>
              <a:t>3</a:t>
            </a:r>
            <a:r>
              <a:rPr lang="en-US" sz="1600"/>
              <a:t>O</a:t>
            </a:r>
            <a:r>
              <a:rPr lang="en-US" sz="1600" baseline="-25000"/>
              <a:t>2</a:t>
            </a:r>
            <a:r>
              <a:rPr lang="en-US" sz="1600"/>
              <a:t> </a:t>
            </a:r>
            <a:r>
              <a:rPr lang="en-US" sz="1600" baseline="30000"/>
              <a:t>1-</a:t>
            </a:r>
            <a:r>
              <a:rPr lang="en-US" sz="1600"/>
              <a:t>] &gt; [ H</a:t>
            </a:r>
            <a:r>
              <a:rPr lang="en-US" sz="1600" baseline="30000"/>
              <a:t>+</a:t>
            </a:r>
            <a:r>
              <a:rPr lang="en-US" sz="1600"/>
              <a:t> ] &gt; [ OH</a:t>
            </a:r>
            <a:r>
              <a:rPr lang="en-US" sz="1600" baseline="30000"/>
              <a:t>-</a:t>
            </a:r>
            <a:r>
              <a:rPr lang="en-US" sz="1600"/>
              <a:t> ]</a:t>
            </a:r>
            <a:endParaRPr/>
          </a:p>
          <a:p>
            <a:pPr marL="228600" lvl="1" indent="0" algn="l" rtl="0">
              <a:lnSpc>
                <a:spcPct val="90000"/>
              </a:lnSpc>
              <a:spcBef>
                <a:spcPts val="600"/>
              </a:spcBef>
              <a:spcAft>
                <a:spcPts val="0"/>
              </a:spcAft>
              <a:buSzPts val="1200"/>
              <a:buNone/>
            </a:pPr>
            <a:r>
              <a:rPr lang="en-US" sz="1600"/>
              <a:t>	b. [HC</a:t>
            </a:r>
            <a:r>
              <a:rPr lang="en-US" sz="1600" baseline="-25000"/>
              <a:t>2</a:t>
            </a:r>
            <a:r>
              <a:rPr lang="en-US" sz="1600"/>
              <a:t>H</a:t>
            </a:r>
            <a:r>
              <a:rPr lang="en-US" sz="1600" baseline="-25000"/>
              <a:t>3</a:t>
            </a:r>
            <a:r>
              <a:rPr lang="en-US" sz="1600"/>
              <a:t>O</a:t>
            </a:r>
            <a:r>
              <a:rPr lang="en-US" sz="1600" baseline="-25000"/>
              <a:t>2</a:t>
            </a:r>
            <a:r>
              <a:rPr lang="en-US" sz="1600"/>
              <a:t>] = [C</a:t>
            </a:r>
            <a:r>
              <a:rPr lang="en-US" sz="1600" baseline="-25000"/>
              <a:t>2</a:t>
            </a:r>
            <a:r>
              <a:rPr lang="en-US" sz="1600"/>
              <a:t>H</a:t>
            </a:r>
            <a:r>
              <a:rPr lang="en-US" sz="1600" baseline="-25000"/>
              <a:t>3</a:t>
            </a:r>
            <a:r>
              <a:rPr lang="en-US" sz="1600"/>
              <a:t>O</a:t>
            </a:r>
            <a:r>
              <a:rPr lang="en-US" sz="1600" baseline="-25000"/>
              <a:t>2</a:t>
            </a:r>
            <a:r>
              <a:rPr lang="en-US" sz="1600"/>
              <a:t> </a:t>
            </a:r>
            <a:r>
              <a:rPr lang="en-US" sz="1600" baseline="30000"/>
              <a:t>1-</a:t>
            </a:r>
            <a:r>
              <a:rPr lang="en-US" sz="1600"/>
              <a:t>] &gt; [ H</a:t>
            </a:r>
            <a:r>
              <a:rPr lang="en-US" sz="1600" baseline="30000"/>
              <a:t>+</a:t>
            </a:r>
            <a:r>
              <a:rPr lang="en-US" sz="1600"/>
              <a:t> ] &gt; [ OH</a:t>
            </a:r>
            <a:r>
              <a:rPr lang="en-US" sz="1600" baseline="30000"/>
              <a:t>-</a:t>
            </a:r>
            <a:r>
              <a:rPr lang="en-US" sz="1600"/>
              <a:t> ]</a:t>
            </a:r>
            <a:endParaRPr/>
          </a:p>
          <a:p>
            <a:pPr marL="228600" lvl="1" indent="0" algn="l" rtl="0">
              <a:lnSpc>
                <a:spcPct val="90000"/>
              </a:lnSpc>
              <a:spcBef>
                <a:spcPts val="600"/>
              </a:spcBef>
              <a:spcAft>
                <a:spcPts val="0"/>
              </a:spcAft>
              <a:buSzPts val="1200"/>
              <a:buNone/>
            </a:pPr>
            <a:r>
              <a:rPr lang="en-US" sz="1600"/>
              <a:t>	c. [HC</a:t>
            </a:r>
            <a:r>
              <a:rPr lang="en-US" sz="1600" baseline="-25000"/>
              <a:t>2</a:t>
            </a:r>
            <a:r>
              <a:rPr lang="en-US" sz="1600"/>
              <a:t>H</a:t>
            </a:r>
            <a:r>
              <a:rPr lang="en-US" sz="1600" baseline="-25000"/>
              <a:t>3</a:t>
            </a:r>
            <a:r>
              <a:rPr lang="en-US" sz="1600"/>
              <a:t>O</a:t>
            </a:r>
            <a:r>
              <a:rPr lang="en-US" sz="1600" baseline="-25000"/>
              <a:t>2</a:t>
            </a:r>
            <a:r>
              <a:rPr lang="en-US" sz="1600"/>
              <a:t>] &gt; [C</a:t>
            </a:r>
            <a:r>
              <a:rPr lang="en-US" sz="1600" baseline="-25000"/>
              <a:t>2</a:t>
            </a:r>
            <a:r>
              <a:rPr lang="en-US" sz="1600"/>
              <a:t>H</a:t>
            </a:r>
            <a:r>
              <a:rPr lang="en-US" sz="1600" baseline="-25000"/>
              <a:t>3</a:t>
            </a:r>
            <a:r>
              <a:rPr lang="en-US" sz="1600"/>
              <a:t>O</a:t>
            </a:r>
            <a:r>
              <a:rPr lang="en-US" sz="1600" baseline="-25000"/>
              <a:t>2</a:t>
            </a:r>
            <a:r>
              <a:rPr lang="en-US" sz="1600"/>
              <a:t> </a:t>
            </a:r>
            <a:r>
              <a:rPr lang="en-US" sz="1600" baseline="30000"/>
              <a:t>1-</a:t>
            </a:r>
            <a:r>
              <a:rPr lang="en-US" sz="1600"/>
              <a:t>] = [ H</a:t>
            </a:r>
            <a:r>
              <a:rPr lang="en-US" sz="1600" baseline="30000"/>
              <a:t>+</a:t>
            </a:r>
            <a:r>
              <a:rPr lang="en-US" sz="1600"/>
              <a:t> ] &gt; [ OH</a:t>
            </a:r>
            <a:r>
              <a:rPr lang="en-US" sz="1600" baseline="30000"/>
              <a:t>-</a:t>
            </a:r>
            <a:r>
              <a:rPr lang="en-US" sz="1600"/>
              <a:t> ]</a:t>
            </a:r>
            <a:endParaRPr/>
          </a:p>
          <a:p>
            <a:pPr marL="228600" lvl="1" indent="0" algn="l" rtl="0">
              <a:lnSpc>
                <a:spcPct val="90000"/>
              </a:lnSpc>
              <a:spcBef>
                <a:spcPts val="600"/>
              </a:spcBef>
              <a:spcAft>
                <a:spcPts val="0"/>
              </a:spcAft>
              <a:buSzPts val="1200"/>
              <a:buNone/>
            </a:pPr>
            <a:r>
              <a:rPr lang="en-US" sz="1600"/>
              <a:t>	d. [C</a:t>
            </a:r>
            <a:r>
              <a:rPr lang="en-US" sz="1600" baseline="-25000"/>
              <a:t>2</a:t>
            </a:r>
            <a:r>
              <a:rPr lang="en-US" sz="1600"/>
              <a:t>H</a:t>
            </a:r>
            <a:r>
              <a:rPr lang="en-US" sz="1600" baseline="-25000"/>
              <a:t>3</a:t>
            </a:r>
            <a:r>
              <a:rPr lang="en-US" sz="1600"/>
              <a:t>O</a:t>
            </a:r>
            <a:r>
              <a:rPr lang="en-US" sz="1600" baseline="-25000"/>
              <a:t>2</a:t>
            </a:r>
            <a:r>
              <a:rPr lang="en-US" sz="1600"/>
              <a:t> </a:t>
            </a:r>
            <a:r>
              <a:rPr lang="en-US" sz="1600" baseline="30000"/>
              <a:t>1-</a:t>
            </a:r>
            <a:r>
              <a:rPr lang="en-US" sz="1600"/>
              <a:t>] &gt; [HC</a:t>
            </a:r>
            <a:r>
              <a:rPr lang="en-US" sz="1600" baseline="-25000"/>
              <a:t>2</a:t>
            </a:r>
            <a:r>
              <a:rPr lang="en-US" sz="1600"/>
              <a:t>H</a:t>
            </a:r>
            <a:r>
              <a:rPr lang="en-US" sz="1600" baseline="-25000"/>
              <a:t>3</a:t>
            </a:r>
            <a:r>
              <a:rPr lang="en-US" sz="1600"/>
              <a:t>O</a:t>
            </a:r>
            <a:r>
              <a:rPr lang="en-US" sz="1600" baseline="-25000"/>
              <a:t>2</a:t>
            </a:r>
            <a:r>
              <a:rPr lang="en-US" sz="1600"/>
              <a:t>] &gt; [ OH</a:t>
            </a:r>
            <a:r>
              <a:rPr lang="en-US" sz="1600" baseline="30000"/>
              <a:t>-</a:t>
            </a:r>
            <a:r>
              <a:rPr lang="en-US" sz="1600"/>
              <a:t> ] &gt; [ H</a:t>
            </a:r>
            <a:r>
              <a:rPr lang="en-US" sz="1600" baseline="30000"/>
              <a:t>+</a:t>
            </a:r>
            <a:r>
              <a:rPr lang="en-US" sz="1600"/>
              <a:t> ] </a:t>
            </a:r>
            <a:endParaRPr/>
          </a:p>
          <a:p>
            <a:pPr marL="228600" lvl="1" indent="0" algn="l" rtl="0">
              <a:lnSpc>
                <a:spcPct val="90000"/>
              </a:lnSpc>
              <a:spcBef>
                <a:spcPts val="600"/>
              </a:spcBef>
              <a:spcAft>
                <a:spcPts val="0"/>
              </a:spcAft>
              <a:buSzPts val="1200"/>
              <a:buNone/>
            </a:pPr>
            <a:endParaRPr sz="1600"/>
          </a:p>
          <a:p>
            <a:pPr marL="228600" lvl="1" indent="0" algn="l" rtl="0">
              <a:lnSpc>
                <a:spcPct val="90000"/>
              </a:lnSpc>
              <a:spcBef>
                <a:spcPts val="600"/>
              </a:spcBef>
              <a:spcAft>
                <a:spcPts val="0"/>
              </a:spcAft>
              <a:buSzPts val="1350"/>
              <a:buNone/>
            </a:pPr>
            <a:r>
              <a:rPr lang="en-US"/>
              <a:t>Option B is correct.</a:t>
            </a:r>
            <a:endParaRPr/>
          </a:p>
          <a:p>
            <a:pPr marL="228600" lvl="1" indent="0" algn="l" rtl="0">
              <a:lnSpc>
                <a:spcPct val="90000"/>
              </a:lnSpc>
              <a:spcBef>
                <a:spcPts val="600"/>
              </a:spcBef>
              <a:spcAft>
                <a:spcPts val="0"/>
              </a:spcAft>
              <a:buSzPts val="1350"/>
              <a:buNone/>
            </a:pPr>
            <a:r>
              <a:rPr lang="en-US"/>
              <a:t>	At the half equivalence point, the concentrations of the weak acid and its conjugate base are equal because the OH</a:t>
            </a:r>
            <a:r>
              <a:rPr lang="en-US" baseline="30000"/>
              <a:t>-</a:t>
            </a:r>
            <a:r>
              <a:rPr lang="en-US"/>
              <a:t> ion has reacted with half of the original acetic acid.  The pH of the buffer is equal to the pKa at that point, so the [H+] is 10</a:t>
            </a:r>
            <a:r>
              <a:rPr lang="en-US" baseline="30000"/>
              <a:t>-4.7</a:t>
            </a:r>
            <a:r>
              <a:rPr lang="en-US"/>
              <a:t> which is far lower than the concentrations of the conjugates but far higher than the [OH-] which has a value of 10</a:t>
            </a:r>
            <a:r>
              <a:rPr lang="en-US" baseline="30000"/>
              <a:t>-9.3</a:t>
            </a:r>
            <a:r>
              <a:rPr lang="en-US"/>
              <a:t>.</a:t>
            </a:r>
            <a:endParaRPr/>
          </a:p>
        </p:txBody>
      </p:sp>
      <p:sp>
        <p:nvSpPr>
          <p:cNvPr id="2307" name="Google Shape;2307;g724b250972_0_4192"/>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Finding the Major Species</a:t>
            </a:r>
            <a:endParaRPr/>
          </a:p>
        </p:txBody>
      </p:sp>
      <p:sp>
        <p:nvSpPr>
          <p:cNvPr id="2308" name="Google Shape;2308;g724b250972_0_4192"/>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309" name="Google Shape;2309;g724b250972_0_4192"/>
          <p:cNvSpPr txBox="1"/>
          <p:nvPr/>
        </p:nvSpPr>
        <p:spPr>
          <a:xfrm>
            <a:off x="0" y="5899259"/>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6.19: The student can relate the predominant form of a chemical species involving a labile proton (i.e., protonated/deprotonated form of a weak acid) to the pH of a solution and the pKa associated with the labile proton. 																</a:t>
            </a:r>
            <a:endParaRPr sz="1800" b="0" i="0" u="none" strike="noStrike" cap="none">
              <a:solidFill>
                <a:schemeClr val="dk1"/>
              </a:solidFill>
              <a:latin typeface="Rockwell"/>
              <a:ea typeface="Rockwell"/>
              <a:cs typeface="Rockwell"/>
              <a:sym typeface="Rockwell"/>
            </a:endParaRPr>
          </a:p>
        </p:txBody>
      </p:sp>
      <p:sp>
        <p:nvSpPr>
          <p:cNvPr id="2310" name="Google Shape;2310;g724b250972_0_4192"/>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311" name="Google Shape;2311;g724b250972_0_4192"/>
          <p:cNvSpPr/>
          <p:nvPr/>
        </p:nvSpPr>
        <p:spPr>
          <a:xfrm>
            <a:off x="238072" y="3920645"/>
            <a:ext cx="8077200" cy="19167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311"/>
                                        </p:tgtEl>
                                      </p:cBhvr>
                                    </p:animEffect>
                                    <p:set>
                                      <p:cBhvr>
                                        <p:cTn id="7" dur="1" fill="hold">
                                          <p:stCondLst>
                                            <p:cond delay="2000"/>
                                          </p:stCondLst>
                                        </p:cTn>
                                        <p:tgtEl>
                                          <p:spTgt spid="23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g724b252115_0_294"/>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900"/>
              <a:buFont typeface="Rokkitt"/>
              <a:buNone/>
            </a:pPr>
            <a:r>
              <a:rPr lang="en-US"/>
              <a:t>Classic Shell Model of Atom vs</a:t>
            </a:r>
            <a:endParaRPr/>
          </a:p>
          <a:p>
            <a:pPr marL="0" marR="0" lvl="0" indent="0" algn="l" rtl="0">
              <a:lnSpc>
                <a:spcPct val="100000"/>
              </a:lnSpc>
              <a:spcBef>
                <a:spcPts val="0"/>
              </a:spcBef>
              <a:spcAft>
                <a:spcPts val="0"/>
              </a:spcAft>
              <a:buClr>
                <a:schemeClr val="accent1"/>
              </a:buClr>
              <a:buSzPts val="900"/>
              <a:buFont typeface="Rokkitt"/>
              <a:buNone/>
            </a:pPr>
            <a:r>
              <a:rPr lang="en-US"/>
              <a:t>Quantum Mechanical Model</a:t>
            </a:r>
            <a:endParaRPr/>
          </a:p>
        </p:txBody>
      </p:sp>
      <p:sp>
        <p:nvSpPr>
          <p:cNvPr id="681" name="Google Shape;681;g724b252115_0_294"/>
          <p:cNvSpPr txBox="1">
            <a:spLocks noGrp="1"/>
          </p:cNvSpPr>
          <p:nvPr>
            <p:ph type="body" idx="2"/>
          </p:nvPr>
        </p:nvSpPr>
        <p:spPr>
          <a:xfrm>
            <a:off x="4165604" y="1310247"/>
            <a:ext cx="4858200" cy="4753500"/>
          </a:xfrm>
          <a:prstGeom prst="rect">
            <a:avLst/>
          </a:prstGeom>
          <a:noFill/>
          <a:ln>
            <a:noFill/>
          </a:ln>
        </p:spPr>
        <p:txBody>
          <a:bodyPr spcFirstLastPara="1" wrap="square" lIns="91425" tIns="45700" rIns="91425" bIns="45700" anchor="t" anchorCtr="0">
            <a:noAutofit/>
          </a:bodyPr>
          <a:lstStyle/>
          <a:p>
            <a:pPr marL="114300" marR="0" lvl="0" indent="0" algn="l" rtl="0">
              <a:lnSpc>
                <a:spcPct val="100000"/>
              </a:lnSpc>
              <a:spcBef>
                <a:spcPts val="0"/>
              </a:spcBef>
              <a:spcAft>
                <a:spcPts val="0"/>
              </a:spcAft>
              <a:buClr>
                <a:srgbClr val="595959"/>
              </a:buClr>
              <a:buSzPts val="1800"/>
              <a:buNone/>
            </a:pPr>
            <a:r>
              <a:rPr lang="en-US"/>
              <a:t>Developed by Schrodinger and the position of an electron is now </a:t>
            </a:r>
            <a:endParaRPr/>
          </a:p>
          <a:p>
            <a:pPr marL="114300" marR="0" lvl="0" indent="0" algn="l" rtl="0">
              <a:lnSpc>
                <a:spcPct val="100000"/>
              </a:lnSpc>
              <a:spcBef>
                <a:spcPts val="0"/>
              </a:spcBef>
              <a:spcAft>
                <a:spcPts val="0"/>
              </a:spcAft>
              <a:buClr>
                <a:srgbClr val="595959"/>
              </a:buClr>
              <a:buSzPts val="1800"/>
              <a:buNone/>
            </a:pPr>
            <a:r>
              <a:rPr lang="en-US"/>
              <a:t>represented by a wave equation</a:t>
            </a:r>
            <a:endParaRPr/>
          </a:p>
          <a:p>
            <a:pPr marL="457200" marR="0" lvl="0" indent="-228600" algn="l" rtl="0">
              <a:lnSpc>
                <a:spcPct val="100000"/>
              </a:lnSpc>
              <a:spcBef>
                <a:spcPts val="0"/>
              </a:spcBef>
              <a:spcAft>
                <a:spcPts val="0"/>
              </a:spcAft>
              <a:buSzPts val="1350"/>
              <a:buChar char="■"/>
            </a:pPr>
            <a:r>
              <a:rPr lang="en-US"/>
              <a:t>Most </a:t>
            </a:r>
            <a:r>
              <a:rPr lang="en-US" b="1" i="1"/>
              <a:t>probable</a:t>
            </a:r>
            <a:r>
              <a:rPr lang="en-US"/>
              <a:t> place of finding an electron is called an </a:t>
            </a:r>
            <a:r>
              <a:rPr lang="en-US" b="1"/>
              <a:t>ORBITAL</a:t>
            </a:r>
            <a:r>
              <a:rPr lang="en-US"/>
              <a:t> (90% probability)</a:t>
            </a:r>
            <a:endParaRPr/>
          </a:p>
          <a:p>
            <a:pPr marL="457200" marR="0" lvl="0" indent="-228600" algn="l" rtl="0">
              <a:lnSpc>
                <a:spcPct val="100000"/>
              </a:lnSpc>
              <a:spcBef>
                <a:spcPts val="0"/>
              </a:spcBef>
              <a:spcAft>
                <a:spcPts val="0"/>
              </a:spcAft>
              <a:buSzPts val="1350"/>
              <a:buChar char="■"/>
            </a:pPr>
            <a:r>
              <a:rPr lang="en-US"/>
              <a:t>Each orbital can only hold 2 electrons with opposing spins (S, P, D &amp; F orbitals)</a:t>
            </a:r>
            <a:endParaRPr/>
          </a:p>
          <a:p>
            <a:pPr marL="0" marR="0" lvl="0" indent="0" algn="l" rtl="0">
              <a:lnSpc>
                <a:spcPct val="100000"/>
              </a:lnSpc>
              <a:spcBef>
                <a:spcPts val="0"/>
              </a:spcBef>
              <a:spcAft>
                <a:spcPts val="0"/>
              </a:spcAft>
              <a:buSzPts val="1350"/>
              <a:buNone/>
            </a:pPr>
            <a:r>
              <a:rPr lang="en-US" b="1" u="sng"/>
              <a:t>Evidence for this theory:</a:t>
            </a:r>
            <a:endParaRPr/>
          </a:p>
          <a:p>
            <a:pPr marL="457200" marR="0" lvl="0" indent="-228600" algn="l" rtl="0">
              <a:lnSpc>
                <a:spcPct val="100000"/>
              </a:lnSpc>
              <a:spcBef>
                <a:spcPts val="0"/>
              </a:spcBef>
              <a:spcAft>
                <a:spcPts val="0"/>
              </a:spcAft>
              <a:buSzPts val="1350"/>
              <a:buChar char="■"/>
            </a:pPr>
            <a:r>
              <a:rPr lang="en-US"/>
              <a:t>Work of DeBroglie and PLanck that electron had wavelike characteristics</a:t>
            </a:r>
            <a:endParaRPr/>
          </a:p>
          <a:p>
            <a:pPr marL="457200" marR="0" lvl="0" indent="-228600" algn="l" rtl="0">
              <a:lnSpc>
                <a:spcPct val="100000"/>
              </a:lnSpc>
              <a:spcBef>
                <a:spcPts val="0"/>
              </a:spcBef>
              <a:spcAft>
                <a:spcPts val="0"/>
              </a:spcAft>
              <a:buSzPts val="1350"/>
              <a:buChar char="■"/>
            </a:pPr>
            <a:r>
              <a:rPr lang="en-US"/>
              <a:t>Heisenberg Uncertainty Principle - impossible to predict exact location of electron- contradicted Bohr</a:t>
            </a:r>
            <a:endParaRPr/>
          </a:p>
          <a:p>
            <a:pPr marL="457200" marR="0" lvl="0" indent="-228600" algn="l" rtl="0">
              <a:lnSpc>
                <a:spcPct val="100000"/>
              </a:lnSpc>
              <a:spcBef>
                <a:spcPts val="0"/>
              </a:spcBef>
              <a:spcAft>
                <a:spcPts val="0"/>
              </a:spcAft>
              <a:buSzPts val="1350"/>
              <a:buChar char="■"/>
            </a:pPr>
            <a:r>
              <a:rPr lang="en-US"/>
              <a:t>This new evidence caused the Shell Theory to be replaced by the Quantum Mechanical Model of the atom</a:t>
            </a:r>
            <a:endParaRPr/>
          </a:p>
        </p:txBody>
      </p:sp>
      <p:sp>
        <p:nvSpPr>
          <p:cNvPr id="682" name="Google Shape;682;g724b252115_0_294"/>
          <p:cNvSpPr/>
          <p:nvPr/>
        </p:nvSpPr>
        <p:spPr>
          <a:xfrm>
            <a:off x="328725" y="1383410"/>
            <a:ext cx="3779400" cy="1523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1"/>
              </a:buClr>
              <a:buSzPts val="750"/>
              <a:buFont typeface="Noto Sans Symbols"/>
              <a:buNone/>
            </a:pPr>
            <a:r>
              <a:rPr lang="en-US" sz="3000" b="1" i="0" u="none" strike="noStrike" cap="none">
                <a:solidFill>
                  <a:schemeClr val="accent3"/>
                </a:solidFill>
                <a:latin typeface="Rockwell"/>
                <a:ea typeface="Rockwell"/>
                <a:cs typeface="Rockwell"/>
                <a:sym typeface="Rockwell"/>
              </a:rPr>
              <a:t>Quantum Mechanical Model</a:t>
            </a:r>
            <a:endParaRPr sz="3000" b="1" i="0" u="none" strike="noStrike" cap="none">
              <a:solidFill>
                <a:schemeClr val="accent3"/>
              </a:solidFill>
              <a:latin typeface="Rockwell"/>
              <a:ea typeface="Rockwell"/>
              <a:cs typeface="Rockwell"/>
              <a:sym typeface="Rockwell"/>
            </a:endParaRPr>
          </a:p>
        </p:txBody>
      </p:sp>
      <p:sp>
        <p:nvSpPr>
          <p:cNvPr id="683" name="Google Shape;683;g724b252115_0_294"/>
          <p:cNvSpPr txBox="1"/>
          <p:nvPr/>
        </p:nvSpPr>
        <p:spPr>
          <a:xfrm>
            <a:off x="0" y="6223928"/>
            <a:ext cx="9144000" cy="575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 1.12: Explain why data suggests (or not) the need to refine a model from a classical shell model with the quantum mechanical model</a:t>
            </a: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684" name="Google Shape;684;g724b252115_0_294"/>
          <p:cNvSpPr txBox="1"/>
          <p:nvPr/>
        </p:nvSpPr>
        <p:spPr>
          <a:xfrm>
            <a:off x="7963964" y="-32650"/>
            <a:ext cx="1036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kkitt"/>
              <a:buNone/>
            </a:pPr>
            <a:r>
              <a:rPr lang="en-US" sz="1800" b="0" i="0" u="sng" strike="noStrike" cap="none">
                <a:solidFill>
                  <a:schemeClr val="hlink"/>
                </a:solidFill>
                <a:latin typeface="Rokkitt"/>
                <a:ea typeface="Rokkitt"/>
                <a:cs typeface="Rokkitt"/>
                <a:sym typeface="Rokkitt"/>
                <a:hlinkClick r:id="rId3"/>
              </a:rPr>
              <a:t> </a:t>
            </a:r>
            <a:r>
              <a:rPr lang="en-US" sz="1800" b="0" i="0" u="sng" strike="noStrike" cap="none">
                <a:solidFill>
                  <a:schemeClr val="hlink"/>
                </a:solidFill>
                <a:latin typeface="Rockwell"/>
                <a:ea typeface="Rockwell"/>
                <a:cs typeface="Rockwell"/>
                <a:sym typeface="Rockwell"/>
                <a:hlinkClick r:id="rId3"/>
              </a:rPr>
              <a:t>Source</a:t>
            </a:r>
            <a:endParaRPr sz="1800" b="0" i="0" u="sng" strike="noStrike" cap="none">
              <a:solidFill>
                <a:schemeClr val="hlink"/>
              </a:solidFill>
              <a:latin typeface="Rockwell"/>
              <a:ea typeface="Rockwell"/>
              <a:cs typeface="Rockwell"/>
              <a:sym typeface="Rockwell"/>
              <a:hlinkClick r:id="rId3"/>
            </a:endParaRPr>
          </a:p>
        </p:txBody>
      </p:sp>
      <p:sp>
        <p:nvSpPr>
          <p:cNvPr id="685" name="Google Shape;685;g724b252115_0_294"/>
          <p:cNvSpPr txBox="1"/>
          <p:nvPr/>
        </p:nvSpPr>
        <p:spPr>
          <a:xfrm>
            <a:off x="8128854" y="1847056"/>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4"/>
              </a:rPr>
              <a:t>Video</a:t>
            </a:r>
            <a:endParaRPr sz="1400" b="0" i="0" u="none" strike="noStrike" cap="none">
              <a:solidFill>
                <a:srgbClr val="000000"/>
              </a:solidFill>
              <a:latin typeface="Arial"/>
              <a:ea typeface="Arial"/>
              <a:cs typeface="Arial"/>
              <a:sym typeface="Arial"/>
            </a:endParaRPr>
          </a:p>
        </p:txBody>
      </p:sp>
      <p:pic>
        <p:nvPicPr>
          <p:cNvPr id="686" name="Google Shape;686;g724b252115_0_294"/>
          <p:cNvPicPr preferRelativeResize="0"/>
          <p:nvPr/>
        </p:nvPicPr>
        <p:blipFill rotWithShape="1">
          <a:blip r:embed="rId5">
            <a:alphaModFix/>
          </a:blip>
          <a:srcRect/>
          <a:stretch/>
        </p:blipFill>
        <p:spPr>
          <a:xfrm>
            <a:off x="172620" y="2132915"/>
            <a:ext cx="4537324" cy="3634936"/>
          </a:xfrm>
          <a:prstGeom prst="rect">
            <a:avLst/>
          </a:prstGeom>
          <a:noFill/>
          <a:ln>
            <a:noFill/>
          </a:ln>
        </p:spPr>
      </p:pic>
      <p:sp>
        <p:nvSpPr>
          <p:cNvPr id="687" name="Google Shape;687;g724b252115_0_294"/>
          <p:cNvSpPr txBox="1"/>
          <p:nvPr/>
        </p:nvSpPr>
        <p:spPr>
          <a:xfrm>
            <a:off x="4143690" y="1387935"/>
            <a:ext cx="4858200" cy="4753500"/>
          </a:xfrm>
          <a:prstGeom prst="rect">
            <a:avLst/>
          </a:prstGeom>
          <a:solidFill>
            <a:schemeClr val="lt1"/>
          </a:solidFill>
          <a:ln>
            <a:noFill/>
          </a:ln>
        </p:spPr>
        <p:txBody>
          <a:bodyPr spcFirstLastPara="1" wrap="square" lIns="91425" tIns="45700" rIns="91425" bIns="45700" anchor="t" anchorCtr="0">
            <a:noAutofit/>
          </a:bodyPr>
          <a:lstStyle/>
          <a:p>
            <a:pPr marL="114300" marR="0" lvl="0" indent="0" algn="l" rtl="0">
              <a:lnSpc>
                <a:spcPct val="100000"/>
              </a:lnSpc>
              <a:spcBef>
                <a:spcPts val="0"/>
              </a:spcBef>
              <a:spcAft>
                <a:spcPts val="0"/>
              </a:spcAft>
              <a:buClr>
                <a:srgbClr val="595959"/>
              </a:buClr>
              <a:buSzPts val="1800"/>
              <a:buFont typeface="Noto Sans Symbols"/>
              <a:buNone/>
            </a:pPr>
            <a:r>
              <a:rPr lang="en-US" sz="1800" b="0" i="0" u="none" strike="noStrike" cap="none">
                <a:solidFill>
                  <a:srgbClr val="595959"/>
                </a:solidFill>
                <a:latin typeface="Rockwell"/>
                <a:ea typeface="Rockwell"/>
                <a:cs typeface="Rockwell"/>
                <a:sym typeface="Rockwell"/>
              </a:rPr>
              <a:t>Developed by Schrodinger and the position of an electron is now </a:t>
            </a:r>
            <a:endParaRPr sz="1400" b="0" i="0" u="none" strike="noStrike" cap="none">
              <a:solidFill>
                <a:srgbClr val="000000"/>
              </a:solidFill>
              <a:latin typeface="Arial"/>
              <a:ea typeface="Arial"/>
              <a:cs typeface="Arial"/>
              <a:sym typeface="Arial"/>
            </a:endParaRPr>
          </a:p>
          <a:p>
            <a:pPr marL="114300" marR="0" lvl="0" indent="0" algn="l" rtl="0">
              <a:lnSpc>
                <a:spcPct val="100000"/>
              </a:lnSpc>
              <a:spcBef>
                <a:spcPts val="0"/>
              </a:spcBef>
              <a:spcAft>
                <a:spcPts val="0"/>
              </a:spcAft>
              <a:buClr>
                <a:srgbClr val="595959"/>
              </a:buClr>
              <a:buSzPts val="1800"/>
              <a:buFont typeface="Noto Sans Symbols"/>
              <a:buNone/>
            </a:pPr>
            <a:r>
              <a:rPr lang="en-US" sz="1800" b="0" i="0" u="none" strike="noStrike" cap="none">
                <a:solidFill>
                  <a:srgbClr val="595959"/>
                </a:solidFill>
                <a:latin typeface="Rockwell"/>
                <a:ea typeface="Rockwell"/>
                <a:cs typeface="Rockwell"/>
                <a:sym typeface="Rockwell"/>
              </a:rPr>
              <a:t>represented by a wave equation</a:t>
            </a:r>
            <a:endParaRPr sz="1400" b="0" i="0" u="none" strike="noStrike" cap="none">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Clr>
                <a:schemeClr val="accent1"/>
              </a:buClr>
              <a:buSzPts val="1350"/>
              <a:buFont typeface="Noto Sans Symbols"/>
              <a:buChar char="■"/>
            </a:pPr>
            <a:r>
              <a:rPr lang="en-US" sz="1800" b="0" i="0" u="none" strike="noStrike" cap="none">
                <a:solidFill>
                  <a:srgbClr val="595959"/>
                </a:solidFill>
                <a:latin typeface="Rockwell"/>
                <a:ea typeface="Rockwell"/>
                <a:cs typeface="Rockwell"/>
                <a:sym typeface="Rockwell"/>
              </a:rPr>
              <a:t>Most </a:t>
            </a:r>
            <a:r>
              <a:rPr lang="en-US" sz="1800" b="1" i="1" u="none" strike="noStrike" cap="none">
                <a:solidFill>
                  <a:srgbClr val="595959"/>
                </a:solidFill>
                <a:latin typeface="Rockwell"/>
                <a:ea typeface="Rockwell"/>
                <a:cs typeface="Rockwell"/>
                <a:sym typeface="Rockwell"/>
              </a:rPr>
              <a:t>probable</a:t>
            </a:r>
            <a:r>
              <a:rPr lang="en-US" sz="1800" b="0" i="0" u="none" strike="noStrike" cap="none">
                <a:solidFill>
                  <a:srgbClr val="595959"/>
                </a:solidFill>
                <a:latin typeface="Rockwell"/>
                <a:ea typeface="Rockwell"/>
                <a:cs typeface="Rockwell"/>
                <a:sym typeface="Rockwell"/>
              </a:rPr>
              <a:t> place of finding an electron is called an </a:t>
            </a:r>
            <a:r>
              <a:rPr lang="en-US" sz="1800" b="1" i="0" u="none" strike="noStrike" cap="none">
                <a:solidFill>
                  <a:srgbClr val="595959"/>
                </a:solidFill>
                <a:latin typeface="Rockwell"/>
                <a:ea typeface="Rockwell"/>
                <a:cs typeface="Rockwell"/>
                <a:sym typeface="Rockwell"/>
              </a:rPr>
              <a:t>ORBITAL</a:t>
            </a:r>
            <a:r>
              <a:rPr lang="en-US" sz="1800" b="0" i="0" u="none" strike="noStrike" cap="none">
                <a:solidFill>
                  <a:srgbClr val="595959"/>
                </a:solidFill>
                <a:latin typeface="Rockwell"/>
                <a:ea typeface="Rockwell"/>
                <a:cs typeface="Rockwell"/>
                <a:sym typeface="Rockwell"/>
              </a:rPr>
              <a:t> (90% probability)</a:t>
            </a:r>
            <a:endParaRPr sz="1400" b="0" i="0" u="none" strike="noStrike" cap="none">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Clr>
                <a:schemeClr val="accent1"/>
              </a:buClr>
              <a:buSzPts val="1350"/>
              <a:buFont typeface="Noto Sans Symbols"/>
              <a:buChar char="■"/>
            </a:pPr>
            <a:r>
              <a:rPr lang="en-US" sz="1800" b="0" i="0" u="none" strike="noStrike" cap="none">
                <a:solidFill>
                  <a:srgbClr val="595959"/>
                </a:solidFill>
                <a:latin typeface="Rockwell"/>
                <a:ea typeface="Rockwell"/>
                <a:cs typeface="Rockwell"/>
                <a:sym typeface="Rockwell"/>
              </a:rPr>
              <a:t>Each orbital can only hold 2 electrons with opposing spins (S, P, D &amp; F orbitals)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1"/>
              </a:buClr>
              <a:buSzPts val="1350"/>
              <a:buFont typeface="Noto Sans Symbols"/>
              <a:buNone/>
            </a:pPr>
            <a:r>
              <a:rPr lang="en-US" sz="1800" b="1" i="0" u="sng" strike="noStrike" cap="none">
                <a:solidFill>
                  <a:srgbClr val="595959"/>
                </a:solidFill>
                <a:latin typeface="Rockwell"/>
                <a:ea typeface="Rockwell"/>
                <a:cs typeface="Rockwell"/>
                <a:sym typeface="Rockwell"/>
              </a:rPr>
              <a:t>Evidence for this theory:</a:t>
            </a:r>
            <a:endParaRPr sz="1400" b="0" i="0" u="none" strike="noStrike" cap="none">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Clr>
                <a:schemeClr val="accent1"/>
              </a:buClr>
              <a:buSzPts val="1350"/>
              <a:buFont typeface="Noto Sans Symbols"/>
              <a:buChar char="■"/>
            </a:pPr>
            <a:r>
              <a:rPr lang="en-US" sz="1800" b="0" i="0" u="none" strike="noStrike" cap="none">
                <a:solidFill>
                  <a:srgbClr val="595959"/>
                </a:solidFill>
                <a:latin typeface="Rockwell"/>
                <a:ea typeface="Rockwell"/>
                <a:cs typeface="Rockwell"/>
                <a:sym typeface="Rockwell"/>
              </a:rPr>
              <a:t>Work of DeBroglie and PLanck that electron had wavelike characteristics</a:t>
            </a:r>
            <a:endParaRPr sz="1400" b="0" i="0" u="none" strike="noStrike" cap="none">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Clr>
                <a:schemeClr val="accent1"/>
              </a:buClr>
              <a:buSzPts val="1350"/>
              <a:buFont typeface="Noto Sans Symbols"/>
              <a:buChar char="■"/>
            </a:pPr>
            <a:r>
              <a:rPr lang="en-US" sz="1800" b="0" i="0" u="none" strike="noStrike" cap="none">
                <a:solidFill>
                  <a:srgbClr val="595959"/>
                </a:solidFill>
                <a:latin typeface="Rockwell"/>
                <a:ea typeface="Rockwell"/>
                <a:cs typeface="Rockwell"/>
                <a:sym typeface="Rockwell"/>
              </a:rPr>
              <a:t>Heisenberg Uncertainty Principle - impossible to predict exact location of electron- contradicted Bohr</a:t>
            </a:r>
            <a:endParaRPr sz="1400" b="0" i="0" u="none" strike="noStrike" cap="none">
              <a:solidFill>
                <a:srgbClr val="000000"/>
              </a:solidFill>
              <a:latin typeface="Arial"/>
              <a:ea typeface="Arial"/>
              <a:cs typeface="Arial"/>
              <a:sym typeface="Arial"/>
            </a:endParaRPr>
          </a:p>
          <a:p>
            <a:pPr marL="457200" marR="0" lvl="0" indent="-228600" algn="l" rtl="0">
              <a:lnSpc>
                <a:spcPct val="100000"/>
              </a:lnSpc>
              <a:spcBef>
                <a:spcPts val="0"/>
              </a:spcBef>
              <a:spcAft>
                <a:spcPts val="0"/>
              </a:spcAft>
              <a:buClr>
                <a:schemeClr val="accent1"/>
              </a:buClr>
              <a:buSzPts val="1350"/>
              <a:buFont typeface="Noto Sans Symbols"/>
              <a:buChar char="■"/>
            </a:pPr>
            <a:r>
              <a:rPr lang="en-US" sz="1800" b="0" i="0" u="none" strike="noStrike" cap="none">
                <a:solidFill>
                  <a:srgbClr val="595959"/>
                </a:solidFill>
                <a:latin typeface="Rockwell"/>
                <a:ea typeface="Rockwell"/>
                <a:cs typeface="Rockwell"/>
                <a:sym typeface="Rockwell"/>
              </a:rPr>
              <a:t>This new evidence caused the Shell Theory to be replaced by the Quantum Mechanical Model of the atom</a:t>
            </a:r>
            <a:endParaRPr sz="1800" b="0" i="0" u="none" strike="noStrike" cap="none">
              <a:solidFill>
                <a:srgbClr val="595959"/>
              </a:solidFill>
              <a:latin typeface="Rockwell"/>
              <a:ea typeface="Rockwell"/>
              <a:cs typeface="Rockwell"/>
              <a:sym typeface="Rockwell"/>
            </a:endParaRPr>
          </a:p>
        </p:txBody>
      </p:sp>
      <p:pic>
        <p:nvPicPr>
          <p:cNvPr id="688" name="Google Shape;688;g724b252115_0_294"/>
          <p:cNvPicPr preferRelativeResize="0"/>
          <p:nvPr/>
        </p:nvPicPr>
        <p:blipFill rotWithShape="1">
          <a:blip r:embed="rId6">
            <a:alphaModFix/>
          </a:blip>
          <a:srcRect/>
          <a:stretch/>
        </p:blipFill>
        <p:spPr>
          <a:xfrm>
            <a:off x="161727" y="2388873"/>
            <a:ext cx="4039900" cy="3536206"/>
          </a:xfrm>
          <a:prstGeom prst="rect">
            <a:avLst/>
          </a:prstGeom>
          <a:noFill/>
          <a:ln>
            <a:noFill/>
          </a:ln>
        </p:spPr>
      </p:pic>
      <p:sp>
        <p:nvSpPr>
          <p:cNvPr id="689" name="Google Shape;689;g724b252115_0_294"/>
          <p:cNvSpPr/>
          <p:nvPr/>
        </p:nvSpPr>
        <p:spPr>
          <a:xfrm>
            <a:off x="199679" y="1386071"/>
            <a:ext cx="3875400" cy="11541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1"/>
              </a:buClr>
              <a:buSzPts val="900"/>
              <a:buFont typeface="Noto Sans Symbols"/>
              <a:buNone/>
            </a:pPr>
            <a:r>
              <a:rPr lang="en-US" sz="3600" b="1" i="0" u="none" strike="noStrike" cap="none">
                <a:solidFill>
                  <a:schemeClr val="accent3"/>
                </a:solidFill>
                <a:latin typeface="Rockwell"/>
                <a:ea typeface="Rockwell"/>
                <a:cs typeface="Rockwell"/>
                <a:sym typeface="Rockwell"/>
              </a:rPr>
              <a:t>Shell Model - Bohr</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87"/>
                                        </p:tgtEl>
                                      </p:cBhvr>
                                    </p:animEffect>
                                    <p:set>
                                      <p:cBhvr>
                                        <p:cTn id="7" dur="1" fill="hold">
                                          <p:stCondLst>
                                            <p:cond delay="500"/>
                                          </p:stCondLst>
                                        </p:cTn>
                                        <p:tgtEl>
                                          <p:spTgt spid="68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88"/>
                                        </p:tgtEl>
                                      </p:cBhvr>
                                    </p:animEffect>
                                    <p:set>
                                      <p:cBhvr>
                                        <p:cTn id="10" dur="1" fill="hold">
                                          <p:stCondLst>
                                            <p:cond delay="500"/>
                                          </p:stCondLst>
                                        </p:cTn>
                                        <p:tgtEl>
                                          <p:spTgt spid="68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689"/>
                                        </p:tgtEl>
                                      </p:cBhvr>
                                    </p:animEffect>
                                    <p:set>
                                      <p:cBhvr>
                                        <p:cTn id="13" dur="1" fill="hold">
                                          <p:stCondLst>
                                            <p:cond delay="500"/>
                                          </p:stCondLst>
                                        </p:cTn>
                                        <p:tgtEl>
                                          <p:spTgt spid="6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2315"/>
        <p:cNvGrpSpPr/>
        <p:nvPr/>
      </p:nvGrpSpPr>
      <p:grpSpPr>
        <a:xfrm>
          <a:off x="0" y="0"/>
          <a:ext cx="0" cy="0"/>
          <a:chOff x="0" y="0"/>
          <a:chExt cx="0" cy="0"/>
        </a:xfrm>
      </p:grpSpPr>
      <p:sp>
        <p:nvSpPr>
          <p:cNvPr id="2316" name="Google Shape;2316;g724b252115_0_131"/>
          <p:cNvSpPr txBox="1">
            <a:spLocks noGrp="1"/>
          </p:cNvSpPr>
          <p:nvPr>
            <p:ph type="body" idx="1"/>
          </p:nvPr>
        </p:nvSpPr>
        <p:spPr>
          <a:xfrm>
            <a:off x="455722" y="1110915"/>
            <a:ext cx="3700500" cy="4642200"/>
          </a:xfrm>
          <a:prstGeom prst="rect">
            <a:avLst/>
          </a:prstGeom>
          <a:solidFill>
            <a:srgbClr val="C0C0D6"/>
          </a:solidFill>
          <a:ln>
            <a:noFill/>
          </a:ln>
        </p:spPr>
        <p:txBody>
          <a:bodyPr spcFirstLastPara="1" wrap="square" lIns="91425" tIns="45700" rIns="91425" bIns="45700" anchor="t" anchorCtr="0">
            <a:noAutofit/>
          </a:bodyPr>
          <a:lstStyle/>
          <a:p>
            <a:pPr marL="228600" lvl="0" indent="-228599" algn="l" rtl="0">
              <a:lnSpc>
                <a:spcPct val="90000"/>
              </a:lnSpc>
              <a:spcBef>
                <a:spcPts val="0"/>
              </a:spcBef>
              <a:spcAft>
                <a:spcPts val="0"/>
              </a:spcAft>
              <a:buSzPts val="1249"/>
              <a:buChar char="■"/>
            </a:pPr>
            <a:r>
              <a:rPr lang="en-US" sz="1665"/>
              <a:t>Assumption:  Endpoint is equivalence point</a:t>
            </a:r>
            <a:endParaRPr/>
          </a:p>
          <a:p>
            <a:pPr marL="457200" lvl="1" indent="-228600" algn="l" rtl="0">
              <a:lnSpc>
                <a:spcPct val="90000"/>
              </a:lnSpc>
              <a:spcBef>
                <a:spcPts val="600"/>
              </a:spcBef>
              <a:spcAft>
                <a:spcPts val="0"/>
              </a:spcAft>
              <a:buSzPts val="1249"/>
              <a:buChar char="■"/>
            </a:pPr>
            <a:r>
              <a:rPr lang="en-US" sz="1665"/>
              <a:t>This is not true – we actually “overshoot” before indicator changes</a:t>
            </a:r>
            <a:endParaRPr/>
          </a:p>
          <a:p>
            <a:pPr marL="228600" lvl="0" indent="-228599" algn="l" rtl="0">
              <a:lnSpc>
                <a:spcPct val="90000"/>
              </a:lnSpc>
              <a:spcBef>
                <a:spcPts val="2000"/>
              </a:spcBef>
              <a:spcAft>
                <a:spcPts val="0"/>
              </a:spcAft>
              <a:buSzPts val="1249"/>
              <a:buChar char="■"/>
            </a:pPr>
            <a:r>
              <a:rPr lang="en-US" sz="1665"/>
              <a:t>Possible Sources of Error:</a:t>
            </a:r>
            <a:endParaRPr/>
          </a:p>
          <a:p>
            <a:pPr marL="457200" lvl="1" indent="-228600" algn="l" rtl="0">
              <a:lnSpc>
                <a:spcPct val="90000"/>
              </a:lnSpc>
              <a:spcBef>
                <a:spcPts val="600"/>
              </a:spcBef>
              <a:spcAft>
                <a:spcPts val="0"/>
              </a:spcAft>
              <a:buSzPts val="1249"/>
              <a:buChar char="■"/>
            </a:pPr>
            <a:r>
              <a:rPr lang="en-US" sz="1665"/>
              <a:t>Overshoot Endpoint</a:t>
            </a:r>
            <a:endParaRPr/>
          </a:p>
          <a:p>
            <a:pPr marL="685800" lvl="2" indent="-228600" algn="l" rtl="0">
              <a:lnSpc>
                <a:spcPct val="90000"/>
              </a:lnSpc>
              <a:spcBef>
                <a:spcPts val="600"/>
              </a:spcBef>
              <a:spcAft>
                <a:spcPts val="0"/>
              </a:spcAft>
              <a:buSzPts val="1249"/>
              <a:buChar char="■"/>
            </a:pPr>
            <a:r>
              <a:rPr lang="en-US" sz="1665"/>
              <a:t>Moles of titrant (and therefore analyte) too high</a:t>
            </a:r>
            <a:endParaRPr/>
          </a:p>
          <a:p>
            <a:pPr marL="457200" lvl="1" indent="-228600" algn="l" rtl="0">
              <a:lnSpc>
                <a:spcPct val="90000"/>
              </a:lnSpc>
              <a:spcBef>
                <a:spcPts val="600"/>
              </a:spcBef>
              <a:spcAft>
                <a:spcPts val="0"/>
              </a:spcAft>
              <a:buSzPts val="1249"/>
              <a:buChar char="■"/>
            </a:pPr>
            <a:r>
              <a:rPr lang="en-US" sz="1665"/>
              <a:t>Not reading to bottom of meniscus</a:t>
            </a:r>
            <a:endParaRPr/>
          </a:p>
          <a:p>
            <a:pPr marL="685800" lvl="2" indent="-228600" algn="l" rtl="0">
              <a:lnSpc>
                <a:spcPct val="90000"/>
              </a:lnSpc>
              <a:spcBef>
                <a:spcPts val="600"/>
              </a:spcBef>
              <a:spcAft>
                <a:spcPts val="0"/>
              </a:spcAft>
              <a:buSzPts val="1249"/>
              <a:buChar char="■"/>
            </a:pPr>
            <a:r>
              <a:rPr lang="en-US" sz="1665"/>
              <a:t>Moles of titrant too low</a:t>
            </a:r>
            <a:endParaRPr/>
          </a:p>
          <a:p>
            <a:pPr marL="457200" lvl="1" indent="-228600" algn="l" rtl="0">
              <a:lnSpc>
                <a:spcPct val="90000"/>
              </a:lnSpc>
              <a:spcBef>
                <a:spcPts val="600"/>
              </a:spcBef>
              <a:spcAft>
                <a:spcPts val="0"/>
              </a:spcAft>
              <a:buSzPts val="1249"/>
              <a:buChar char="■"/>
            </a:pPr>
            <a:r>
              <a:rPr lang="en-US" sz="1665"/>
              <a:t>Concentration of titrant not what expected</a:t>
            </a:r>
            <a:endParaRPr/>
          </a:p>
          <a:p>
            <a:pPr marL="685800" lvl="2" indent="-228600" algn="l" rtl="0">
              <a:lnSpc>
                <a:spcPct val="90000"/>
              </a:lnSpc>
              <a:spcBef>
                <a:spcPts val="600"/>
              </a:spcBef>
              <a:spcAft>
                <a:spcPts val="0"/>
              </a:spcAft>
              <a:buSzPts val="1249"/>
              <a:buChar char="■"/>
            </a:pPr>
            <a:r>
              <a:rPr lang="en-US" sz="1665"/>
              <a:t>Be sure to rinse buret with titrant first to control for this</a:t>
            </a:r>
            <a:endParaRPr/>
          </a:p>
          <a:p>
            <a:pPr marL="685800" lvl="2" indent="-149304" algn="l" rtl="0">
              <a:lnSpc>
                <a:spcPct val="90000"/>
              </a:lnSpc>
              <a:spcBef>
                <a:spcPts val="600"/>
              </a:spcBef>
              <a:spcAft>
                <a:spcPts val="0"/>
              </a:spcAft>
              <a:buSzPts val="1249"/>
              <a:buNone/>
            </a:pPr>
            <a:endParaRPr sz="1665"/>
          </a:p>
        </p:txBody>
      </p:sp>
      <p:grpSp>
        <p:nvGrpSpPr>
          <p:cNvPr id="2317" name="Google Shape;2317;g724b252115_0_131"/>
          <p:cNvGrpSpPr/>
          <p:nvPr/>
        </p:nvGrpSpPr>
        <p:grpSpPr>
          <a:xfrm>
            <a:off x="6209959" y="2948884"/>
            <a:ext cx="2842479" cy="1489265"/>
            <a:chOff x="6191173" y="4438149"/>
            <a:chExt cx="2701719" cy="1489265"/>
          </a:xfrm>
        </p:grpSpPr>
        <p:pic>
          <p:nvPicPr>
            <p:cNvPr id="2318" name="Google Shape;2318;g724b252115_0_131" descr="http://chemwiki.ucdavis.edu/@api/deki/files/65868/=tcc-KaCompare.png?revision=1&amp;size=bestfit&amp;width=526&amp;height=275"/>
            <p:cNvPicPr preferRelativeResize="0"/>
            <p:nvPr/>
          </p:nvPicPr>
          <p:blipFill rotWithShape="1">
            <a:blip r:embed="rId3">
              <a:alphaModFix/>
            </a:blip>
            <a:srcRect r="51916"/>
            <a:stretch/>
          </p:blipFill>
          <p:spPr>
            <a:xfrm>
              <a:off x="6191173" y="4438149"/>
              <a:ext cx="1369687" cy="1489265"/>
            </a:xfrm>
            <a:prstGeom prst="rect">
              <a:avLst/>
            </a:prstGeom>
            <a:noFill/>
            <a:ln>
              <a:noFill/>
            </a:ln>
          </p:spPr>
        </p:pic>
        <p:pic>
          <p:nvPicPr>
            <p:cNvPr id="2319" name="Google Shape;2319;g724b252115_0_131" descr="http://chemwiki.ucdavis.edu/@api/deki/files/65868/=tcc-KaCompare.png?revision=1&amp;size=bestfit&amp;width=526&amp;height=275"/>
            <p:cNvPicPr preferRelativeResize="0"/>
            <p:nvPr/>
          </p:nvPicPr>
          <p:blipFill rotWithShape="1">
            <a:blip r:embed="rId3">
              <a:alphaModFix/>
            </a:blip>
            <a:srcRect l="51525"/>
            <a:stretch/>
          </p:blipFill>
          <p:spPr>
            <a:xfrm>
              <a:off x="7512082" y="4438149"/>
              <a:ext cx="1380810" cy="1489265"/>
            </a:xfrm>
            <a:prstGeom prst="rect">
              <a:avLst/>
            </a:prstGeom>
            <a:noFill/>
            <a:ln>
              <a:noFill/>
            </a:ln>
          </p:spPr>
        </p:pic>
      </p:grpSp>
      <p:sp>
        <p:nvSpPr>
          <p:cNvPr id="2320" name="Google Shape;2320;g724b252115_0_131"/>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B0F0"/>
              </a:buClr>
              <a:buSzPts val="3600"/>
              <a:buFont typeface="Rockwell"/>
              <a:buNone/>
            </a:pPr>
            <a:r>
              <a:rPr lang="en-US">
                <a:solidFill>
                  <a:srgbClr val="00B0F0"/>
                </a:solidFill>
              </a:rPr>
              <a:t>Titration- Acid/Base</a:t>
            </a:r>
            <a:endParaRPr>
              <a:solidFill>
                <a:srgbClr val="00B0F0"/>
              </a:solidFill>
            </a:endParaRPr>
          </a:p>
        </p:txBody>
      </p:sp>
      <p:sp>
        <p:nvSpPr>
          <p:cNvPr id="2321" name="Google Shape;2321;g724b252115_0_131"/>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2322" name="Google Shape;2322;g724b252115_0_131"/>
          <p:cNvSpPr txBox="1"/>
          <p:nvPr/>
        </p:nvSpPr>
        <p:spPr>
          <a:xfrm>
            <a:off x="7935598" y="-32652"/>
            <a:ext cx="1141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 1</a:t>
            </a:r>
            <a:endParaRPr sz="1800" b="0" i="0" u="none" strike="noStrike" cap="none">
              <a:solidFill>
                <a:schemeClr val="dk1"/>
              </a:solidFill>
              <a:latin typeface="Rockwell"/>
              <a:ea typeface="Rockwell"/>
              <a:cs typeface="Rockwell"/>
              <a:sym typeface="Rockwell"/>
            </a:endParaRPr>
          </a:p>
        </p:txBody>
      </p:sp>
      <p:sp>
        <p:nvSpPr>
          <p:cNvPr id="2323" name="Google Shape;2323;g724b252115_0_131"/>
          <p:cNvSpPr txBox="1"/>
          <p:nvPr/>
        </p:nvSpPr>
        <p:spPr>
          <a:xfrm>
            <a:off x="8144771" y="220962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2324" name="Google Shape;2324;g724b252115_0_131" descr="http://2.bp.blogspot.com/-yekjV9EMOv4/Vc2aMJ_PrmI/AAAAAAAAAJI/kyvBPUOndj4/s400/titration.jpg"/>
          <p:cNvPicPr preferRelativeResize="0"/>
          <p:nvPr/>
        </p:nvPicPr>
        <p:blipFill rotWithShape="1">
          <a:blip r:embed="rId6">
            <a:alphaModFix/>
          </a:blip>
          <a:srcRect t="4580"/>
          <a:stretch/>
        </p:blipFill>
        <p:spPr>
          <a:xfrm>
            <a:off x="361151" y="981527"/>
            <a:ext cx="3808822" cy="4766572"/>
          </a:xfrm>
          <a:prstGeom prst="rect">
            <a:avLst/>
          </a:prstGeom>
          <a:noFill/>
          <a:ln>
            <a:noFill/>
          </a:ln>
        </p:spPr>
      </p:pic>
      <p:pic>
        <p:nvPicPr>
          <p:cNvPr id="2325" name="Google Shape;2325;g724b252115_0_131" descr="http://3.bp.blogspot.com/-w-Ciuc_NA-Y/Vc2eIyd3sZI/AAAAAAAAAJQ/xiSxSjpvgZ0/s320/Titration.gif"/>
          <p:cNvPicPr preferRelativeResize="0"/>
          <p:nvPr/>
        </p:nvPicPr>
        <p:blipFill rotWithShape="1">
          <a:blip r:embed="rId7">
            <a:alphaModFix/>
          </a:blip>
          <a:srcRect/>
          <a:stretch/>
        </p:blipFill>
        <p:spPr>
          <a:xfrm>
            <a:off x="4881356" y="745992"/>
            <a:ext cx="2192984" cy="2131307"/>
          </a:xfrm>
          <a:prstGeom prst="rect">
            <a:avLst/>
          </a:prstGeom>
          <a:noFill/>
          <a:ln>
            <a:noFill/>
          </a:ln>
        </p:spPr>
      </p:pic>
      <p:pic>
        <p:nvPicPr>
          <p:cNvPr id="2326" name="Google Shape;2326;g724b252115_0_131" descr="186indicators"/>
          <p:cNvPicPr preferRelativeResize="0"/>
          <p:nvPr/>
        </p:nvPicPr>
        <p:blipFill rotWithShape="1">
          <a:blip r:embed="rId8">
            <a:alphaModFix/>
          </a:blip>
          <a:srcRect/>
          <a:stretch/>
        </p:blipFill>
        <p:spPr>
          <a:xfrm>
            <a:off x="4367284" y="740011"/>
            <a:ext cx="3193576" cy="2153685"/>
          </a:xfrm>
          <a:prstGeom prst="rect">
            <a:avLst/>
          </a:prstGeom>
          <a:noFill/>
          <a:ln>
            <a:noFill/>
          </a:ln>
        </p:spPr>
      </p:pic>
      <p:sp>
        <p:nvSpPr>
          <p:cNvPr id="2327" name="Google Shape;2327;g724b252115_0_131"/>
          <p:cNvSpPr txBox="1"/>
          <p:nvPr/>
        </p:nvSpPr>
        <p:spPr>
          <a:xfrm>
            <a:off x="6705844" y="2578956"/>
            <a:ext cx="9096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9">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328" name="Google Shape;2328;g724b252115_0_131"/>
          <p:cNvSpPr txBox="1"/>
          <p:nvPr/>
        </p:nvSpPr>
        <p:spPr>
          <a:xfrm>
            <a:off x="3302758" y="5780345"/>
            <a:ext cx="5841300" cy="1084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Learning Objectives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6.12: The student can reason about the distinction between strong and weak acid solutions with similar values of pH, including the percent ionization of the acids, the concentrations needed to achieve the same pH, and the amount of base needed to reach the equivalence point in a titration.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6.13: The student can interpret titration data for monoprotic or polyprotic acids involving titration of a weak or strong acid by a strong base (or a weak or strong base by a strong acid) to determine the concentration of the titrant and the pKa for a weak acid, or the pKb for a weak base. </a:t>
            </a:r>
            <a:r>
              <a:rPr lang="en-US" sz="105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
        <p:nvSpPr>
          <p:cNvPr id="2329" name="Google Shape;2329;g724b252115_0_131"/>
          <p:cNvSpPr txBox="1"/>
          <p:nvPr/>
        </p:nvSpPr>
        <p:spPr>
          <a:xfrm>
            <a:off x="0" y="5777945"/>
            <a:ext cx="3302700" cy="1088100"/>
          </a:xfrm>
          <a:prstGeom prst="rect">
            <a:avLst/>
          </a:prstGeom>
          <a:solidFill>
            <a:schemeClr val="accent6"/>
          </a:solid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Science Practices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1.4 The student can </a:t>
            </a:r>
            <a:r>
              <a:rPr lang="en-US" sz="900" b="0" i="1" u="none" strike="noStrike" cap="none">
                <a:solidFill>
                  <a:schemeClr val="dk1"/>
                </a:solidFill>
                <a:latin typeface="Rockwell"/>
                <a:ea typeface="Rockwell"/>
                <a:cs typeface="Rockwell"/>
                <a:sym typeface="Rockwell"/>
              </a:rPr>
              <a:t>use representations and models </a:t>
            </a:r>
            <a:r>
              <a:rPr lang="en-US" sz="900" b="0" i="0" u="none" strike="noStrike" cap="none">
                <a:solidFill>
                  <a:schemeClr val="dk1"/>
                </a:solidFill>
                <a:latin typeface="Rockwell"/>
                <a:ea typeface="Rockwell"/>
                <a:cs typeface="Rockwell"/>
                <a:sym typeface="Rockwell"/>
              </a:rPr>
              <a:t>to analyze situations or solve problems qualitatively and quantitatively.</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5.1 The student can </a:t>
            </a:r>
            <a:r>
              <a:rPr lang="en-US" sz="900" b="0" i="1" u="none" strike="noStrike" cap="none">
                <a:solidFill>
                  <a:schemeClr val="dk1"/>
                </a:solidFill>
                <a:latin typeface="Rockwell"/>
                <a:ea typeface="Rockwell"/>
                <a:cs typeface="Rockwell"/>
                <a:sym typeface="Rockwell"/>
              </a:rPr>
              <a:t>analyze data </a:t>
            </a:r>
            <a:r>
              <a:rPr lang="en-US" sz="900" b="0" i="0" u="none" strike="noStrike" cap="none">
                <a:solidFill>
                  <a:schemeClr val="dk1"/>
                </a:solidFill>
                <a:latin typeface="Rockwell"/>
                <a:ea typeface="Rockwell"/>
                <a:cs typeface="Rockwell"/>
                <a:sym typeface="Rockwell"/>
              </a:rPr>
              <a:t>to identify patterns or relationships.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endParaRPr sz="900" b="0" i="0" u="sng" strike="noStrike" cap="none">
              <a:solidFill>
                <a:schemeClr val="dk1"/>
              </a:solidFill>
              <a:latin typeface="Rockwell"/>
              <a:ea typeface="Rockwell"/>
              <a:cs typeface="Rockwell"/>
              <a:sym typeface="Rockwell"/>
            </a:endParaRPr>
          </a:p>
        </p:txBody>
      </p:sp>
      <p:grpSp>
        <p:nvGrpSpPr>
          <p:cNvPr id="2330" name="Google Shape;2330;g724b252115_0_131"/>
          <p:cNvGrpSpPr/>
          <p:nvPr/>
        </p:nvGrpSpPr>
        <p:grpSpPr>
          <a:xfrm>
            <a:off x="6203168" y="2948884"/>
            <a:ext cx="2848557" cy="1489861"/>
            <a:chOff x="4877460" y="2948288"/>
            <a:chExt cx="2848557" cy="1489861"/>
          </a:xfrm>
        </p:grpSpPr>
        <p:pic>
          <p:nvPicPr>
            <p:cNvPr id="2331" name="Google Shape;2331;g724b252115_0_131" descr="http://chemwiki.ucdavis.edu/@api/deki/files/65866/=tccSaSb.png?revision=1&amp;size=bestfit&amp;width=268&amp;height=277"/>
            <p:cNvPicPr preferRelativeResize="0"/>
            <p:nvPr/>
          </p:nvPicPr>
          <p:blipFill rotWithShape="1">
            <a:blip r:embed="rId10">
              <a:alphaModFix/>
            </a:blip>
            <a:srcRect/>
            <a:stretch/>
          </p:blipFill>
          <p:spPr>
            <a:xfrm>
              <a:off x="4877460" y="2948288"/>
              <a:ext cx="1441453" cy="1489861"/>
            </a:xfrm>
            <a:prstGeom prst="rect">
              <a:avLst/>
            </a:prstGeom>
            <a:noFill/>
            <a:ln>
              <a:noFill/>
            </a:ln>
          </p:spPr>
        </p:pic>
        <p:pic>
          <p:nvPicPr>
            <p:cNvPr id="2332" name="Google Shape;2332;g724b252115_0_131" descr="http://chemwiki.ucdavis.edu/@api/deki/files/65865/=tccWS.png?revision=1&amp;size=bestfit&amp;width=283&amp;height=276"/>
            <p:cNvPicPr preferRelativeResize="0"/>
            <p:nvPr/>
          </p:nvPicPr>
          <p:blipFill rotWithShape="1">
            <a:blip r:embed="rId11">
              <a:alphaModFix/>
            </a:blip>
            <a:srcRect/>
            <a:stretch/>
          </p:blipFill>
          <p:spPr>
            <a:xfrm>
              <a:off x="6198369" y="2948288"/>
              <a:ext cx="1527648" cy="1489861"/>
            </a:xfrm>
            <a:prstGeom prst="rect">
              <a:avLst/>
            </a:prstGeom>
            <a:noFill/>
            <a:ln>
              <a:noFill/>
            </a:ln>
          </p:spPr>
        </p:pic>
      </p:grpSp>
      <p:sp>
        <p:nvSpPr>
          <p:cNvPr id="2333" name="Google Shape;2333;g724b252115_0_131"/>
          <p:cNvSpPr txBox="1"/>
          <p:nvPr/>
        </p:nvSpPr>
        <p:spPr>
          <a:xfrm>
            <a:off x="4367284" y="2948288"/>
            <a:ext cx="1824000" cy="1477200"/>
          </a:xfrm>
          <a:prstGeom prst="rect">
            <a:avLst/>
          </a:prstGeom>
          <a:solidFill>
            <a:srgbClr val="AE4DD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Strength of Acids affects shape of graph: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grpSp>
        <p:nvGrpSpPr>
          <p:cNvPr id="2334" name="Google Shape;2334;g724b252115_0_131"/>
          <p:cNvGrpSpPr/>
          <p:nvPr/>
        </p:nvGrpSpPr>
        <p:grpSpPr>
          <a:xfrm>
            <a:off x="6209998" y="4520037"/>
            <a:ext cx="2835152" cy="1233071"/>
            <a:chOff x="6209998" y="4438149"/>
            <a:chExt cx="2835152" cy="1233071"/>
          </a:xfrm>
        </p:grpSpPr>
        <p:pic>
          <p:nvPicPr>
            <p:cNvPr id="2335" name="Google Shape;2335;g724b252115_0_131" descr="http://www.chem1.com/acad/webtext/acid2/acid2-images/tc-carbonate-2.png"/>
            <p:cNvPicPr preferRelativeResize="0"/>
            <p:nvPr/>
          </p:nvPicPr>
          <p:blipFill rotWithShape="1">
            <a:blip r:embed="rId12">
              <a:alphaModFix/>
            </a:blip>
            <a:srcRect/>
            <a:stretch/>
          </p:blipFill>
          <p:spPr>
            <a:xfrm>
              <a:off x="6209998" y="4438149"/>
              <a:ext cx="1441057" cy="1233070"/>
            </a:xfrm>
            <a:prstGeom prst="rect">
              <a:avLst/>
            </a:prstGeom>
            <a:noFill/>
            <a:ln>
              <a:noFill/>
            </a:ln>
          </p:spPr>
        </p:pic>
        <p:pic>
          <p:nvPicPr>
            <p:cNvPr id="2336" name="Google Shape;2336;g724b252115_0_131" descr="http://www.chem1.com/acad/webtext/acid2/acid2-images/tc-carbonate-1.png"/>
            <p:cNvPicPr preferRelativeResize="0"/>
            <p:nvPr/>
          </p:nvPicPr>
          <p:blipFill rotWithShape="1">
            <a:blip r:embed="rId13">
              <a:alphaModFix/>
            </a:blip>
            <a:srcRect/>
            <a:stretch/>
          </p:blipFill>
          <p:spPr>
            <a:xfrm>
              <a:off x="7599737" y="4438150"/>
              <a:ext cx="1445413" cy="1233070"/>
            </a:xfrm>
            <a:prstGeom prst="rect">
              <a:avLst/>
            </a:prstGeom>
            <a:noFill/>
            <a:ln>
              <a:noFill/>
            </a:ln>
          </p:spPr>
        </p:pic>
      </p:grpSp>
      <p:sp>
        <p:nvSpPr>
          <p:cNvPr id="2337" name="Google Shape;2337;g724b252115_0_131"/>
          <p:cNvSpPr txBox="1"/>
          <p:nvPr/>
        </p:nvSpPr>
        <p:spPr>
          <a:xfrm>
            <a:off x="7898171" y="1840292"/>
            <a:ext cx="1141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14">
                  <a:extLst>
                    <a:ext uri="{A12FA001-AC4F-418D-AE19-62706E023703}">
                      <ahyp:hlinkClr xmlns:ahyp="http://schemas.microsoft.com/office/drawing/2018/hyperlinkcolor" val="tx"/>
                    </a:ext>
                  </a:extLst>
                </a:hlinkClick>
              </a:rPr>
              <a:t>Source 2</a:t>
            </a:r>
            <a:endParaRPr sz="1800" b="0" i="0" u="none" strike="noStrike" cap="none">
              <a:solidFill>
                <a:schemeClr val="dk1"/>
              </a:solidFill>
              <a:latin typeface="Rockwell"/>
              <a:ea typeface="Rockwell"/>
              <a:cs typeface="Rockwell"/>
              <a:sym typeface="Rockwell"/>
            </a:endParaRPr>
          </a:p>
        </p:txBody>
      </p:sp>
      <p:sp>
        <p:nvSpPr>
          <p:cNvPr id="2338" name="Google Shape;2338;g724b252115_0_131"/>
          <p:cNvSpPr txBox="1"/>
          <p:nvPr/>
        </p:nvSpPr>
        <p:spPr>
          <a:xfrm>
            <a:off x="4367284" y="4520037"/>
            <a:ext cx="1824000" cy="1200300"/>
          </a:xfrm>
          <a:prstGeom prst="rect">
            <a:avLst/>
          </a:prstGeom>
          <a:solidFill>
            <a:srgbClr val="AE4DD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Polyprotic acids have multiple end points:</a:t>
            </a:r>
            <a:endParaRPr sz="1800" b="0" i="0" u="none" strike="noStrike" cap="none">
              <a:solidFill>
                <a:schemeClr val="dk1"/>
              </a:solidFill>
              <a:latin typeface="Rockwell"/>
              <a:ea typeface="Rockwell"/>
              <a:cs typeface="Rockwell"/>
              <a:sym typeface="Rockwell"/>
            </a:endParaRPr>
          </a:p>
        </p:txBody>
      </p:sp>
      <p:sp>
        <p:nvSpPr>
          <p:cNvPr id="2339" name="Google Shape;2339;g724b252115_0_131"/>
          <p:cNvSpPr txBox="1"/>
          <p:nvPr/>
        </p:nvSpPr>
        <p:spPr>
          <a:xfrm>
            <a:off x="7651057" y="2524364"/>
            <a:ext cx="13887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15">
                  <a:extLst>
                    <a:ext uri="{A12FA001-AC4F-418D-AE19-62706E023703}">
                      <ahyp:hlinkClr xmlns:ahyp="http://schemas.microsoft.com/office/drawing/2018/hyperlinkcolor" val="tx"/>
                    </a:ext>
                  </a:extLst>
                </a:hlinkClick>
              </a:rPr>
              <a:t>Virtual Lab</a:t>
            </a:r>
            <a:endParaRPr sz="1800" b="0" i="0" u="none" strike="noStrike" cap="none">
              <a:solidFill>
                <a:schemeClr val="dk1"/>
              </a:solidFill>
              <a:latin typeface="Rockwell"/>
              <a:ea typeface="Rockwell"/>
              <a:cs typeface="Rockwell"/>
              <a:sym typeface="Rockwell"/>
            </a:endParaRPr>
          </a:p>
        </p:txBody>
      </p:sp>
      <p:sp>
        <p:nvSpPr>
          <p:cNvPr id="2340" name="Google Shape;2340;g724b252115_0_131"/>
          <p:cNvSpPr/>
          <p:nvPr/>
        </p:nvSpPr>
        <p:spPr>
          <a:xfrm>
            <a:off x="37427" y="720132"/>
            <a:ext cx="9039600" cy="5000100"/>
          </a:xfrm>
          <a:prstGeom prst="rect">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pic>
        <p:nvPicPr>
          <p:cNvPr id="2341" name="Google Shape;2341;g724b252115_0_131"/>
          <p:cNvPicPr preferRelativeResize="0"/>
          <p:nvPr/>
        </p:nvPicPr>
        <p:blipFill rotWithShape="1">
          <a:blip r:embed="rId16">
            <a:alphaModFix/>
          </a:blip>
          <a:srcRect l="25383" t="10117" r="37401" b="20096"/>
          <a:stretch/>
        </p:blipFill>
        <p:spPr>
          <a:xfrm>
            <a:off x="919177" y="698221"/>
            <a:ext cx="4763676" cy="5022144"/>
          </a:xfrm>
          <a:prstGeom prst="rect">
            <a:avLst/>
          </a:prstGeom>
          <a:noFill/>
          <a:ln>
            <a:noFill/>
          </a:ln>
        </p:spPr>
      </p:pic>
      <p:sp>
        <p:nvSpPr>
          <p:cNvPr id="2342" name="Google Shape;2342;g724b252115_0_131"/>
          <p:cNvSpPr/>
          <p:nvPr/>
        </p:nvSpPr>
        <p:spPr>
          <a:xfrm>
            <a:off x="951830" y="4696906"/>
            <a:ext cx="4591800" cy="738900"/>
          </a:xfrm>
          <a:prstGeom prst="roundRect">
            <a:avLst>
              <a:gd name="adj" fmla="val 16667"/>
            </a:avLst>
          </a:prstGeom>
          <a:gradFill>
            <a:gsLst>
              <a:gs pos="0">
                <a:schemeClr val="dk1"/>
              </a:gs>
              <a:gs pos="100000">
                <a:srgbClr val="949494"/>
              </a:gs>
            </a:gsLst>
            <a:lin ang="5400012" scaled="0"/>
          </a:gradFill>
          <a:ln w="12700" cap="flat" cmpd="sng">
            <a:solidFill>
              <a:schemeClr val="dk1"/>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326"/>
                                        </p:tgtEl>
                                      </p:cBhvr>
                                    </p:animEffect>
                                    <p:set>
                                      <p:cBhvr>
                                        <p:cTn id="7" dur="1" fill="hold">
                                          <p:stCondLst>
                                            <p:cond delay="500"/>
                                          </p:stCondLst>
                                        </p:cTn>
                                        <p:tgtEl>
                                          <p:spTgt spid="232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327"/>
                                        </p:tgtEl>
                                      </p:cBhvr>
                                    </p:animEffect>
                                    <p:set>
                                      <p:cBhvr>
                                        <p:cTn id="10" dur="1" fill="hold">
                                          <p:stCondLst>
                                            <p:cond delay="500"/>
                                          </p:stCondLst>
                                        </p:cTn>
                                        <p:tgtEl>
                                          <p:spTgt spid="23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324"/>
                                        </p:tgtEl>
                                      </p:cBhvr>
                                    </p:animEffect>
                                    <p:set>
                                      <p:cBhvr>
                                        <p:cTn id="15" dur="1" fill="hold">
                                          <p:stCondLst>
                                            <p:cond delay="500"/>
                                          </p:stCondLst>
                                        </p:cTn>
                                        <p:tgtEl>
                                          <p:spTgt spid="232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330"/>
                                        </p:tgtEl>
                                      </p:cBhvr>
                                    </p:animEffect>
                                    <p:set>
                                      <p:cBhvr>
                                        <p:cTn id="20" dur="1" fill="hold">
                                          <p:stCondLst>
                                            <p:cond delay="500"/>
                                          </p:stCondLst>
                                        </p:cTn>
                                        <p:tgtEl>
                                          <p:spTgt spid="233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4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4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2347"/>
        <p:cNvGrpSpPr/>
        <p:nvPr/>
      </p:nvGrpSpPr>
      <p:grpSpPr>
        <a:xfrm>
          <a:off x="0" y="0"/>
          <a:ext cx="0" cy="0"/>
          <a:chOff x="0" y="0"/>
          <a:chExt cx="0" cy="0"/>
        </a:xfrm>
      </p:grpSpPr>
      <p:sp>
        <p:nvSpPr>
          <p:cNvPr id="2348" name="Google Shape;2348;g724b250972_0_2980"/>
          <p:cNvSpPr txBox="1">
            <a:spLocks noGrp="1"/>
          </p:cNvSpPr>
          <p:nvPr>
            <p:ph type="title"/>
          </p:nvPr>
        </p:nvSpPr>
        <p:spPr>
          <a:xfrm>
            <a:off x="498474" y="-70989"/>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How to Build </a:t>
            </a:r>
            <a:br>
              <a:rPr lang="en-US"/>
            </a:br>
            <a:r>
              <a:rPr lang="en-US"/>
              <a:t>a Buffer:</a:t>
            </a:r>
            <a:endParaRPr/>
          </a:p>
        </p:txBody>
      </p:sp>
      <p:sp>
        <p:nvSpPr>
          <p:cNvPr id="2349" name="Google Shape;2349;g724b250972_0_2980"/>
          <p:cNvSpPr txBox="1">
            <a:spLocks noGrp="1"/>
          </p:cNvSpPr>
          <p:nvPr>
            <p:ph type="body" idx="1"/>
          </p:nvPr>
        </p:nvSpPr>
        <p:spPr>
          <a:xfrm>
            <a:off x="280737" y="1222919"/>
            <a:ext cx="3875400" cy="4503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800"/>
              <a:buNone/>
            </a:pPr>
            <a:r>
              <a:rPr lang="en-US" sz="2400" b="1" u="sng"/>
              <a:t>Getting the pH correct:</a:t>
            </a:r>
            <a:endParaRPr/>
          </a:p>
          <a:p>
            <a:pPr marL="228600" lvl="0" indent="-228600" algn="l" rtl="0">
              <a:lnSpc>
                <a:spcPct val="90000"/>
              </a:lnSpc>
              <a:spcBef>
                <a:spcPts val="2000"/>
              </a:spcBef>
              <a:spcAft>
                <a:spcPts val="0"/>
              </a:spcAft>
              <a:buSzPts val="1350"/>
              <a:buChar char="■"/>
            </a:pPr>
            <a:r>
              <a:rPr lang="en-US"/>
              <a:t>The pH of a buffer is primarily determined by the pKa of the weak acid in the conjugate acid-base pair.</a:t>
            </a:r>
            <a:endParaRPr/>
          </a:p>
          <a:p>
            <a:pPr marL="228600" lvl="0" indent="-228600" algn="l" rtl="0">
              <a:lnSpc>
                <a:spcPct val="90000"/>
              </a:lnSpc>
              <a:spcBef>
                <a:spcPts val="2000"/>
              </a:spcBef>
              <a:spcAft>
                <a:spcPts val="0"/>
              </a:spcAft>
              <a:buSzPts val="1350"/>
              <a:buChar char="■"/>
            </a:pPr>
            <a:r>
              <a:rPr lang="en-US"/>
              <a:t>When both species in the conjugate acid-base pair have equal concentrations, the pH of the buffer is equal to the pKa.</a:t>
            </a:r>
            <a:endParaRPr/>
          </a:p>
          <a:p>
            <a:pPr marL="228600" lvl="0" indent="-228600" algn="l" rtl="0">
              <a:lnSpc>
                <a:spcPct val="90000"/>
              </a:lnSpc>
              <a:spcBef>
                <a:spcPts val="2000"/>
              </a:spcBef>
              <a:spcAft>
                <a:spcPts val="0"/>
              </a:spcAft>
              <a:buSzPts val="1350"/>
              <a:buChar char="■"/>
            </a:pPr>
            <a:r>
              <a:rPr lang="en-US"/>
              <a:t>Choose a conjugate acid-base pair that has a pKa closest to the pH you desire and then adjust concentrations to fine tune from there.</a:t>
            </a:r>
            <a:endParaRPr/>
          </a:p>
          <a:p>
            <a:pPr marL="228600" lvl="0" indent="-142875" algn="l" rtl="0">
              <a:lnSpc>
                <a:spcPct val="90000"/>
              </a:lnSpc>
              <a:spcBef>
                <a:spcPts val="2000"/>
              </a:spcBef>
              <a:spcAft>
                <a:spcPts val="0"/>
              </a:spcAft>
              <a:buSzPts val="1350"/>
              <a:buNone/>
            </a:pPr>
            <a:endParaRPr/>
          </a:p>
        </p:txBody>
      </p:sp>
      <p:sp>
        <p:nvSpPr>
          <p:cNvPr id="2350" name="Google Shape;2350;g724b250972_0_2980"/>
          <p:cNvSpPr txBox="1">
            <a:spLocks noGrp="1"/>
          </p:cNvSpPr>
          <p:nvPr>
            <p:ph type="body" idx="2"/>
          </p:nvPr>
        </p:nvSpPr>
        <p:spPr>
          <a:xfrm>
            <a:off x="4178039" y="283013"/>
            <a:ext cx="3845700" cy="4503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500"/>
              <a:buNone/>
            </a:pPr>
            <a:r>
              <a:rPr lang="en-US" sz="2000" b="1" u="sng"/>
              <a:t>Estimating Buffer Capacity:</a:t>
            </a:r>
            <a:endParaRPr/>
          </a:p>
          <a:p>
            <a:pPr marL="228600" lvl="0" indent="-228600" algn="l" rtl="0">
              <a:lnSpc>
                <a:spcPct val="100000"/>
              </a:lnSpc>
              <a:spcBef>
                <a:spcPts val="2000"/>
              </a:spcBef>
              <a:spcAft>
                <a:spcPts val="0"/>
              </a:spcAft>
              <a:buSzPts val="1350"/>
              <a:buChar char="■"/>
            </a:pPr>
            <a:r>
              <a:rPr lang="en-US"/>
              <a:t>A buffer is only effective as long as it has sufficient amounts of both members of the conjugate acid-base pair to allow equilibrium to shift during a stress.</a:t>
            </a:r>
            <a:endParaRPr/>
          </a:p>
          <a:p>
            <a:pPr marL="228600" lvl="0" indent="-142875" algn="l" rtl="0">
              <a:lnSpc>
                <a:spcPct val="100000"/>
              </a:lnSpc>
              <a:spcBef>
                <a:spcPts val="2000"/>
              </a:spcBef>
              <a:spcAft>
                <a:spcPts val="0"/>
              </a:spcAft>
              <a:buSzPts val="1350"/>
              <a:buNone/>
            </a:pPr>
            <a:endParaRPr/>
          </a:p>
        </p:txBody>
      </p:sp>
      <p:sp>
        <p:nvSpPr>
          <p:cNvPr id="2351" name="Google Shape;2351;g724b250972_0_2980"/>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2352" name="Google Shape;2352;g724b250972_0_2980"/>
          <p:cNvSpPr txBox="1"/>
          <p:nvPr/>
        </p:nvSpPr>
        <p:spPr>
          <a:xfrm>
            <a:off x="0" y="5974038"/>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6.18: 	The student can design a buffer solution with a target pH and buffer capacity by selecting an appropriate conjugate acid-base pair and estimating the concentrations needed to achieve the desired capacity.																</a:t>
            </a:r>
            <a:endParaRPr sz="1800" b="0" i="0" u="none" strike="noStrike" cap="none">
              <a:solidFill>
                <a:schemeClr val="dk1"/>
              </a:solidFill>
              <a:latin typeface="Rockwell"/>
              <a:ea typeface="Rockwell"/>
              <a:cs typeface="Rockwell"/>
              <a:sym typeface="Rockwell"/>
            </a:endParaRPr>
          </a:p>
        </p:txBody>
      </p:sp>
      <p:sp>
        <p:nvSpPr>
          <p:cNvPr id="2353" name="Google Shape;2353;g724b250972_0_2980"/>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354" name="Google Shape;2354;g724b250972_0_2980"/>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2355" name="Google Shape;2355;g724b250972_0_2980"/>
          <p:cNvPicPr preferRelativeResize="0"/>
          <p:nvPr/>
        </p:nvPicPr>
        <p:blipFill rotWithShape="1">
          <a:blip r:embed="rId5">
            <a:alphaModFix/>
          </a:blip>
          <a:srcRect/>
          <a:stretch/>
        </p:blipFill>
        <p:spPr>
          <a:xfrm>
            <a:off x="4276630" y="2626074"/>
            <a:ext cx="4658692" cy="3310708"/>
          </a:xfrm>
          <a:prstGeom prst="rect">
            <a:avLst/>
          </a:prstGeom>
          <a:noFill/>
          <a:ln w="9525" cap="flat" cmpd="sng">
            <a:solidFill>
              <a:srgbClr val="4D4D33"/>
            </a:solidFill>
            <a:prstDash val="solid"/>
            <a:round/>
            <a:headEnd type="none" w="sm" len="sm"/>
            <a:tailEnd type="none" w="sm" len="sm"/>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2359"/>
        <p:cNvGrpSpPr/>
        <p:nvPr/>
      </p:nvGrpSpPr>
      <p:grpSpPr>
        <a:xfrm>
          <a:off x="0" y="0"/>
          <a:ext cx="0" cy="0"/>
          <a:chOff x="0" y="0"/>
          <a:chExt cx="0" cy="0"/>
        </a:xfrm>
      </p:grpSpPr>
      <p:sp>
        <p:nvSpPr>
          <p:cNvPr id="2360" name="Google Shape;2360;g724b250972_0_3001"/>
          <p:cNvSpPr txBox="1">
            <a:spLocks noGrp="1"/>
          </p:cNvSpPr>
          <p:nvPr>
            <p:ph type="title"/>
          </p:nvPr>
        </p:nvSpPr>
        <p:spPr>
          <a:xfrm>
            <a:off x="491949" y="239078"/>
            <a:ext cx="7556400" cy="471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2800"/>
              <a:buFont typeface="Rockwell"/>
              <a:buNone/>
            </a:pPr>
            <a:r>
              <a:rPr lang="en-US" sz="2800"/>
              <a:t>The Buffer Mechanism</a:t>
            </a:r>
            <a:endParaRPr sz="2800"/>
          </a:p>
        </p:txBody>
      </p:sp>
      <p:sp>
        <p:nvSpPr>
          <p:cNvPr id="2361" name="Google Shape;2361;g724b250972_0_3001"/>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2362" name="Google Shape;2362;g724b250972_0_3001"/>
          <p:cNvSpPr txBox="1"/>
          <p:nvPr/>
        </p:nvSpPr>
        <p:spPr>
          <a:xfrm>
            <a:off x="0" y="6023354"/>
            <a:ext cx="91440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6.20: The student can identify a solution as being a buffer solution and explain the buffer mechanism in terms of the reactions that would occur on addition of acid/base. 																	</a:t>
            </a:r>
            <a:endParaRPr sz="1800" b="0" i="0" u="none" strike="noStrike" cap="none">
              <a:solidFill>
                <a:schemeClr val="dk1"/>
              </a:solidFill>
              <a:latin typeface="Rockwell"/>
              <a:ea typeface="Rockwell"/>
              <a:cs typeface="Rockwell"/>
              <a:sym typeface="Rockwell"/>
            </a:endParaRPr>
          </a:p>
        </p:txBody>
      </p:sp>
      <p:sp>
        <p:nvSpPr>
          <p:cNvPr id="2363" name="Google Shape;2363;g724b250972_0_3001"/>
          <p:cNvSpPr txBox="1"/>
          <p:nvPr/>
        </p:nvSpPr>
        <p:spPr>
          <a:xfrm>
            <a:off x="8048262" y="-57310"/>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364" name="Google Shape;2364;g724b250972_0_3001"/>
          <p:cNvSpPr txBox="1"/>
          <p:nvPr/>
        </p:nvSpPr>
        <p:spPr>
          <a:xfrm>
            <a:off x="8083558" y="2162066"/>
            <a:ext cx="891600" cy="3693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365" name="Google Shape;2365;g724b250972_0_3001"/>
          <p:cNvSpPr/>
          <p:nvPr/>
        </p:nvSpPr>
        <p:spPr>
          <a:xfrm>
            <a:off x="4452849" y="2896447"/>
            <a:ext cx="3798000" cy="1646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If a strong base is added to the HF/F</a:t>
            </a:r>
            <a:r>
              <a:rPr lang="en-US" sz="1600" b="0" i="0" u="none" strike="noStrike" cap="none" baseline="30000">
                <a:solidFill>
                  <a:schemeClr val="dk1"/>
                </a:solidFill>
                <a:latin typeface="Rockwell"/>
                <a:ea typeface="Rockwell"/>
                <a:cs typeface="Rockwell"/>
                <a:sym typeface="Rockwell"/>
              </a:rPr>
              <a:t>-</a:t>
            </a:r>
            <a:r>
              <a:rPr lang="en-US" sz="1600" b="0" i="0" u="none" strike="noStrike" cap="none">
                <a:solidFill>
                  <a:schemeClr val="dk1"/>
                </a:solidFill>
                <a:latin typeface="Rockwell"/>
                <a:ea typeface="Rockwell"/>
                <a:cs typeface="Rockwell"/>
                <a:sym typeface="Rockwell"/>
              </a:rPr>
              <a:t> buffer, then the added base will react completely with the available acid, HF.  This results in a nearly unchanged [H</a:t>
            </a:r>
            <a:r>
              <a:rPr lang="en-US" sz="1600" b="0" i="0" u="none" strike="noStrike" cap="none" baseline="-25000">
                <a:solidFill>
                  <a:schemeClr val="dk1"/>
                </a:solidFill>
                <a:latin typeface="Rockwell"/>
                <a:ea typeface="Rockwell"/>
                <a:cs typeface="Rockwell"/>
                <a:sym typeface="Rockwell"/>
              </a:rPr>
              <a:t>3</a:t>
            </a:r>
            <a:r>
              <a:rPr lang="en-US" sz="1600" b="0" i="0" u="none" strike="noStrike" cap="none">
                <a:solidFill>
                  <a:schemeClr val="dk1"/>
                </a:solidFill>
                <a:latin typeface="Rockwell"/>
                <a:ea typeface="Rockwell"/>
                <a:cs typeface="Rockwell"/>
                <a:sym typeface="Rockwell"/>
              </a:rPr>
              <a:t>O</a:t>
            </a:r>
            <a:r>
              <a:rPr lang="en-US" sz="1600" b="0" i="0" u="none" strike="noStrike" cap="none" baseline="30000">
                <a:solidFill>
                  <a:schemeClr val="dk1"/>
                </a:solidFill>
                <a:latin typeface="Rockwell"/>
                <a:ea typeface="Rockwell"/>
                <a:cs typeface="Rockwell"/>
                <a:sym typeface="Rockwell"/>
              </a:rPr>
              <a:t>+</a:t>
            </a:r>
            <a:r>
              <a:rPr lang="en-US" sz="1600" b="0" i="0" u="none" strike="noStrike" cap="none">
                <a:solidFill>
                  <a:schemeClr val="dk1"/>
                </a:solidFill>
                <a:latin typeface="Rockwell"/>
                <a:ea typeface="Rockwell"/>
                <a:cs typeface="Rockwell"/>
                <a:sym typeface="Rockwell"/>
              </a:rPr>
              <a:t>] and a nearly unchanged pH.</a:t>
            </a:r>
            <a:endParaRPr sz="1600" b="0" i="0" u="none" strike="noStrike" cap="none">
              <a:solidFill>
                <a:schemeClr val="dk1"/>
              </a:solidFill>
              <a:latin typeface="Rockwell"/>
              <a:ea typeface="Rockwell"/>
              <a:cs typeface="Rockwell"/>
              <a:sym typeface="Rockwell"/>
            </a:endParaRPr>
          </a:p>
          <a:p>
            <a:pPr marL="0" marR="0" lvl="0" indent="0" algn="ctr" rtl="0">
              <a:lnSpc>
                <a:spcPct val="100000"/>
              </a:lnSpc>
              <a:spcBef>
                <a:spcPts val="600"/>
              </a:spcBef>
              <a:spcAft>
                <a:spcPts val="0"/>
              </a:spcAft>
              <a:buClr>
                <a:srgbClr val="000000"/>
              </a:buClr>
              <a:buSzPts val="1600"/>
              <a:buFont typeface="Arial"/>
              <a:buNone/>
            </a:pPr>
            <a:r>
              <a:rPr lang="en-US" sz="1600" b="0" i="1" u="none" strike="noStrike" cap="none">
                <a:solidFill>
                  <a:schemeClr val="dk1"/>
                </a:solidFill>
                <a:latin typeface="Rockwell"/>
                <a:ea typeface="Rockwell"/>
                <a:cs typeface="Rockwell"/>
                <a:sym typeface="Rockwell"/>
              </a:rPr>
              <a:t>HF</a:t>
            </a:r>
            <a:r>
              <a:rPr lang="en-US" sz="1600" b="0" i="1" u="none" strike="noStrike" cap="none" baseline="-25000">
                <a:solidFill>
                  <a:schemeClr val="dk1"/>
                </a:solidFill>
                <a:latin typeface="Rockwell"/>
                <a:ea typeface="Rockwell"/>
                <a:cs typeface="Rockwell"/>
                <a:sym typeface="Rockwell"/>
              </a:rPr>
              <a:t>(aq)</a:t>
            </a:r>
            <a:r>
              <a:rPr lang="en-US" sz="1600" b="0" i="1" u="none" strike="noStrike" cap="none">
                <a:solidFill>
                  <a:schemeClr val="dk1"/>
                </a:solidFill>
                <a:latin typeface="Rockwell"/>
                <a:ea typeface="Rockwell"/>
                <a:cs typeface="Rockwell"/>
                <a:sym typeface="Rockwell"/>
              </a:rPr>
              <a:t> + OH</a:t>
            </a:r>
            <a:r>
              <a:rPr lang="en-US" sz="1600" b="0" i="1" u="none" strike="noStrike" cap="none" baseline="30000">
                <a:solidFill>
                  <a:schemeClr val="dk1"/>
                </a:solidFill>
                <a:latin typeface="Rockwell"/>
                <a:ea typeface="Rockwell"/>
                <a:cs typeface="Rockwell"/>
                <a:sym typeface="Rockwell"/>
              </a:rPr>
              <a:t>-</a:t>
            </a:r>
            <a:r>
              <a:rPr lang="en-US" sz="1600" b="0" i="1" u="none" strike="noStrike" cap="none" baseline="-25000">
                <a:solidFill>
                  <a:schemeClr val="dk1"/>
                </a:solidFill>
                <a:latin typeface="Rockwell"/>
                <a:ea typeface="Rockwell"/>
                <a:cs typeface="Rockwell"/>
                <a:sym typeface="Rockwell"/>
              </a:rPr>
              <a:t>(aq)</a:t>
            </a:r>
            <a:r>
              <a:rPr lang="en-US" sz="1600" b="0" i="1" u="none" strike="noStrike" cap="none">
                <a:solidFill>
                  <a:schemeClr val="dk1"/>
                </a:solidFill>
                <a:latin typeface="Rockwell"/>
                <a:ea typeface="Rockwell"/>
                <a:cs typeface="Rockwell"/>
                <a:sym typeface="Rockwell"/>
              </a:rPr>
              <a:t> 🡪 F</a:t>
            </a:r>
            <a:r>
              <a:rPr lang="en-US" sz="1600" b="0" i="1" u="none" strike="noStrike" cap="none" baseline="30000">
                <a:solidFill>
                  <a:schemeClr val="dk1"/>
                </a:solidFill>
                <a:latin typeface="Rockwell"/>
                <a:ea typeface="Rockwell"/>
                <a:cs typeface="Rockwell"/>
                <a:sym typeface="Rockwell"/>
              </a:rPr>
              <a:t>-</a:t>
            </a:r>
            <a:r>
              <a:rPr lang="en-US" sz="1600" b="0" i="1" u="none" strike="noStrike" cap="none" baseline="-25000">
                <a:solidFill>
                  <a:schemeClr val="dk1"/>
                </a:solidFill>
                <a:latin typeface="Rockwell"/>
                <a:ea typeface="Rockwell"/>
                <a:cs typeface="Rockwell"/>
                <a:sym typeface="Rockwell"/>
              </a:rPr>
              <a:t>(aq)</a:t>
            </a:r>
            <a:r>
              <a:rPr lang="en-US" sz="1600" b="0" i="1" u="none" strike="noStrike" cap="none">
                <a:solidFill>
                  <a:schemeClr val="dk1"/>
                </a:solidFill>
                <a:latin typeface="Rockwell"/>
                <a:ea typeface="Rockwell"/>
                <a:cs typeface="Rockwell"/>
                <a:sym typeface="Rockwell"/>
              </a:rPr>
              <a:t> + H</a:t>
            </a:r>
            <a:r>
              <a:rPr lang="en-US" sz="1600" b="0" i="1" u="none" strike="noStrike" cap="none" baseline="-25000">
                <a:solidFill>
                  <a:schemeClr val="dk1"/>
                </a:solidFill>
                <a:latin typeface="Rockwell"/>
                <a:ea typeface="Rockwell"/>
                <a:cs typeface="Rockwell"/>
                <a:sym typeface="Rockwell"/>
              </a:rPr>
              <a:t>2</a:t>
            </a:r>
            <a:r>
              <a:rPr lang="en-US" sz="1600" b="0" i="1" u="none" strike="noStrike" cap="none">
                <a:solidFill>
                  <a:schemeClr val="dk1"/>
                </a:solidFill>
                <a:latin typeface="Rockwell"/>
                <a:ea typeface="Rockwell"/>
                <a:cs typeface="Rockwell"/>
                <a:sym typeface="Rockwell"/>
              </a:rPr>
              <a:t>O</a:t>
            </a:r>
            <a:r>
              <a:rPr lang="en-US" sz="1600" b="0" i="1" u="none" strike="noStrike" cap="none" baseline="-25000">
                <a:solidFill>
                  <a:schemeClr val="dk1"/>
                </a:solidFill>
                <a:latin typeface="Rockwell"/>
                <a:ea typeface="Rockwell"/>
                <a:cs typeface="Rockwell"/>
                <a:sym typeface="Rockwell"/>
              </a:rPr>
              <a:t>(l)</a:t>
            </a:r>
            <a:endParaRPr sz="1600" b="0" i="1" u="none" strike="noStrike" cap="none">
              <a:solidFill>
                <a:schemeClr val="dk1"/>
              </a:solidFill>
              <a:latin typeface="Rockwell"/>
              <a:ea typeface="Rockwell"/>
              <a:cs typeface="Rockwell"/>
              <a:sym typeface="Rockwell"/>
            </a:endParaRPr>
          </a:p>
        </p:txBody>
      </p:sp>
      <p:sp>
        <p:nvSpPr>
          <p:cNvPr id="2366" name="Google Shape;2366;g724b250972_0_3001"/>
          <p:cNvSpPr txBox="1">
            <a:spLocks noGrp="1"/>
          </p:cNvSpPr>
          <p:nvPr>
            <p:ph type="body" idx="1"/>
          </p:nvPr>
        </p:nvSpPr>
        <p:spPr>
          <a:xfrm>
            <a:off x="160638" y="751932"/>
            <a:ext cx="7887600" cy="221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79"/>
              <a:buNone/>
            </a:pPr>
            <a:r>
              <a:rPr lang="en-US" sz="1572"/>
              <a:t>A buffer is able to resist pH change because the two components (conjugate acid and conjugate base) are both present in appreciable amounts at equilibrium and are able to neutralize small amounts of other acids and bases (in the form of H</a:t>
            </a:r>
            <a:r>
              <a:rPr lang="en-US" sz="1572" baseline="-25000"/>
              <a:t>3</a:t>
            </a:r>
            <a:r>
              <a:rPr lang="en-US" sz="1572"/>
              <a:t>O</a:t>
            </a:r>
            <a:r>
              <a:rPr lang="en-US" sz="1572" baseline="30000"/>
              <a:t>+</a:t>
            </a:r>
            <a:r>
              <a:rPr lang="en-US" sz="1572"/>
              <a:t> and OH</a:t>
            </a:r>
            <a:r>
              <a:rPr lang="en-US" sz="1572" baseline="30000"/>
              <a:t>-</a:t>
            </a:r>
            <a:r>
              <a:rPr lang="en-US" sz="1572"/>
              <a:t>) when they are added to the solution.  Take, for example, a fluoride buffer made from hydrofluoric acid and NaF.   A model fluoride buffer would contain equimolar concentrations of HF and NaF.  Since they are a weak acid and a weak base, respectively, the amount of hydrolysis is minimal and both buffer species are present at, effectively, their initial supplied concentrations.</a:t>
            </a:r>
            <a:endParaRPr/>
          </a:p>
          <a:p>
            <a:pPr marL="0" lvl="0" indent="0" algn="l" rtl="0">
              <a:lnSpc>
                <a:spcPct val="100000"/>
              </a:lnSpc>
              <a:spcBef>
                <a:spcPts val="2600"/>
              </a:spcBef>
              <a:spcAft>
                <a:spcPts val="0"/>
              </a:spcAft>
              <a:buSzPts val="1110"/>
              <a:buNone/>
            </a:pPr>
            <a:endParaRPr sz="1480"/>
          </a:p>
          <a:p>
            <a:pPr marL="0" lvl="0" indent="0" algn="l" rtl="0">
              <a:lnSpc>
                <a:spcPct val="100000"/>
              </a:lnSpc>
              <a:spcBef>
                <a:spcPts val="2000"/>
              </a:spcBef>
              <a:spcAft>
                <a:spcPts val="0"/>
              </a:spcAft>
              <a:buSzPts val="1110"/>
              <a:buNone/>
            </a:pPr>
            <a:endParaRPr sz="1480"/>
          </a:p>
        </p:txBody>
      </p:sp>
      <p:sp>
        <p:nvSpPr>
          <p:cNvPr id="2367" name="Google Shape;2367;g724b250972_0_3001"/>
          <p:cNvSpPr txBox="1"/>
          <p:nvPr/>
        </p:nvSpPr>
        <p:spPr>
          <a:xfrm>
            <a:off x="160638" y="2960930"/>
            <a:ext cx="3943800" cy="1646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If a strong acid is added to the HF/F</a:t>
            </a:r>
            <a:r>
              <a:rPr lang="en-US" sz="1600" b="0" i="0" u="none" strike="noStrike" cap="none" baseline="30000">
                <a:solidFill>
                  <a:schemeClr val="dk1"/>
                </a:solidFill>
                <a:latin typeface="Rockwell"/>
                <a:ea typeface="Rockwell"/>
                <a:cs typeface="Rockwell"/>
                <a:sym typeface="Rockwell"/>
              </a:rPr>
              <a:t>-</a:t>
            </a:r>
            <a:r>
              <a:rPr lang="en-US" sz="1600" b="0" i="0" u="none" strike="noStrike" cap="none">
                <a:solidFill>
                  <a:schemeClr val="dk1"/>
                </a:solidFill>
                <a:latin typeface="Rockwell"/>
                <a:ea typeface="Rockwell"/>
                <a:cs typeface="Rockwell"/>
                <a:sym typeface="Rockwell"/>
              </a:rPr>
              <a:t> buffer, then the the added acid will react completely with the available base, F</a:t>
            </a:r>
            <a:r>
              <a:rPr lang="en-US" sz="1600" b="0" i="0" u="none" strike="noStrike" cap="none" baseline="30000">
                <a:solidFill>
                  <a:schemeClr val="dk1"/>
                </a:solidFill>
                <a:latin typeface="Rockwell"/>
                <a:ea typeface="Rockwell"/>
                <a:cs typeface="Rockwell"/>
                <a:sym typeface="Rockwell"/>
              </a:rPr>
              <a:t>-</a:t>
            </a:r>
            <a:r>
              <a:rPr lang="en-US" sz="1600" b="0" i="0" u="none" strike="noStrike" cap="none">
                <a:solidFill>
                  <a:schemeClr val="dk1"/>
                </a:solidFill>
                <a:latin typeface="Rockwell"/>
                <a:ea typeface="Rockwell"/>
                <a:cs typeface="Rockwell"/>
                <a:sym typeface="Rockwell"/>
              </a:rPr>
              <a:t>.  This results in a nearly unchanged [H</a:t>
            </a:r>
            <a:r>
              <a:rPr lang="en-US" sz="1600" b="0" i="0" u="none" strike="noStrike" cap="none" baseline="-25000">
                <a:solidFill>
                  <a:schemeClr val="dk1"/>
                </a:solidFill>
                <a:latin typeface="Rockwell"/>
                <a:ea typeface="Rockwell"/>
                <a:cs typeface="Rockwell"/>
                <a:sym typeface="Rockwell"/>
              </a:rPr>
              <a:t>3</a:t>
            </a:r>
            <a:r>
              <a:rPr lang="en-US" sz="1600" b="0" i="0" u="none" strike="noStrike" cap="none">
                <a:solidFill>
                  <a:schemeClr val="dk1"/>
                </a:solidFill>
                <a:latin typeface="Rockwell"/>
                <a:ea typeface="Rockwell"/>
                <a:cs typeface="Rockwell"/>
                <a:sym typeface="Rockwell"/>
              </a:rPr>
              <a:t>O</a:t>
            </a:r>
            <a:r>
              <a:rPr lang="en-US" sz="1600" b="0" i="0" u="none" strike="noStrike" cap="none" baseline="30000">
                <a:solidFill>
                  <a:schemeClr val="dk1"/>
                </a:solidFill>
                <a:latin typeface="Rockwell"/>
                <a:ea typeface="Rockwell"/>
                <a:cs typeface="Rockwell"/>
                <a:sym typeface="Rockwell"/>
              </a:rPr>
              <a:t>+</a:t>
            </a:r>
            <a:r>
              <a:rPr lang="en-US" sz="1600" b="0" i="0" u="none" strike="noStrike" cap="none">
                <a:solidFill>
                  <a:schemeClr val="dk1"/>
                </a:solidFill>
                <a:latin typeface="Rockwell"/>
                <a:ea typeface="Rockwell"/>
                <a:cs typeface="Rockwell"/>
                <a:sym typeface="Rockwell"/>
              </a:rPr>
              <a:t>] and a nearly unchanged pH.</a:t>
            </a:r>
            <a:endParaRPr sz="1600" b="0" i="0" u="none" strike="noStrike" cap="none">
              <a:solidFill>
                <a:schemeClr val="dk1"/>
              </a:solidFill>
              <a:latin typeface="Rockwell"/>
              <a:ea typeface="Rockwell"/>
              <a:cs typeface="Rockwell"/>
              <a:sym typeface="Rockwell"/>
            </a:endParaRPr>
          </a:p>
          <a:p>
            <a:pPr marL="0" marR="0" lvl="0" indent="0" algn="ctr" rtl="0">
              <a:lnSpc>
                <a:spcPct val="100000"/>
              </a:lnSpc>
              <a:spcBef>
                <a:spcPts val="600"/>
              </a:spcBef>
              <a:spcAft>
                <a:spcPts val="0"/>
              </a:spcAft>
              <a:buClr>
                <a:srgbClr val="000000"/>
              </a:buClr>
              <a:buSzPts val="1600"/>
              <a:buFont typeface="Arial"/>
              <a:buNone/>
            </a:pPr>
            <a:r>
              <a:rPr lang="en-US" sz="1600" b="0" i="1" u="none" strike="noStrike" cap="none">
                <a:solidFill>
                  <a:schemeClr val="dk1"/>
                </a:solidFill>
                <a:latin typeface="Rockwell"/>
                <a:ea typeface="Rockwell"/>
                <a:cs typeface="Rockwell"/>
                <a:sym typeface="Rockwell"/>
              </a:rPr>
              <a:t>H</a:t>
            </a:r>
            <a:r>
              <a:rPr lang="en-US" sz="1600" b="0" i="1" u="none" strike="noStrike" cap="none" baseline="-25000">
                <a:solidFill>
                  <a:schemeClr val="dk1"/>
                </a:solidFill>
                <a:latin typeface="Rockwell"/>
                <a:ea typeface="Rockwell"/>
                <a:cs typeface="Rockwell"/>
                <a:sym typeface="Rockwell"/>
              </a:rPr>
              <a:t>3</a:t>
            </a:r>
            <a:r>
              <a:rPr lang="en-US" sz="1600" b="0" i="1" u="none" strike="noStrike" cap="none">
                <a:solidFill>
                  <a:schemeClr val="dk1"/>
                </a:solidFill>
                <a:latin typeface="Rockwell"/>
                <a:ea typeface="Rockwell"/>
                <a:cs typeface="Rockwell"/>
                <a:sym typeface="Rockwell"/>
              </a:rPr>
              <a:t>O</a:t>
            </a:r>
            <a:r>
              <a:rPr lang="en-US" sz="1600" b="0" i="1" u="none" strike="noStrike" cap="none" baseline="30000">
                <a:solidFill>
                  <a:schemeClr val="dk1"/>
                </a:solidFill>
                <a:latin typeface="Rockwell"/>
                <a:ea typeface="Rockwell"/>
                <a:cs typeface="Rockwell"/>
                <a:sym typeface="Rockwell"/>
              </a:rPr>
              <a:t>+</a:t>
            </a:r>
            <a:r>
              <a:rPr lang="en-US" sz="1600" b="0" i="1" u="none" strike="noStrike" cap="none" baseline="-25000">
                <a:solidFill>
                  <a:schemeClr val="dk1"/>
                </a:solidFill>
                <a:latin typeface="Rockwell"/>
                <a:ea typeface="Rockwell"/>
                <a:cs typeface="Rockwell"/>
                <a:sym typeface="Rockwell"/>
              </a:rPr>
              <a:t>(aq)</a:t>
            </a:r>
            <a:r>
              <a:rPr lang="en-US" sz="1600" b="0" i="1" u="none" strike="noStrike" cap="none">
                <a:solidFill>
                  <a:schemeClr val="dk1"/>
                </a:solidFill>
                <a:latin typeface="Rockwell"/>
                <a:ea typeface="Rockwell"/>
                <a:cs typeface="Rockwell"/>
                <a:sym typeface="Rockwell"/>
              </a:rPr>
              <a:t> + F</a:t>
            </a:r>
            <a:r>
              <a:rPr lang="en-US" sz="1600" b="0" i="1" u="none" strike="noStrike" cap="none" baseline="30000">
                <a:solidFill>
                  <a:schemeClr val="dk1"/>
                </a:solidFill>
                <a:latin typeface="Rockwell"/>
                <a:ea typeface="Rockwell"/>
                <a:cs typeface="Rockwell"/>
                <a:sym typeface="Rockwell"/>
              </a:rPr>
              <a:t>-</a:t>
            </a:r>
            <a:r>
              <a:rPr lang="en-US" sz="1600" b="0" i="1" u="none" strike="noStrike" cap="none" baseline="-25000">
                <a:solidFill>
                  <a:schemeClr val="dk1"/>
                </a:solidFill>
                <a:latin typeface="Rockwell"/>
                <a:ea typeface="Rockwell"/>
                <a:cs typeface="Rockwell"/>
                <a:sym typeface="Rockwell"/>
              </a:rPr>
              <a:t>(aq)</a:t>
            </a:r>
            <a:r>
              <a:rPr lang="en-US" sz="1600" b="0" i="1" u="none" strike="noStrike" cap="none">
                <a:solidFill>
                  <a:schemeClr val="dk1"/>
                </a:solidFill>
                <a:latin typeface="Rockwell"/>
                <a:ea typeface="Rockwell"/>
                <a:cs typeface="Rockwell"/>
                <a:sym typeface="Rockwell"/>
              </a:rPr>
              <a:t> 🡪 HF</a:t>
            </a:r>
            <a:r>
              <a:rPr lang="en-US" sz="1600" b="0" i="1" u="none" strike="noStrike" cap="none" baseline="-25000">
                <a:solidFill>
                  <a:schemeClr val="dk1"/>
                </a:solidFill>
                <a:latin typeface="Rockwell"/>
                <a:ea typeface="Rockwell"/>
                <a:cs typeface="Rockwell"/>
                <a:sym typeface="Rockwell"/>
              </a:rPr>
              <a:t>(aq)</a:t>
            </a:r>
            <a:r>
              <a:rPr lang="en-US" sz="1600" b="0" i="1" u="none" strike="noStrike" cap="none">
                <a:solidFill>
                  <a:schemeClr val="dk1"/>
                </a:solidFill>
                <a:latin typeface="Rockwell"/>
                <a:ea typeface="Rockwell"/>
                <a:cs typeface="Rockwell"/>
                <a:sym typeface="Rockwell"/>
              </a:rPr>
              <a:t> + H</a:t>
            </a:r>
            <a:r>
              <a:rPr lang="en-US" sz="1600" b="0" i="1" u="none" strike="noStrike" cap="none" baseline="-25000">
                <a:solidFill>
                  <a:schemeClr val="dk1"/>
                </a:solidFill>
                <a:latin typeface="Rockwell"/>
                <a:ea typeface="Rockwell"/>
                <a:cs typeface="Rockwell"/>
                <a:sym typeface="Rockwell"/>
              </a:rPr>
              <a:t>2</a:t>
            </a:r>
            <a:r>
              <a:rPr lang="en-US" sz="1600" b="0" i="1" u="none" strike="noStrike" cap="none">
                <a:solidFill>
                  <a:schemeClr val="dk1"/>
                </a:solidFill>
                <a:latin typeface="Rockwell"/>
                <a:ea typeface="Rockwell"/>
                <a:cs typeface="Rockwell"/>
                <a:sym typeface="Rockwell"/>
              </a:rPr>
              <a:t>O</a:t>
            </a:r>
            <a:r>
              <a:rPr lang="en-US" sz="1600" b="0" i="1" u="none" strike="noStrike" cap="none" baseline="-25000">
                <a:solidFill>
                  <a:schemeClr val="dk1"/>
                </a:solidFill>
                <a:latin typeface="Rockwell"/>
                <a:ea typeface="Rockwell"/>
                <a:cs typeface="Rockwell"/>
                <a:sym typeface="Rockwell"/>
              </a:rPr>
              <a:t>(l)</a:t>
            </a:r>
            <a:endParaRPr sz="1600" b="0" i="1" u="none" strike="noStrike" cap="none">
              <a:solidFill>
                <a:schemeClr val="dk1"/>
              </a:solidFill>
              <a:latin typeface="Rockwell"/>
              <a:ea typeface="Rockwell"/>
              <a:cs typeface="Rockwell"/>
              <a:sym typeface="Rockwell"/>
            </a:endParaRPr>
          </a:p>
        </p:txBody>
      </p:sp>
      <p:sp>
        <p:nvSpPr>
          <p:cNvPr id="2368" name="Google Shape;2368;g724b250972_0_3001"/>
          <p:cNvSpPr txBox="1"/>
          <p:nvPr/>
        </p:nvSpPr>
        <p:spPr>
          <a:xfrm>
            <a:off x="276447" y="4945666"/>
            <a:ext cx="8133900" cy="9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The slight shift in pH after challenge is governed by the hydrolysis equilibrium of HF, based on the new HF and F</a:t>
            </a:r>
            <a:r>
              <a:rPr lang="en-US" sz="1600" b="0" i="0" u="none" strike="noStrike" cap="none" baseline="30000">
                <a:solidFill>
                  <a:schemeClr val="dk1"/>
                </a:solidFill>
                <a:latin typeface="Rockwell"/>
                <a:ea typeface="Rockwell"/>
                <a:cs typeface="Rockwell"/>
                <a:sym typeface="Rockwell"/>
              </a:rPr>
              <a:t>-</a:t>
            </a:r>
            <a:r>
              <a:rPr lang="en-US" sz="1600" b="0" i="0" u="none" strike="noStrike" cap="none">
                <a:solidFill>
                  <a:schemeClr val="dk1"/>
                </a:solidFill>
                <a:latin typeface="Rockwell"/>
                <a:ea typeface="Rockwell"/>
                <a:cs typeface="Rockwell"/>
                <a:sym typeface="Rockwell"/>
              </a:rPr>
              <a:t> concentrations: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1600"/>
              <a:buFont typeface="Arial"/>
              <a:buNone/>
            </a:pPr>
            <a:r>
              <a:rPr lang="en-US" sz="1600" b="0" i="1" u="none" strike="noStrike" cap="none">
                <a:solidFill>
                  <a:schemeClr val="dk1"/>
                </a:solidFill>
                <a:latin typeface="Rockwell"/>
                <a:ea typeface="Rockwell"/>
                <a:cs typeface="Rockwell"/>
                <a:sym typeface="Rockwell"/>
              </a:rPr>
              <a:t>HF</a:t>
            </a:r>
            <a:r>
              <a:rPr lang="en-US" sz="1600" b="0" i="1" u="none" strike="noStrike" cap="none" baseline="-25000">
                <a:solidFill>
                  <a:schemeClr val="dk1"/>
                </a:solidFill>
                <a:latin typeface="Rockwell"/>
                <a:ea typeface="Rockwell"/>
                <a:cs typeface="Rockwell"/>
                <a:sym typeface="Rockwell"/>
              </a:rPr>
              <a:t>(aq)</a:t>
            </a:r>
            <a:r>
              <a:rPr lang="en-US" sz="1600" b="0" i="1" u="none" strike="noStrike" cap="none">
                <a:solidFill>
                  <a:schemeClr val="dk1"/>
                </a:solidFill>
                <a:latin typeface="Rockwell"/>
                <a:ea typeface="Rockwell"/>
                <a:cs typeface="Rockwell"/>
                <a:sym typeface="Rockwell"/>
              </a:rPr>
              <a:t> + H</a:t>
            </a:r>
            <a:r>
              <a:rPr lang="en-US" sz="1600" b="0" i="1" u="none" strike="noStrike" cap="none" baseline="-25000">
                <a:solidFill>
                  <a:schemeClr val="dk1"/>
                </a:solidFill>
                <a:latin typeface="Rockwell"/>
                <a:ea typeface="Rockwell"/>
                <a:cs typeface="Rockwell"/>
                <a:sym typeface="Rockwell"/>
              </a:rPr>
              <a:t>2</a:t>
            </a:r>
            <a:r>
              <a:rPr lang="en-US" sz="1600" b="0" i="1" u="none" strike="noStrike" cap="none">
                <a:solidFill>
                  <a:schemeClr val="dk1"/>
                </a:solidFill>
                <a:latin typeface="Rockwell"/>
                <a:ea typeface="Rockwell"/>
                <a:cs typeface="Rockwell"/>
                <a:sym typeface="Rockwell"/>
              </a:rPr>
              <a:t>O</a:t>
            </a:r>
            <a:r>
              <a:rPr lang="en-US" sz="1600" b="0" i="1" u="none" strike="noStrike" cap="none" baseline="-25000">
                <a:solidFill>
                  <a:schemeClr val="dk1"/>
                </a:solidFill>
                <a:latin typeface="Rockwell"/>
                <a:ea typeface="Rockwell"/>
                <a:cs typeface="Rockwell"/>
                <a:sym typeface="Rockwell"/>
              </a:rPr>
              <a:t>(l)</a:t>
            </a:r>
            <a:r>
              <a:rPr lang="en-US" sz="1600" b="0" i="1" u="none" strike="noStrike" cap="none">
                <a:solidFill>
                  <a:schemeClr val="dk1"/>
                </a:solidFill>
                <a:latin typeface="Rockwell"/>
                <a:ea typeface="Rockwell"/>
                <a:cs typeface="Rockwell"/>
                <a:sym typeface="Rockwell"/>
              </a:rPr>
              <a:t> ⇌ F</a:t>
            </a:r>
            <a:r>
              <a:rPr lang="en-US" sz="1600" b="0" i="1" u="none" strike="noStrike" cap="none" baseline="30000">
                <a:solidFill>
                  <a:schemeClr val="dk1"/>
                </a:solidFill>
                <a:latin typeface="Rockwell"/>
                <a:ea typeface="Rockwell"/>
                <a:cs typeface="Rockwell"/>
                <a:sym typeface="Rockwell"/>
              </a:rPr>
              <a:t>−</a:t>
            </a:r>
            <a:r>
              <a:rPr lang="en-US" sz="1600" b="0" i="1" u="none" strike="noStrike" cap="none" baseline="-25000">
                <a:solidFill>
                  <a:schemeClr val="dk1"/>
                </a:solidFill>
                <a:latin typeface="Rockwell"/>
                <a:ea typeface="Rockwell"/>
                <a:cs typeface="Rockwell"/>
                <a:sym typeface="Rockwell"/>
              </a:rPr>
              <a:t>(aq)</a:t>
            </a:r>
            <a:r>
              <a:rPr lang="en-US" sz="1600" b="0" i="1" u="none" strike="noStrike" cap="none">
                <a:solidFill>
                  <a:schemeClr val="dk1"/>
                </a:solidFill>
                <a:latin typeface="Rockwell"/>
                <a:ea typeface="Rockwell"/>
                <a:cs typeface="Rockwell"/>
                <a:sym typeface="Rockwell"/>
              </a:rPr>
              <a:t> + H</a:t>
            </a:r>
            <a:r>
              <a:rPr lang="en-US" sz="1600" b="0" i="1" u="none" strike="noStrike" cap="none" baseline="-25000">
                <a:solidFill>
                  <a:schemeClr val="dk1"/>
                </a:solidFill>
                <a:latin typeface="Rockwell"/>
                <a:ea typeface="Rockwell"/>
                <a:cs typeface="Rockwell"/>
                <a:sym typeface="Rockwell"/>
              </a:rPr>
              <a:t>3</a:t>
            </a:r>
            <a:r>
              <a:rPr lang="en-US" sz="1600" b="0" i="1" u="none" strike="noStrike" cap="none">
                <a:solidFill>
                  <a:schemeClr val="dk1"/>
                </a:solidFill>
                <a:latin typeface="Rockwell"/>
                <a:ea typeface="Rockwell"/>
                <a:cs typeface="Rockwell"/>
                <a:sym typeface="Rockwell"/>
              </a:rPr>
              <a:t>O</a:t>
            </a:r>
            <a:r>
              <a:rPr lang="en-US" sz="1600" b="0" i="1" u="none" strike="noStrike" cap="none" baseline="30000">
                <a:solidFill>
                  <a:schemeClr val="dk1"/>
                </a:solidFill>
                <a:latin typeface="Rockwell"/>
                <a:ea typeface="Rockwell"/>
                <a:cs typeface="Rockwell"/>
                <a:sym typeface="Rockwell"/>
              </a:rPr>
              <a:t>+</a:t>
            </a:r>
            <a:r>
              <a:rPr lang="en-US" sz="1600" b="0" i="1" u="none" strike="noStrike" cap="none" baseline="-25000">
                <a:solidFill>
                  <a:schemeClr val="dk1"/>
                </a:solidFill>
                <a:latin typeface="Rockwell"/>
                <a:ea typeface="Rockwell"/>
                <a:cs typeface="Rockwell"/>
                <a:sym typeface="Rockwell"/>
              </a:rPr>
              <a:t>(aq)</a:t>
            </a:r>
            <a:r>
              <a:rPr lang="en-US" sz="1600" b="0" i="1" u="none" strike="noStrike" cap="none">
                <a:solidFill>
                  <a:schemeClr val="dk1"/>
                </a:solidFill>
                <a:latin typeface="Rockwell"/>
                <a:ea typeface="Rockwell"/>
                <a:cs typeface="Rockwell"/>
                <a:sym typeface="Rockwell"/>
              </a:rPr>
              <a:t> </a:t>
            </a:r>
            <a:endParaRPr sz="16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2373"/>
        <p:cNvGrpSpPr/>
        <p:nvPr/>
      </p:nvGrpSpPr>
      <p:grpSpPr>
        <a:xfrm>
          <a:off x="0" y="0"/>
          <a:ext cx="0" cy="0"/>
          <a:chOff x="0" y="0"/>
          <a:chExt cx="0" cy="0"/>
        </a:xfrm>
      </p:grpSpPr>
      <p:sp>
        <p:nvSpPr>
          <p:cNvPr id="2374" name="Google Shape;2374;g724b250972_0_3546"/>
          <p:cNvSpPr txBox="1">
            <a:spLocks noGrp="1"/>
          </p:cNvSpPr>
          <p:nvPr>
            <p:ph type="title"/>
          </p:nvPr>
        </p:nvSpPr>
        <p:spPr>
          <a:xfrm>
            <a:off x="895728" y="1679064"/>
            <a:ext cx="5638800" cy="1362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4000"/>
              <a:buFont typeface="Rockwell"/>
              <a:buNone/>
            </a:pPr>
            <a:r>
              <a:rPr lang="en-US" sz="4000"/>
              <a:t>Unit 9 </a:t>
            </a:r>
            <a:endParaRPr sz="4000"/>
          </a:p>
        </p:txBody>
      </p:sp>
      <p:sp>
        <p:nvSpPr>
          <p:cNvPr id="2375" name="Google Shape;2375;g724b250972_0_3546"/>
          <p:cNvSpPr txBox="1">
            <a:spLocks noGrp="1"/>
          </p:cNvSpPr>
          <p:nvPr>
            <p:ph type="body" idx="1"/>
          </p:nvPr>
        </p:nvSpPr>
        <p:spPr>
          <a:xfrm>
            <a:off x="1358686" y="3014403"/>
            <a:ext cx="6627900" cy="15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750"/>
              <a:buNone/>
            </a:pPr>
            <a:r>
              <a:rPr lang="en-US" sz="5000"/>
              <a:t>Application of Thermochemistry 7-9%</a:t>
            </a:r>
            <a:endParaRPr sz="500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2379"/>
        <p:cNvGrpSpPr/>
        <p:nvPr/>
      </p:nvGrpSpPr>
      <p:grpSpPr>
        <a:xfrm>
          <a:off x="0" y="0"/>
          <a:ext cx="0" cy="0"/>
          <a:chOff x="0" y="0"/>
          <a:chExt cx="0" cy="0"/>
        </a:xfrm>
      </p:grpSpPr>
      <p:sp>
        <p:nvSpPr>
          <p:cNvPr id="2380" name="Google Shape;2380;g724b250972_0_4038"/>
          <p:cNvSpPr txBox="1">
            <a:spLocks noGrp="1"/>
          </p:cNvSpPr>
          <p:nvPr>
            <p:ph type="title"/>
          </p:nvPr>
        </p:nvSpPr>
        <p:spPr>
          <a:xfrm>
            <a:off x="498474" y="-3110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Entropy- Embrace the Chaos!</a:t>
            </a:r>
            <a:endParaRPr/>
          </a:p>
        </p:txBody>
      </p:sp>
      <p:sp>
        <p:nvSpPr>
          <p:cNvPr id="2381" name="Google Shape;2381;g724b250972_0_4038"/>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2382" name="Google Shape;2382;g724b250972_0_4038"/>
          <p:cNvSpPr txBox="1"/>
          <p:nvPr/>
        </p:nvSpPr>
        <p:spPr>
          <a:xfrm>
            <a:off x="63748" y="5945312"/>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5.12:  The student is able to use representations and models to predict the sign and relative magnitude of the entropy change associated with chemical or physical processes. 																</a:t>
            </a:r>
            <a:endParaRPr sz="1800" b="0" i="0" u="none" strike="noStrike" cap="none">
              <a:solidFill>
                <a:schemeClr val="dk1"/>
              </a:solidFill>
              <a:latin typeface="Rockwell"/>
              <a:ea typeface="Rockwell"/>
              <a:cs typeface="Rockwell"/>
              <a:sym typeface="Rockwell"/>
            </a:endParaRPr>
          </a:p>
        </p:txBody>
      </p:sp>
      <p:sp>
        <p:nvSpPr>
          <p:cNvPr id="2383" name="Google Shape;2383;g724b250972_0_4038"/>
          <p:cNvSpPr txBox="1"/>
          <p:nvPr/>
        </p:nvSpPr>
        <p:spPr>
          <a:xfrm>
            <a:off x="8097582" y="-32652"/>
            <a:ext cx="9795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384" name="Google Shape;2384;g724b250972_0_4038"/>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2385" name="Google Shape;2385;g724b250972_0_4038"/>
          <p:cNvPicPr preferRelativeResize="0"/>
          <p:nvPr/>
        </p:nvPicPr>
        <p:blipFill rotWithShape="1">
          <a:blip r:embed="rId6">
            <a:alphaModFix/>
          </a:blip>
          <a:srcRect/>
          <a:stretch/>
        </p:blipFill>
        <p:spPr>
          <a:xfrm>
            <a:off x="3977283" y="559577"/>
            <a:ext cx="3888664" cy="2623677"/>
          </a:xfrm>
          <a:prstGeom prst="rect">
            <a:avLst/>
          </a:prstGeom>
          <a:noFill/>
          <a:ln>
            <a:noFill/>
          </a:ln>
        </p:spPr>
      </p:pic>
      <p:pic>
        <p:nvPicPr>
          <p:cNvPr id="2386" name="Google Shape;2386;g724b250972_0_4038"/>
          <p:cNvPicPr preferRelativeResize="0">
            <a:picLocks noGrp="1"/>
          </p:cNvPicPr>
          <p:nvPr>
            <p:ph type="body" idx="1"/>
          </p:nvPr>
        </p:nvPicPr>
        <p:blipFill rotWithShape="1">
          <a:blip r:embed="rId7">
            <a:alphaModFix/>
          </a:blip>
          <a:srcRect/>
          <a:stretch/>
        </p:blipFill>
        <p:spPr>
          <a:xfrm>
            <a:off x="1407134" y="3391974"/>
            <a:ext cx="5701500" cy="2605200"/>
          </a:xfrm>
          <a:prstGeom prst="rect">
            <a:avLst/>
          </a:prstGeom>
          <a:noFill/>
          <a:ln w="38100" cap="flat" cmpd="sng">
            <a:solidFill>
              <a:schemeClr val="accent1"/>
            </a:solidFill>
            <a:prstDash val="solid"/>
            <a:round/>
            <a:headEnd type="none" w="sm" len="sm"/>
            <a:tailEnd type="none" w="sm" len="sm"/>
          </a:ln>
        </p:spPr>
      </p:pic>
      <p:sp>
        <p:nvSpPr>
          <p:cNvPr id="2387" name="Google Shape;2387;g724b250972_0_4038"/>
          <p:cNvSpPr txBox="1"/>
          <p:nvPr/>
        </p:nvSpPr>
        <p:spPr>
          <a:xfrm>
            <a:off x="376638" y="716973"/>
            <a:ext cx="3301800" cy="258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Entropy Changes that result in a +   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Increasing moles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Increasing temperature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Increasing volume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Solid to liquid to gas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Forming more complicated molecules. (More moles of electrons)</a:t>
            </a:r>
            <a:endParaRPr sz="1400" b="0" i="0" u="none" strike="noStrike" cap="none">
              <a:solidFill>
                <a:srgbClr val="000000"/>
              </a:solidFill>
              <a:latin typeface="Arial"/>
              <a:ea typeface="Arial"/>
              <a:cs typeface="Arial"/>
              <a:sym typeface="Arial"/>
            </a:endParaRPr>
          </a:p>
        </p:txBody>
      </p:sp>
      <p:sp>
        <p:nvSpPr>
          <p:cNvPr id="2388" name="Google Shape;2388;g724b250972_0_4038"/>
          <p:cNvSpPr/>
          <p:nvPr/>
        </p:nvSpPr>
        <p:spPr>
          <a:xfrm>
            <a:off x="1007918" y="1084998"/>
            <a:ext cx="218100" cy="278400"/>
          </a:xfrm>
          <a:prstGeom prst="triangle">
            <a:avLst>
              <a:gd name="adj"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2392"/>
        <p:cNvGrpSpPr/>
        <p:nvPr/>
      </p:nvGrpSpPr>
      <p:grpSpPr>
        <a:xfrm>
          <a:off x="0" y="0"/>
          <a:ext cx="0" cy="0"/>
          <a:chOff x="0" y="0"/>
          <a:chExt cx="0" cy="0"/>
        </a:xfrm>
      </p:grpSpPr>
      <p:sp>
        <p:nvSpPr>
          <p:cNvPr id="2393" name="Google Shape;2393;g724b250972_0_3628"/>
          <p:cNvSpPr/>
          <p:nvPr/>
        </p:nvSpPr>
        <p:spPr>
          <a:xfrm rot="275604">
            <a:off x="6866726" y="2186021"/>
            <a:ext cx="2674691" cy="4168694"/>
          </a:xfrm>
          <a:prstGeom prst="cloudCallout">
            <a:avLst>
              <a:gd name="adj1" fmla="val -20833"/>
              <a:gd name="adj2" fmla="val 625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Rockwell"/>
                <a:ea typeface="Rockwell"/>
                <a:cs typeface="Rockwell"/>
                <a:sym typeface="Rockwell"/>
              </a:rPr>
              <a:t>Do NOT say “like dissolves like.”  You’ll, like... get no points. </a:t>
            </a:r>
            <a:endParaRPr sz="17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chemeClr val="lt1"/>
                </a:solidFill>
                <a:latin typeface="Rockwell"/>
                <a:ea typeface="Rockwell"/>
                <a:cs typeface="Rockwell"/>
                <a:sym typeface="Rockwell"/>
              </a:rPr>
              <a:t>DO refer to LDF’s, hydrogen bonding and dipole-dipole interactions</a:t>
            </a:r>
            <a:endParaRPr sz="1700" b="0" i="0" u="none" strike="noStrike" cap="none">
              <a:solidFill>
                <a:schemeClr val="lt1"/>
              </a:solidFill>
              <a:latin typeface="Rockwell"/>
              <a:ea typeface="Rockwell"/>
              <a:cs typeface="Rockwell"/>
              <a:sym typeface="Rockwell"/>
            </a:endParaRPr>
          </a:p>
        </p:txBody>
      </p:sp>
      <p:sp>
        <p:nvSpPr>
          <p:cNvPr id="2394" name="Google Shape;2394;g724b250972_0_3628"/>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395" name="Google Shape;2395;g724b250972_0_3628"/>
          <p:cNvSpPr txBox="1"/>
          <p:nvPr/>
        </p:nvSpPr>
        <p:spPr>
          <a:xfrm>
            <a:off x="0" y="6132074"/>
            <a:ext cx="9477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2.15: 	Explain observations of the solubility of ionic solids/molecules in water and other solvents on the basis of particle views that include IMF’s and entropic effects.																</a:t>
            </a:r>
            <a:endParaRPr sz="1800" b="0" i="0" u="none" strike="noStrike" cap="none">
              <a:solidFill>
                <a:schemeClr val="dk1"/>
              </a:solidFill>
              <a:latin typeface="Rockwell"/>
              <a:ea typeface="Rockwell"/>
              <a:cs typeface="Rockwell"/>
              <a:sym typeface="Rockwell"/>
            </a:endParaRPr>
          </a:p>
        </p:txBody>
      </p:sp>
      <p:sp>
        <p:nvSpPr>
          <p:cNvPr id="2396" name="Google Shape;2396;g724b250972_0_3628"/>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2397" name="Google Shape;2397;g724b250972_0_3628" descr="Screen Shot 2016-04-06 at 8.44.37 PM.png"/>
          <p:cNvPicPr preferRelativeResize="0"/>
          <p:nvPr/>
        </p:nvPicPr>
        <p:blipFill rotWithShape="1">
          <a:blip r:embed="rId5">
            <a:alphaModFix/>
          </a:blip>
          <a:srcRect l="9302" t="17765" r="6966" b="7305"/>
          <a:stretch/>
        </p:blipFill>
        <p:spPr>
          <a:xfrm>
            <a:off x="112065" y="1049237"/>
            <a:ext cx="7117551" cy="4740998"/>
          </a:xfrm>
          <a:prstGeom prst="rect">
            <a:avLst/>
          </a:prstGeom>
          <a:noFill/>
          <a:ln w="28575" cap="flat" cmpd="sng">
            <a:solidFill>
              <a:srgbClr val="4C4C32"/>
            </a:solidFill>
            <a:prstDash val="solid"/>
            <a:round/>
            <a:headEnd type="none" w="sm" len="sm"/>
            <a:tailEnd type="none" w="sm" len="sm"/>
          </a:ln>
        </p:spPr>
      </p:pic>
      <p:sp>
        <p:nvSpPr>
          <p:cNvPr id="2398" name="Google Shape;2398;g724b250972_0_3628"/>
          <p:cNvSpPr txBox="1">
            <a:spLocks noGrp="1"/>
          </p:cNvSpPr>
          <p:nvPr>
            <p:ph type="title"/>
          </p:nvPr>
        </p:nvSpPr>
        <p:spPr>
          <a:xfrm>
            <a:off x="498474" y="484094"/>
            <a:ext cx="7556400" cy="773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Entropy in Solutions</a:t>
            </a:r>
            <a:endParaRPr/>
          </a:p>
        </p:txBody>
      </p:sp>
      <p:sp>
        <p:nvSpPr>
          <p:cNvPr id="2399" name="Google Shape;2399;g724b250972_0_3628"/>
          <p:cNvSpPr/>
          <p:nvPr/>
        </p:nvSpPr>
        <p:spPr>
          <a:xfrm>
            <a:off x="139675" y="3553256"/>
            <a:ext cx="1239000" cy="1064400"/>
          </a:xfrm>
          <a:prstGeom prst="snip1Rect">
            <a:avLst>
              <a:gd name="adj" fmla="val 16667"/>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ckwell"/>
                <a:ea typeface="Rockwell"/>
                <a:cs typeface="Rockwell"/>
                <a:sym typeface="Rockwell"/>
              </a:rPr>
              <a:t>  Generally speaking. There are exceptions</a:t>
            </a:r>
            <a:endParaRPr sz="1400" b="0" i="0" u="none" strike="noStrike" cap="none">
              <a:solidFill>
                <a:schemeClr val="lt1"/>
              </a:solidFill>
              <a:latin typeface="Rockwell"/>
              <a:ea typeface="Rockwell"/>
              <a:cs typeface="Rockwell"/>
              <a:sym typeface="Rockwell"/>
            </a:endParaRPr>
          </a:p>
        </p:txBody>
      </p:sp>
      <p:sp>
        <p:nvSpPr>
          <p:cNvPr id="2400" name="Google Shape;2400;g724b250972_0_3628"/>
          <p:cNvSpPr/>
          <p:nvPr/>
        </p:nvSpPr>
        <p:spPr>
          <a:xfrm>
            <a:off x="3286261" y="2199757"/>
            <a:ext cx="121500" cy="108000"/>
          </a:xfrm>
          <a:prstGeom prst="star5">
            <a:avLst>
              <a:gd name="adj" fmla="val 19098"/>
              <a:gd name="hf" fmla="val 105146"/>
              <a:gd name="vf" fmla="val 110557"/>
            </a:avLst>
          </a:prstGeom>
          <a:solidFill>
            <a:schemeClr val="accent4"/>
          </a:solidFill>
          <a:ln w="25400" cap="flat" cmpd="sng">
            <a:solidFill>
              <a:srgbClr val="6F6F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401" name="Google Shape;2401;g724b250972_0_3628"/>
          <p:cNvSpPr/>
          <p:nvPr/>
        </p:nvSpPr>
        <p:spPr>
          <a:xfrm>
            <a:off x="193503" y="3746540"/>
            <a:ext cx="121500" cy="108000"/>
          </a:xfrm>
          <a:prstGeom prst="star5">
            <a:avLst>
              <a:gd name="adj" fmla="val 19098"/>
              <a:gd name="hf" fmla="val 105146"/>
              <a:gd name="vf" fmla="val 110557"/>
            </a:avLst>
          </a:prstGeom>
          <a:solidFill>
            <a:schemeClr val="accent4"/>
          </a:solidFill>
          <a:ln w="25400" cap="flat" cmpd="sng">
            <a:solidFill>
              <a:srgbClr val="6F6F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2405"/>
        <p:cNvGrpSpPr/>
        <p:nvPr/>
      </p:nvGrpSpPr>
      <p:grpSpPr>
        <a:xfrm>
          <a:off x="0" y="0"/>
          <a:ext cx="0" cy="0"/>
          <a:chOff x="0" y="0"/>
          <a:chExt cx="0" cy="0"/>
        </a:xfrm>
      </p:grpSpPr>
      <p:sp>
        <p:nvSpPr>
          <p:cNvPr id="2406" name="Google Shape;2406;g724b250972_0_3040"/>
          <p:cNvSpPr txBox="1">
            <a:spLocks noGrp="1"/>
          </p:cNvSpPr>
          <p:nvPr>
            <p:ph type="title"/>
          </p:nvPr>
        </p:nvSpPr>
        <p:spPr>
          <a:xfrm>
            <a:off x="498474" y="126264"/>
            <a:ext cx="7556400" cy="985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Salt dissolution: ∆H and ∆S</a:t>
            </a:r>
            <a:endParaRPr/>
          </a:p>
        </p:txBody>
      </p:sp>
      <p:sp>
        <p:nvSpPr>
          <p:cNvPr id="2407" name="Google Shape;2407;g724b250972_0_3040"/>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408" name="Google Shape;2408;g724b250972_0_3040"/>
          <p:cNvSpPr txBox="1"/>
          <p:nvPr/>
        </p:nvSpPr>
        <p:spPr>
          <a:xfrm>
            <a:off x="21995" y="6181588"/>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6.24: The student can analyze the enthalpic and entropic changes associated with the dissolution of a salt, using particulate level interactions and representations.																</a:t>
            </a:r>
            <a:endParaRPr sz="1800" b="0" i="0" u="none" strike="noStrike" cap="none">
              <a:solidFill>
                <a:schemeClr val="dk1"/>
              </a:solidFill>
              <a:latin typeface="Rockwell"/>
              <a:ea typeface="Rockwell"/>
              <a:cs typeface="Rockwell"/>
              <a:sym typeface="Rockwell"/>
            </a:endParaRPr>
          </a:p>
        </p:txBody>
      </p:sp>
      <p:sp>
        <p:nvSpPr>
          <p:cNvPr id="2409" name="Google Shape;2409;g724b250972_0_3040"/>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410" name="Google Shape;2410;g724b250972_0_3040"/>
          <p:cNvSpPr txBox="1"/>
          <p:nvPr/>
        </p:nvSpPr>
        <p:spPr>
          <a:xfrm>
            <a:off x="3595818" y="765838"/>
            <a:ext cx="4129200" cy="8310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ckwell"/>
                <a:ea typeface="Rockwell"/>
                <a:cs typeface="Rockwell"/>
                <a:sym typeface="Rockwell"/>
              </a:rPr>
              <a:t>The enthalpy (∆H</a:t>
            </a:r>
            <a:r>
              <a:rPr lang="en-US" sz="1600" b="0" i="0" u="none" strike="noStrike" cap="none" baseline="-25000">
                <a:solidFill>
                  <a:schemeClr val="dk1"/>
                </a:solidFill>
                <a:latin typeface="Rockwell"/>
                <a:ea typeface="Rockwell"/>
                <a:cs typeface="Rockwell"/>
                <a:sym typeface="Rockwell"/>
              </a:rPr>
              <a:t>soln</a:t>
            </a:r>
            <a:r>
              <a:rPr lang="en-US" sz="1600" b="0" i="0" u="none" strike="noStrike" cap="none">
                <a:solidFill>
                  <a:schemeClr val="dk1"/>
                </a:solidFill>
                <a:latin typeface="Rockwell"/>
                <a:ea typeface="Rockwell"/>
                <a:cs typeface="Rockwell"/>
                <a:sym typeface="Rockwell"/>
              </a:rPr>
              <a:t>) of dissolution is dependent upon the intermolecular forces of the solute and solvent.</a:t>
            </a:r>
            <a:endParaRPr sz="1400" b="0" i="0" u="none" strike="noStrike" cap="none">
              <a:solidFill>
                <a:srgbClr val="000000"/>
              </a:solidFill>
              <a:latin typeface="Arial"/>
              <a:ea typeface="Arial"/>
              <a:cs typeface="Arial"/>
              <a:sym typeface="Arial"/>
            </a:endParaRPr>
          </a:p>
        </p:txBody>
      </p:sp>
      <p:sp>
        <p:nvSpPr>
          <p:cNvPr id="2411" name="Google Shape;2411;g724b250972_0_3040"/>
          <p:cNvSpPr txBox="1"/>
          <p:nvPr/>
        </p:nvSpPr>
        <p:spPr>
          <a:xfrm>
            <a:off x="3330104" y="5404288"/>
            <a:ext cx="4660500" cy="5847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ckwell"/>
                <a:ea typeface="Rockwell"/>
                <a:cs typeface="Rockwell"/>
                <a:sym typeface="Rockwell"/>
              </a:rPr>
              <a:t>The entropy (∆S</a:t>
            </a:r>
            <a:r>
              <a:rPr lang="en-US" sz="1600" b="0" i="0" u="none" strike="noStrike" cap="none" baseline="-25000">
                <a:solidFill>
                  <a:schemeClr val="dk1"/>
                </a:solidFill>
                <a:latin typeface="Rockwell"/>
                <a:ea typeface="Rockwell"/>
                <a:cs typeface="Rockwell"/>
                <a:sym typeface="Rockwell"/>
              </a:rPr>
              <a:t>soln</a:t>
            </a:r>
            <a:r>
              <a:rPr lang="en-US" sz="1600" b="0" i="0" u="none" strike="noStrike" cap="none">
                <a:solidFill>
                  <a:schemeClr val="dk1"/>
                </a:solidFill>
                <a:latin typeface="Rockwell"/>
                <a:ea typeface="Rockwell"/>
                <a:cs typeface="Rockwell"/>
                <a:sym typeface="Rockwell"/>
              </a:rPr>
              <a:t>) of dissolution generally increases the disorder of the system.</a:t>
            </a:r>
            <a:endParaRPr sz="1600" b="0" i="0" u="none" strike="noStrike" cap="none">
              <a:solidFill>
                <a:schemeClr val="dk1"/>
              </a:solidFill>
              <a:latin typeface="Rockwell"/>
              <a:ea typeface="Rockwell"/>
              <a:cs typeface="Rockwell"/>
              <a:sym typeface="Rockwell"/>
            </a:endParaRPr>
          </a:p>
        </p:txBody>
      </p:sp>
      <p:pic>
        <p:nvPicPr>
          <p:cNvPr id="2412" name="Google Shape;2412;g724b250972_0_3040"/>
          <p:cNvPicPr preferRelativeResize="0"/>
          <p:nvPr/>
        </p:nvPicPr>
        <p:blipFill rotWithShape="1">
          <a:blip r:embed="rId5">
            <a:alphaModFix/>
          </a:blip>
          <a:srcRect/>
          <a:stretch/>
        </p:blipFill>
        <p:spPr>
          <a:xfrm>
            <a:off x="167041" y="896908"/>
            <a:ext cx="3324225" cy="2695575"/>
          </a:xfrm>
          <a:prstGeom prst="rect">
            <a:avLst/>
          </a:prstGeom>
          <a:noFill/>
          <a:ln>
            <a:noFill/>
          </a:ln>
        </p:spPr>
      </p:pic>
      <p:sp>
        <p:nvSpPr>
          <p:cNvPr id="2413" name="Google Shape;2413;g724b250972_0_3040"/>
          <p:cNvSpPr txBox="1"/>
          <p:nvPr/>
        </p:nvSpPr>
        <p:spPr>
          <a:xfrm>
            <a:off x="7590972" y="2081748"/>
            <a:ext cx="14862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ahyp="http://schemas.microsoft.com/office/drawing/2018/hyperlinkcolor" val="tx"/>
                    </a:ext>
                  </a:extLst>
                </a:hlinkClick>
              </a:rPr>
              <a:t>Java Tutorial</a:t>
            </a:r>
            <a:endParaRPr sz="1800" b="0" i="0" u="none" strike="noStrike" cap="none">
              <a:solidFill>
                <a:schemeClr val="dk1"/>
              </a:solidFill>
              <a:latin typeface="Rockwell"/>
              <a:ea typeface="Rockwell"/>
              <a:cs typeface="Rockwell"/>
              <a:sym typeface="Rockwell"/>
            </a:endParaRPr>
          </a:p>
        </p:txBody>
      </p:sp>
      <p:sp>
        <p:nvSpPr>
          <p:cNvPr id="2414" name="Google Shape;2414;g724b250972_0_3040"/>
          <p:cNvSpPr/>
          <p:nvPr/>
        </p:nvSpPr>
        <p:spPr>
          <a:xfrm>
            <a:off x="1806266" y="2554514"/>
            <a:ext cx="501300" cy="856200"/>
          </a:xfrm>
          <a:prstGeom prst="ellipse">
            <a:avLst/>
          </a:prstGeom>
          <a:noFill/>
          <a:ln w="28575"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pic>
        <p:nvPicPr>
          <p:cNvPr id="2415" name="Google Shape;2415;g724b250972_0_3040"/>
          <p:cNvPicPr preferRelativeResize="0"/>
          <p:nvPr/>
        </p:nvPicPr>
        <p:blipFill rotWithShape="1">
          <a:blip r:embed="rId7">
            <a:alphaModFix/>
          </a:blip>
          <a:srcRect/>
          <a:stretch/>
        </p:blipFill>
        <p:spPr>
          <a:xfrm>
            <a:off x="3595818" y="1567649"/>
            <a:ext cx="3924300" cy="3162300"/>
          </a:xfrm>
          <a:prstGeom prst="rect">
            <a:avLst/>
          </a:prstGeom>
          <a:noFill/>
          <a:ln>
            <a:noFill/>
          </a:ln>
        </p:spPr>
      </p:pic>
      <p:sp>
        <p:nvSpPr>
          <p:cNvPr id="2416" name="Google Shape;2416;g724b250972_0_3040"/>
          <p:cNvSpPr/>
          <p:nvPr/>
        </p:nvSpPr>
        <p:spPr>
          <a:xfrm>
            <a:off x="6211352" y="3135085"/>
            <a:ext cx="494100" cy="1606500"/>
          </a:xfrm>
          <a:prstGeom prst="ellipse">
            <a:avLst/>
          </a:prstGeom>
          <a:noFill/>
          <a:ln w="28575"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417" name="Google Shape;2417;g724b250972_0_3040"/>
          <p:cNvSpPr/>
          <p:nvPr/>
        </p:nvSpPr>
        <p:spPr>
          <a:xfrm>
            <a:off x="7001547" y="1364764"/>
            <a:ext cx="281400" cy="299100"/>
          </a:xfrm>
          <a:prstGeom prst="downArrow">
            <a:avLst>
              <a:gd name="adj1" fmla="val 50000"/>
              <a:gd name="adj2"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418" name="Google Shape;2418;g724b250972_0_3040"/>
          <p:cNvSpPr/>
          <p:nvPr/>
        </p:nvSpPr>
        <p:spPr>
          <a:xfrm>
            <a:off x="3420166" y="1052796"/>
            <a:ext cx="265800" cy="334500"/>
          </a:xfrm>
          <a:prstGeom prst="leftArrow">
            <a:avLst>
              <a:gd name="adj1" fmla="val 50000"/>
              <a:gd name="adj2"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419" name="Google Shape;2419;g724b250972_0_3040"/>
          <p:cNvSpPr/>
          <p:nvPr/>
        </p:nvSpPr>
        <p:spPr>
          <a:xfrm>
            <a:off x="3369713" y="5676279"/>
            <a:ext cx="265800" cy="334500"/>
          </a:xfrm>
          <a:prstGeom prst="leftArrow">
            <a:avLst>
              <a:gd name="adj1" fmla="val 50000"/>
              <a:gd name="adj2"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cxnSp>
        <p:nvCxnSpPr>
          <p:cNvPr id="2420" name="Google Shape;2420;g724b250972_0_3040"/>
          <p:cNvCxnSpPr/>
          <p:nvPr/>
        </p:nvCxnSpPr>
        <p:spPr>
          <a:xfrm>
            <a:off x="317500" y="3614198"/>
            <a:ext cx="647700" cy="0"/>
          </a:xfrm>
          <a:prstGeom prst="straightConnector1">
            <a:avLst/>
          </a:prstGeom>
          <a:noFill/>
          <a:ln w="28575" cap="flat" cmpd="sng">
            <a:solidFill>
              <a:schemeClr val="accent1"/>
            </a:solidFill>
            <a:prstDash val="solid"/>
            <a:round/>
            <a:headEnd type="none" w="sm" len="sm"/>
            <a:tailEnd type="none" w="sm" len="sm"/>
          </a:ln>
        </p:spPr>
      </p:cxnSp>
      <p:cxnSp>
        <p:nvCxnSpPr>
          <p:cNvPr id="2421" name="Google Shape;2421;g724b250972_0_3040"/>
          <p:cNvCxnSpPr/>
          <p:nvPr/>
        </p:nvCxnSpPr>
        <p:spPr>
          <a:xfrm>
            <a:off x="3810000" y="4744154"/>
            <a:ext cx="787500" cy="0"/>
          </a:xfrm>
          <a:prstGeom prst="straightConnector1">
            <a:avLst/>
          </a:prstGeom>
          <a:noFill/>
          <a:ln w="28575" cap="flat" cmpd="sng">
            <a:solidFill>
              <a:schemeClr val="accent1"/>
            </a:solidFill>
            <a:prstDash val="solid"/>
            <a:round/>
            <a:headEnd type="none" w="sm" len="sm"/>
            <a:tailEnd type="none" w="sm" len="sm"/>
          </a:ln>
        </p:spPr>
      </p:cxnSp>
      <p:pic>
        <p:nvPicPr>
          <p:cNvPr id="2422" name="Google Shape;2422;g724b250972_0_3040"/>
          <p:cNvPicPr preferRelativeResize="0"/>
          <p:nvPr/>
        </p:nvPicPr>
        <p:blipFill rotWithShape="1">
          <a:blip r:embed="rId8">
            <a:alphaModFix/>
          </a:blip>
          <a:srcRect/>
          <a:stretch/>
        </p:blipFill>
        <p:spPr>
          <a:xfrm>
            <a:off x="76387" y="4771888"/>
            <a:ext cx="3209925" cy="1409700"/>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2426"/>
        <p:cNvGrpSpPr/>
        <p:nvPr/>
      </p:nvGrpSpPr>
      <p:grpSpPr>
        <a:xfrm>
          <a:off x="0" y="0"/>
          <a:ext cx="0" cy="0"/>
          <a:chOff x="0" y="0"/>
          <a:chExt cx="0" cy="0"/>
        </a:xfrm>
      </p:grpSpPr>
      <p:pic>
        <p:nvPicPr>
          <p:cNvPr id="2427" name="Google Shape;2427;g724b250972_0_4149"/>
          <p:cNvPicPr preferRelativeResize="0"/>
          <p:nvPr/>
        </p:nvPicPr>
        <p:blipFill rotWithShape="1">
          <a:blip r:embed="rId3">
            <a:alphaModFix/>
          </a:blip>
          <a:srcRect/>
          <a:stretch/>
        </p:blipFill>
        <p:spPr>
          <a:xfrm>
            <a:off x="-190500" y="-1584021"/>
            <a:ext cx="9525000" cy="9525000"/>
          </a:xfrm>
          <a:prstGeom prst="rect">
            <a:avLst/>
          </a:prstGeom>
          <a:noFill/>
          <a:ln>
            <a:noFill/>
          </a:ln>
        </p:spPr>
      </p:pic>
      <p:sp>
        <p:nvSpPr>
          <p:cNvPr id="2428" name="Google Shape;2428;g724b250972_0_4149"/>
          <p:cNvSpPr txBox="1">
            <a:spLocks noGrp="1"/>
          </p:cNvSpPr>
          <p:nvPr>
            <p:ph type="title"/>
          </p:nvPr>
        </p:nvSpPr>
        <p:spPr>
          <a:xfrm>
            <a:off x="35977" y="-42946"/>
            <a:ext cx="7556400" cy="1116000"/>
          </a:xfrm>
          <a:prstGeom prst="rect">
            <a:avLst/>
          </a:prstGeom>
          <a:solidFill>
            <a:schemeClr val="accent4"/>
          </a:solidFill>
          <a:ln w="25400" cap="flat" cmpd="sng">
            <a:solidFill>
              <a:srgbClr val="6F6F4A"/>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lt1"/>
              </a:buClr>
              <a:buSzPts val="3200"/>
              <a:buFont typeface="Rockwell"/>
              <a:buNone/>
            </a:pPr>
            <a:r>
              <a:rPr lang="en-US" sz="3200" b="1">
                <a:solidFill>
                  <a:schemeClr val="lt1"/>
                </a:solidFill>
                <a:latin typeface="Rockwell"/>
                <a:ea typeface="Rockwell"/>
                <a:cs typeface="Rockwell"/>
                <a:sym typeface="Rockwell"/>
              </a:rPr>
              <a:t>Predicting How Reactions Will Go</a:t>
            </a:r>
            <a:endParaRPr sz="3200" b="1">
              <a:solidFill>
                <a:schemeClr val="lt1"/>
              </a:solidFill>
            </a:endParaRPr>
          </a:p>
        </p:txBody>
      </p:sp>
      <p:pic>
        <p:nvPicPr>
          <p:cNvPr id="2429" name="Google Shape;2429;g724b250972_0_4149"/>
          <p:cNvPicPr preferRelativeResize="0">
            <a:picLocks noGrp="1"/>
          </p:cNvPicPr>
          <p:nvPr>
            <p:ph type="body" idx="1"/>
          </p:nvPr>
        </p:nvPicPr>
        <p:blipFill rotWithShape="1">
          <a:blip r:embed="rId4">
            <a:alphaModFix/>
          </a:blip>
          <a:srcRect/>
          <a:stretch/>
        </p:blipFill>
        <p:spPr>
          <a:xfrm>
            <a:off x="-190500" y="608476"/>
            <a:ext cx="6040500" cy="3151500"/>
          </a:xfrm>
          <a:prstGeom prst="rect">
            <a:avLst/>
          </a:prstGeom>
          <a:noFill/>
          <a:ln w="38100" cap="flat" cmpd="sng">
            <a:solidFill>
              <a:schemeClr val="accent2"/>
            </a:solidFill>
            <a:prstDash val="solid"/>
            <a:round/>
            <a:headEnd type="none" w="sm" len="sm"/>
            <a:tailEnd type="none" w="sm" len="sm"/>
          </a:ln>
        </p:spPr>
      </p:pic>
      <p:sp>
        <p:nvSpPr>
          <p:cNvPr id="2430" name="Google Shape;2430;g724b250972_0_4149"/>
          <p:cNvSpPr txBox="1"/>
          <p:nvPr/>
        </p:nvSpPr>
        <p:spPr>
          <a:xfrm>
            <a:off x="0" y="5689218"/>
            <a:ext cx="9144000" cy="14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5.13:  The student is able to predict whether or not a physical or chemical process is thermodynamically favored by determination of (either quantitatively or qualitatively) the signs of both delta Hº and delta Sº, and calculation or estimation of delta Gº when needed. 															</a:t>
            </a:r>
            <a:endParaRPr sz="1800" b="0" i="0" u="none" strike="noStrike" cap="none">
              <a:solidFill>
                <a:schemeClr val="dk1"/>
              </a:solidFill>
              <a:latin typeface="Rockwell"/>
              <a:ea typeface="Rockwell"/>
              <a:cs typeface="Rockwell"/>
              <a:sym typeface="Rockwell"/>
            </a:endParaRPr>
          </a:p>
        </p:txBody>
      </p:sp>
      <p:sp>
        <p:nvSpPr>
          <p:cNvPr id="2431" name="Google Shape;2431;g724b250972_0_4149"/>
          <p:cNvSpPr txBox="1"/>
          <p:nvPr/>
        </p:nvSpPr>
        <p:spPr>
          <a:xfrm>
            <a:off x="6787015" y="1199768"/>
            <a:ext cx="11715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 #1</a:t>
            </a:r>
            <a:endParaRPr sz="1800" b="0" i="0" u="none" strike="noStrike" cap="none">
              <a:solidFill>
                <a:schemeClr val="dk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ahyp="http://schemas.microsoft.com/office/drawing/2018/hyperlinkcolor" val="tx"/>
                    </a:ext>
                  </a:extLst>
                </a:hlinkClick>
              </a:rPr>
              <a:t>Video #2</a:t>
            </a:r>
            <a:endParaRPr sz="1800" b="0" i="0" u="none" strike="noStrike" cap="none">
              <a:solidFill>
                <a:schemeClr val="dk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7">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pic>
        <p:nvPicPr>
          <p:cNvPr id="2432" name="Google Shape;2432;g724b250972_0_4149"/>
          <p:cNvPicPr preferRelativeResize="0">
            <a:picLocks noGrp="1"/>
          </p:cNvPicPr>
          <p:nvPr>
            <p:ph type="body" idx="2"/>
          </p:nvPr>
        </p:nvPicPr>
        <p:blipFill rotWithShape="1">
          <a:blip r:embed="rId8">
            <a:alphaModFix/>
          </a:blip>
          <a:srcRect/>
          <a:stretch/>
        </p:blipFill>
        <p:spPr>
          <a:xfrm>
            <a:off x="4884104" y="2240756"/>
            <a:ext cx="4450500" cy="3170100"/>
          </a:xfrm>
          <a:prstGeom prst="rect">
            <a:avLst/>
          </a:prstGeom>
          <a:noFill/>
          <a:ln>
            <a:noFill/>
          </a:ln>
        </p:spPr>
      </p:pic>
      <p:pic>
        <p:nvPicPr>
          <p:cNvPr id="2433" name="Google Shape;2433;g724b250972_0_4149"/>
          <p:cNvPicPr preferRelativeResize="0"/>
          <p:nvPr/>
        </p:nvPicPr>
        <p:blipFill rotWithShape="1">
          <a:blip r:embed="rId9">
            <a:alphaModFix/>
          </a:blip>
          <a:srcRect/>
          <a:stretch/>
        </p:blipFill>
        <p:spPr>
          <a:xfrm>
            <a:off x="892123" y="3875682"/>
            <a:ext cx="2543175" cy="1800225"/>
          </a:xfrm>
          <a:prstGeom prst="rect">
            <a:avLst/>
          </a:prstGeom>
          <a:noFill/>
          <a:ln>
            <a:noFill/>
          </a:ln>
        </p:spPr>
      </p:pic>
      <p:sp>
        <p:nvSpPr>
          <p:cNvPr id="2434" name="Google Shape;2434;g724b250972_0_4149"/>
          <p:cNvSpPr txBox="1"/>
          <p:nvPr/>
        </p:nvSpPr>
        <p:spPr>
          <a:xfrm>
            <a:off x="1112568" y="4387198"/>
            <a:ext cx="2021400" cy="1200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Entropy is typically given in J/K so you MUST convert to kJ!</a:t>
            </a:r>
            <a:endParaRPr sz="18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2438"/>
        <p:cNvGrpSpPr/>
        <p:nvPr/>
      </p:nvGrpSpPr>
      <p:grpSpPr>
        <a:xfrm>
          <a:off x="0" y="0"/>
          <a:ext cx="0" cy="0"/>
          <a:chOff x="0" y="0"/>
          <a:chExt cx="0" cy="0"/>
        </a:xfrm>
      </p:grpSpPr>
      <p:sp>
        <p:nvSpPr>
          <p:cNvPr id="2439" name="Google Shape;2439;g724b250972_0_3060"/>
          <p:cNvSpPr txBox="1">
            <a:spLocks noGrp="1"/>
          </p:cNvSpPr>
          <p:nvPr>
            <p:ph type="title"/>
          </p:nvPr>
        </p:nvSpPr>
        <p:spPr>
          <a:xfrm>
            <a:off x="603489" y="65096"/>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K, ∆G° and thermodynamic favorability</a:t>
            </a:r>
            <a:endParaRPr/>
          </a:p>
        </p:txBody>
      </p:sp>
      <p:sp>
        <p:nvSpPr>
          <p:cNvPr id="2440" name="Google Shape;2440;g724b250972_0_3060"/>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441" name="Google Shape;2441;g724b250972_0_3060"/>
          <p:cNvSpPr txBox="1"/>
          <p:nvPr/>
        </p:nvSpPr>
        <p:spPr>
          <a:xfrm>
            <a:off x="21995" y="5830046"/>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6.25: The student is able to express the equilibrium constant in terms of ∆G ° and RT and use this relationship to estimate the magnitude of K and, consequently, the thermodynamic favorability of the process.															</a:t>
            </a:r>
            <a:endParaRPr sz="1800" b="0" i="0" u="none" strike="noStrike" cap="none">
              <a:solidFill>
                <a:schemeClr val="dk1"/>
              </a:solidFill>
              <a:latin typeface="Rockwell"/>
              <a:ea typeface="Rockwell"/>
              <a:cs typeface="Rockwell"/>
              <a:sym typeface="Rockwell"/>
            </a:endParaRPr>
          </a:p>
        </p:txBody>
      </p:sp>
      <p:pic>
        <p:nvPicPr>
          <p:cNvPr id="2442" name="Google Shape;2442;g724b250972_0_3060"/>
          <p:cNvPicPr preferRelativeResize="0"/>
          <p:nvPr/>
        </p:nvPicPr>
        <p:blipFill rotWithShape="1">
          <a:blip r:embed="rId4">
            <a:alphaModFix/>
          </a:blip>
          <a:srcRect/>
          <a:stretch/>
        </p:blipFill>
        <p:spPr>
          <a:xfrm>
            <a:off x="5764013" y="843161"/>
            <a:ext cx="2124075" cy="1343025"/>
          </a:xfrm>
          <a:prstGeom prst="rect">
            <a:avLst/>
          </a:prstGeom>
          <a:noFill/>
          <a:ln>
            <a:noFill/>
          </a:ln>
        </p:spPr>
      </p:pic>
      <p:sp>
        <p:nvSpPr>
          <p:cNvPr id="2443" name="Google Shape;2443;g724b250972_0_3060"/>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444" name="Google Shape;2444;g724b250972_0_3060"/>
          <p:cNvSpPr/>
          <p:nvPr/>
        </p:nvSpPr>
        <p:spPr>
          <a:xfrm>
            <a:off x="5764013" y="850870"/>
            <a:ext cx="578700" cy="455100"/>
          </a:xfrm>
          <a:prstGeom prst="ellipse">
            <a:avLst/>
          </a:prstGeom>
          <a:noFill/>
          <a:ln w="28575"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445" name="Google Shape;2445;g724b250972_0_3060"/>
          <p:cNvSpPr/>
          <p:nvPr/>
        </p:nvSpPr>
        <p:spPr>
          <a:xfrm>
            <a:off x="6139222" y="1237922"/>
            <a:ext cx="1582500" cy="455100"/>
          </a:xfrm>
          <a:prstGeom prst="ellipse">
            <a:avLst/>
          </a:prstGeom>
          <a:noFill/>
          <a:ln w="28575"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446" name="Google Shape;2446;g724b250972_0_3060"/>
          <p:cNvSpPr txBox="1"/>
          <p:nvPr/>
        </p:nvSpPr>
        <p:spPr>
          <a:xfrm>
            <a:off x="55552" y="4698274"/>
            <a:ext cx="9216300" cy="1077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The key to understanding the relationship between ∆G° and K is recognizing that the magnitude of ∆G° tells us how far the standard-state is from equilibrium. The smaller the value of ∆G° , the closer the standard-state is to equilibrium. The larger the value of ∆G°, the further the reaction has to go to reach equilibrium. </a:t>
            </a:r>
            <a:endParaRPr sz="1600" b="0" i="0" u="none" strike="noStrike" cap="none">
              <a:solidFill>
                <a:schemeClr val="dk1"/>
              </a:solidFill>
              <a:latin typeface="Rockwell"/>
              <a:ea typeface="Rockwell"/>
              <a:cs typeface="Rockwell"/>
              <a:sym typeface="Rockwell"/>
            </a:endParaRPr>
          </a:p>
        </p:txBody>
      </p:sp>
      <p:pic>
        <p:nvPicPr>
          <p:cNvPr id="2447" name="Google Shape;2447;g724b250972_0_3060" descr="https://soxteacher.files.wordpress.com/2015/03/dg.gif"/>
          <p:cNvPicPr preferRelativeResize="0"/>
          <p:nvPr/>
        </p:nvPicPr>
        <p:blipFill rotWithShape="1">
          <a:blip r:embed="rId6">
            <a:alphaModFix/>
          </a:blip>
          <a:srcRect/>
          <a:stretch/>
        </p:blipFill>
        <p:spPr>
          <a:xfrm>
            <a:off x="55552" y="1465539"/>
            <a:ext cx="5708460" cy="2934632"/>
          </a:xfrm>
          <a:prstGeom prst="rect">
            <a:avLst/>
          </a:prstGeom>
          <a:noFill/>
          <a:ln>
            <a:noFill/>
          </a:ln>
        </p:spPr>
      </p:pic>
      <p:sp>
        <p:nvSpPr>
          <p:cNvPr id="2448" name="Google Shape;2448;g724b250972_0_3060"/>
          <p:cNvSpPr/>
          <p:nvPr/>
        </p:nvSpPr>
        <p:spPr>
          <a:xfrm>
            <a:off x="3269022" y="2705238"/>
            <a:ext cx="2495100" cy="609600"/>
          </a:xfrm>
          <a:prstGeom prst="ellipse">
            <a:avLst/>
          </a:prstGeom>
          <a:noFill/>
          <a:ln w="28575"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C00000"/>
              </a:solidFill>
              <a:latin typeface="Rockwell"/>
              <a:ea typeface="Rockwell"/>
              <a:cs typeface="Rockwell"/>
              <a:sym typeface="Rockwell"/>
            </a:endParaRPr>
          </a:p>
        </p:txBody>
      </p:sp>
      <p:pic>
        <p:nvPicPr>
          <p:cNvPr id="2449" name="Google Shape;2449;g724b250972_0_3060" descr="Three graphs, labeled, “a,” “b,” and “c” are shown where the y-axis is labeled, “Gibbs free energy ( G ),” and, “G superscript degree sign ( reactants ),” while the x-axis is labeled, “Reaction progress,” and “Reactants,” on the left and, “Products,” on the right. In graph a, a line begins at the upper left side and goes steadily down to a point about halfway up the y-axis and two thirds of the way on the x-axis, then rises again to a point labeled, “G superscript degree sign ( products ),” that is slightly higher than halfway up the y-axis. The distance between the beginning and ending points of the graph is labeled as, “delta G less than 0,” while the lowest point on the graph is labeled, “Q equals K greater than 1.” In graph b, a line begins at the middle left side and goes steadily down to a point about two fifths up the y-axis and one third of the way on the x-axis, then rises again to a point labeled, “G superscript degree sign ( products ),” that is near the top of the y-axis. The distance between the beginning and ending points of the graph is labeled as, “delta G greater than 0,” while the lowest point on the graph is labeled, “Q equals K less than 1.” In graph c, a line begins at the upper left side and goes steadily down to a point near the bottom of the y-axis and half way on the x-axis, then rises again to a point labeled, “G superscript degree sign ( products ),” that is equal to the starting point on the y-axis which is labeled, “G superscript degree sign ( reactants ).” The lowest point on the graph is labeled, “Q equals K equals 1.” At the top of the graph is the label, “Delta G superscript degree sign equals 0.”"/>
          <p:cNvPicPr preferRelativeResize="0"/>
          <p:nvPr/>
        </p:nvPicPr>
        <p:blipFill rotWithShape="1">
          <a:blip r:embed="rId7">
            <a:alphaModFix/>
          </a:blip>
          <a:srcRect b="48381"/>
          <a:stretch/>
        </p:blipFill>
        <p:spPr>
          <a:xfrm>
            <a:off x="6132253" y="2533000"/>
            <a:ext cx="2894843" cy="1496538"/>
          </a:xfrm>
          <a:prstGeom prst="rect">
            <a:avLst/>
          </a:prstGeom>
          <a:noFill/>
          <a:ln w="9525" cap="flat" cmpd="sng">
            <a:solidFill>
              <a:schemeClr val="lt2"/>
            </a:solidFill>
            <a:prstDash val="solid"/>
            <a:round/>
            <a:headEnd type="none" w="sm" len="sm"/>
            <a:tailEnd type="none" w="sm" len="sm"/>
          </a:ln>
        </p:spPr>
      </p:pic>
      <p:sp>
        <p:nvSpPr>
          <p:cNvPr id="2450" name="Google Shape;2450;g724b250972_0_3060"/>
          <p:cNvSpPr txBox="1"/>
          <p:nvPr/>
        </p:nvSpPr>
        <p:spPr>
          <a:xfrm>
            <a:off x="1317624" y="1761092"/>
            <a:ext cx="7932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4C264C"/>
                </a:solidFill>
                <a:latin typeface="Rockwell"/>
                <a:ea typeface="Rockwell"/>
                <a:cs typeface="Rockwell"/>
                <a:sym typeface="Rockwell"/>
              </a:rPr>
              <a:t>G°</a:t>
            </a:r>
            <a:r>
              <a:rPr lang="en-US" sz="1200" b="0" i="0" u="none" strike="noStrike" cap="none" baseline="-25000">
                <a:solidFill>
                  <a:srgbClr val="4C264C"/>
                </a:solidFill>
                <a:latin typeface="Rockwell"/>
                <a:ea typeface="Rockwell"/>
                <a:cs typeface="Rockwell"/>
                <a:sym typeface="Rockwell"/>
              </a:rPr>
              <a:t>reactants</a:t>
            </a:r>
            <a:endParaRPr sz="1200" b="0" i="0" u="none" strike="noStrike" cap="none" baseline="-25000">
              <a:solidFill>
                <a:srgbClr val="4C264C"/>
              </a:solidFill>
              <a:latin typeface="Rockwell"/>
              <a:ea typeface="Rockwell"/>
              <a:cs typeface="Rockwell"/>
              <a:sym typeface="Rockwell"/>
            </a:endParaRPr>
          </a:p>
        </p:txBody>
      </p:sp>
      <p:cxnSp>
        <p:nvCxnSpPr>
          <p:cNvPr id="2451" name="Google Shape;2451;g724b250972_0_3060"/>
          <p:cNvCxnSpPr/>
          <p:nvPr/>
        </p:nvCxnSpPr>
        <p:spPr>
          <a:xfrm>
            <a:off x="1041400" y="1895346"/>
            <a:ext cx="320100" cy="0"/>
          </a:xfrm>
          <a:prstGeom prst="straightConnector1">
            <a:avLst/>
          </a:prstGeom>
          <a:noFill/>
          <a:ln w="25400" cap="flat" cmpd="sng">
            <a:solidFill>
              <a:schemeClr val="accent1"/>
            </a:solidFill>
            <a:prstDash val="dot"/>
            <a:round/>
            <a:headEnd type="none" w="sm" len="sm"/>
            <a:tailEnd type="none" w="sm" len="sm"/>
          </a:ln>
        </p:spPr>
      </p:cxnSp>
      <p:sp>
        <p:nvSpPr>
          <p:cNvPr id="2452" name="Google Shape;2452;g724b250972_0_3060"/>
          <p:cNvSpPr/>
          <p:nvPr/>
        </p:nvSpPr>
        <p:spPr>
          <a:xfrm>
            <a:off x="755650" y="1761092"/>
            <a:ext cx="285900" cy="312300"/>
          </a:xfrm>
          <a:prstGeom prst="roundRect">
            <a:avLst>
              <a:gd name="adj" fmla="val 16667"/>
            </a:avLst>
          </a:prstGeom>
          <a:solidFill>
            <a:schemeClr val="lt1"/>
          </a:solid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453" name="Google Shape;2453;g724b250972_0_3060"/>
          <p:cNvSpPr/>
          <p:nvPr/>
        </p:nvSpPr>
        <p:spPr>
          <a:xfrm>
            <a:off x="3321050" y="2393055"/>
            <a:ext cx="285900" cy="312300"/>
          </a:xfrm>
          <a:prstGeom prst="roundRect">
            <a:avLst>
              <a:gd name="adj" fmla="val 16667"/>
            </a:avLst>
          </a:prstGeom>
          <a:solidFill>
            <a:schemeClr val="lt1"/>
          </a:solid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454" name="Google Shape;2454;g724b250972_0_3060"/>
          <p:cNvSpPr txBox="1"/>
          <p:nvPr/>
        </p:nvSpPr>
        <p:spPr>
          <a:xfrm>
            <a:off x="2475907" y="2407538"/>
            <a:ext cx="793200" cy="2769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US" sz="1200" b="0" i="0" u="none" strike="noStrike" cap="none">
                <a:solidFill>
                  <a:srgbClr val="4C264C"/>
                </a:solidFill>
                <a:latin typeface="Rockwell"/>
                <a:ea typeface="Rockwell"/>
                <a:cs typeface="Rockwell"/>
                <a:sym typeface="Rockwell"/>
              </a:rPr>
              <a:t>G°</a:t>
            </a:r>
            <a:r>
              <a:rPr lang="en-US" sz="1200" b="0" i="0" u="none" strike="noStrike" cap="none" baseline="-25000">
                <a:solidFill>
                  <a:srgbClr val="4C264C"/>
                </a:solidFill>
                <a:latin typeface="Rockwell"/>
                <a:ea typeface="Rockwell"/>
                <a:cs typeface="Rockwell"/>
                <a:sym typeface="Rockwell"/>
              </a:rPr>
              <a:t>products</a:t>
            </a:r>
            <a:endParaRPr sz="1200" b="0" i="0" u="none" strike="noStrike" cap="none" baseline="-25000">
              <a:solidFill>
                <a:srgbClr val="4C264C"/>
              </a:solidFill>
              <a:latin typeface="Rockwell"/>
              <a:ea typeface="Rockwell"/>
              <a:cs typeface="Rockwell"/>
              <a:sym typeface="Rockwell"/>
            </a:endParaRPr>
          </a:p>
        </p:txBody>
      </p:sp>
      <p:sp>
        <p:nvSpPr>
          <p:cNvPr id="2455" name="Google Shape;2455;g724b250972_0_3060"/>
          <p:cNvSpPr txBox="1"/>
          <p:nvPr/>
        </p:nvSpPr>
        <p:spPr>
          <a:xfrm>
            <a:off x="2136596" y="2046900"/>
            <a:ext cx="1184400" cy="338700"/>
          </a:xfrm>
          <a:prstGeom prst="rect">
            <a:avLst/>
          </a:prstGeom>
          <a:solidFill>
            <a:schemeClr val="lt1"/>
          </a:solid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rgbClr val="4C264C"/>
                </a:solidFill>
                <a:latin typeface="Rockwell"/>
                <a:ea typeface="Rockwell"/>
                <a:cs typeface="Rockwell"/>
                <a:sym typeface="Rockwell"/>
              </a:rPr>
              <a:t>∆G°rxn &lt;0</a:t>
            </a:r>
            <a:endParaRPr sz="1600" b="0" i="0" u="none" strike="noStrike" cap="none" baseline="-25000">
              <a:solidFill>
                <a:srgbClr val="4C264C"/>
              </a:solidFill>
              <a:latin typeface="Rockwell"/>
              <a:ea typeface="Rockwell"/>
              <a:cs typeface="Rockwell"/>
              <a:sym typeface="Rockwell"/>
            </a:endParaRPr>
          </a:p>
        </p:txBody>
      </p:sp>
      <p:cxnSp>
        <p:nvCxnSpPr>
          <p:cNvPr id="2456" name="Google Shape;2456;g724b250972_0_3060"/>
          <p:cNvCxnSpPr/>
          <p:nvPr/>
        </p:nvCxnSpPr>
        <p:spPr>
          <a:xfrm>
            <a:off x="2783978" y="2523996"/>
            <a:ext cx="510900" cy="0"/>
          </a:xfrm>
          <a:prstGeom prst="straightConnector1">
            <a:avLst/>
          </a:prstGeom>
          <a:noFill/>
          <a:ln w="25400" cap="flat" cmpd="sng">
            <a:solidFill>
              <a:schemeClr val="accent1"/>
            </a:solidFill>
            <a:prstDash val="dot"/>
            <a:round/>
            <a:headEnd type="none" w="sm" len="sm"/>
            <a:tailEnd type="none" w="sm" len="sm"/>
          </a:ln>
        </p:spPr>
      </p:cxnSp>
      <p:sp>
        <p:nvSpPr>
          <p:cNvPr id="2457" name="Google Shape;2457;g724b250972_0_3060"/>
          <p:cNvSpPr/>
          <p:nvPr/>
        </p:nvSpPr>
        <p:spPr>
          <a:xfrm>
            <a:off x="3238689" y="1901255"/>
            <a:ext cx="105300" cy="622800"/>
          </a:xfrm>
          <a:prstGeom prst="roundRect">
            <a:avLst>
              <a:gd name="adj" fmla="val 16667"/>
            </a:avLst>
          </a:prstGeom>
          <a:solidFill>
            <a:schemeClr val="lt1"/>
          </a:solid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cxnSp>
        <p:nvCxnSpPr>
          <p:cNvPr id="2458" name="Google Shape;2458;g724b250972_0_3060"/>
          <p:cNvCxnSpPr/>
          <p:nvPr/>
        </p:nvCxnSpPr>
        <p:spPr>
          <a:xfrm>
            <a:off x="3274323" y="1908358"/>
            <a:ext cx="0" cy="622800"/>
          </a:xfrm>
          <a:prstGeom prst="straightConnector1">
            <a:avLst/>
          </a:prstGeom>
          <a:noFill/>
          <a:ln w="25400" cap="flat" cmpd="sng">
            <a:solidFill>
              <a:schemeClr val="accent1"/>
            </a:solidFill>
            <a:prstDash val="solid"/>
            <a:round/>
            <a:headEnd type="triangle" w="med" len="med"/>
            <a:tailEnd type="triangle" w="med" len="med"/>
          </a:ln>
        </p:spPr>
      </p:cxnSp>
      <p:sp>
        <p:nvSpPr>
          <p:cNvPr id="2459" name="Google Shape;2459;g724b250972_0_3060"/>
          <p:cNvSpPr/>
          <p:nvPr/>
        </p:nvSpPr>
        <p:spPr>
          <a:xfrm>
            <a:off x="1021644" y="3962906"/>
            <a:ext cx="285900" cy="312300"/>
          </a:xfrm>
          <a:prstGeom prst="roundRect">
            <a:avLst>
              <a:gd name="adj" fmla="val 16667"/>
            </a:avLst>
          </a:prstGeom>
          <a:solidFill>
            <a:schemeClr val="lt1"/>
          </a:solid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460" name="Google Shape;2460;g724b250972_0_3060"/>
          <p:cNvSpPr/>
          <p:nvPr/>
        </p:nvSpPr>
        <p:spPr>
          <a:xfrm>
            <a:off x="2500907" y="3962905"/>
            <a:ext cx="566100" cy="437400"/>
          </a:xfrm>
          <a:prstGeom prst="roundRect">
            <a:avLst>
              <a:gd name="adj" fmla="val 16667"/>
            </a:avLst>
          </a:prstGeom>
          <a:solidFill>
            <a:schemeClr val="lt1"/>
          </a:solid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461" name="Google Shape;2461;g724b250972_0_3060"/>
          <p:cNvSpPr/>
          <p:nvPr/>
        </p:nvSpPr>
        <p:spPr>
          <a:xfrm>
            <a:off x="3010950" y="4015100"/>
            <a:ext cx="566100" cy="437400"/>
          </a:xfrm>
          <a:prstGeom prst="roundRect">
            <a:avLst>
              <a:gd name="adj" fmla="val 16667"/>
            </a:avLst>
          </a:prstGeom>
          <a:solidFill>
            <a:schemeClr val="lt1"/>
          </a:solid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2462" name="Google Shape;2462;g724b250972_0_3060"/>
          <p:cNvSpPr/>
          <p:nvPr/>
        </p:nvSpPr>
        <p:spPr>
          <a:xfrm>
            <a:off x="812801" y="4005445"/>
            <a:ext cx="2821500" cy="437400"/>
          </a:xfrm>
          <a:prstGeom prst="roundRect">
            <a:avLst>
              <a:gd name="adj" fmla="val 16667"/>
            </a:avLst>
          </a:prstGeom>
          <a:solidFill>
            <a:schemeClr val="lt1"/>
          </a:solid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4C264C"/>
                </a:solidFill>
                <a:latin typeface="Rockwell"/>
                <a:ea typeface="Rockwell"/>
                <a:cs typeface="Rockwell"/>
                <a:sym typeface="Rockwell"/>
              </a:rPr>
              <a:t>Extent of Reaction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4C264C"/>
              </a:solidFill>
              <a:latin typeface="Rockwell"/>
              <a:ea typeface="Rockwell"/>
              <a:cs typeface="Rockwell"/>
              <a:sym typeface="Rockwell"/>
            </a:endParaRPr>
          </a:p>
        </p:txBody>
      </p:sp>
      <p:cxnSp>
        <p:nvCxnSpPr>
          <p:cNvPr id="2463" name="Google Shape;2463;g724b250972_0_3060"/>
          <p:cNvCxnSpPr/>
          <p:nvPr/>
        </p:nvCxnSpPr>
        <p:spPr>
          <a:xfrm>
            <a:off x="2597150" y="3219450"/>
            <a:ext cx="413700" cy="0"/>
          </a:xfrm>
          <a:prstGeom prst="straightConnector1">
            <a:avLst/>
          </a:prstGeom>
          <a:noFill/>
          <a:ln w="25400" cap="flat" cmpd="sng">
            <a:solidFill>
              <a:schemeClr val="accent1"/>
            </a:solidFill>
            <a:prstDash val="solid"/>
            <a:round/>
            <a:headEnd type="none" w="sm" len="sm"/>
            <a:tailEnd type="none" w="sm" len="sm"/>
          </a:ln>
        </p:spPr>
      </p:cxnSp>
      <p:cxnSp>
        <p:nvCxnSpPr>
          <p:cNvPr id="2464" name="Google Shape;2464;g724b250972_0_3060"/>
          <p:cNvCxnSpPr/>
          <p:nvPr/>
        </p:nvCxnSpPr>
        <p:spPr>
          <a:xfrm>
            <a:off x="1238109" y="2327361"/>
            <a:ext cx="545700" cy="614400"/>
          </a:xfrm>
          <a:prstGeom prst="straightConnector1">
            <a:avLst/>
          </a:prstGeom>
          <a:noFill/>
          <a:ln w="25400" cap="flat" cmpd="sng">
            <a:solidFill>
              <a:schemeClr val="accent1"/>
            </a:solidFill>
            <a:prstDash val="solid"/>
            <a:round/>
            <a:headEnd type="none" w="sm" len="sm"/>
            <a:tailEnd type="none" w="sm" len="sm"/>
          </a:ln>
        </p:spPr>
      </p:cxnSp>
      <p:sp>
        <p:nvSpPr>
          <p:cNvPr id="2465" name="Google Shape;2465;g724b250972_0_3060"/>
          <p:cNvSpPr txBox="1"/>
          <p:nvPr/>
        </p:nvSpPr>
        <p:spPr>
          <a:xfrm>
            <a:off x="1606349" y="2304081"/>
            <a:ext cx="7731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4C264C"/>
                </a:solidFill>
                <a:latin typeface="Rockwell"/>
                <a:ea typeface="Rockwell"/>
                <a:cs typeface="Rockwell"/>
                <a:sym typeface="Rockwell"/>
              </a:rPr>
              <a:t>Q=1,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rgbClr val="4C264C"/>
                </a:solidFill>
                <a:latin typeface="Rockwell"/>
                <a:ea typeface="Rockwell"/>
                <a:cs typeface="Rockwell"/>
                <a:sym typeface="Rockwell"/>
              </a:rPr>
              <a:t>m</a:t>
            </a:r>
            <a:r>
              <a:rPr lang="en-US" sz="1200" b="0" i="0" u="none" strike="noStrike" cap="none">
                <a:solidFill>
                  <a:srgbClr val="4C264C"/>
                </a:solidFill>
                <a:latin typeface="Rockwell"/>
                <a:ea typeface="Rockwell"/>
                <a:cs typeface="Rockwell"/>
                <a:sym typeface="Rockwell"/>
              </a:rPr>
              <a:t> = ∆G</a:t>
            </a:r>
            <a:endParaRPr sz="1400" b="0" i="0" u="none" strike="noStrike" cap="none">
              <a:solidFill>
                <a:srgbClr val="000000"/>
              </a:solidFill>
              <a:latin typeface="Arial"/>
              <a:ea typeface="Arial"/>
              <a:cs typeface="Arial"/>
              <a:sym typeface="Arial"/>
            </a:endParaRPr>
          </a:p>
        </p:txBody>
      </p:sp>
      <p:cxnSp>
        <p:nvCxnSpPr>
          <p:cNvPr id="2466" name="Google Shape;2466;g724b250972_0_3060"/>
          <p:cNvCxnSpPr/>
          <p:nvPr/>
        </p:nvCxnSpPr>
        <p:spPr>
          <a:xfrm flipH="1">
            <a:off x="1511110" y="2525493"/>
            <a:ext cx="149400" cy="115200"/>
          </a:xfrm>
          <a:prstGeom prst="straightConnector1">
            <a:avLst/>
          </a:prstGeom>
          <a:noFill/>
          <a:ln w="25400" cap="flat" cmpd="sng">
            <a:solidFill>
              <a:schemeClr val="accent1"/>
            </a:solidFill>
            <a:prstDash val="solid"/>
            <a:round/>
            <a:headEnd type="none" w="sm" len="sm"/>
            <a:tailEnd type="triangle" w="med" len="med"/>
          </a:ln>
        </p:spPr>
      </p:cxn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2470"/>
        <p:cNvGrpSpPr/>
        <p:nvPr/>
      </p:nvGrpSpPr>
      <p:grpSpPr>
        <a:xfrm>
          <a:off x="0" y="0"/>
          <a:ext cx="0" cy="0"/>
          <a:chOff x="0" y="0"/>
          <a:chExt cx="0" cy="0"/>
        </a:xfrm>
      </p:grpSpPr>
      <p:pic>
        <p:nvPicPr>
          <p:cNvPr id="2471" name="Google Shape;2471;g724b252115_1_0"/>
          <p:cNvPicPr preferRelativeResize="0"/>
          <p:nvPr/>
        </p:nvPicPr>
        <p:blipFill rotWithShape="1">
          <a:blip r:embed="rId3">
            <a:alphaModFix/>
          </a:blip>
          <a:srcRect/>
          <a:stretch/>
        </p:blipFill>
        <p:spPr>
          <a:xfrm>
            <a:off x="425027" y="0"/>
            <a:ext cx="1606759" cy="1192112"/>
          </a:xfrm>
          <a:prstGeom prst="rect">
            <a:avLst/>
          </a:prstGeom>
          <a:noFill/>
          <a:ln>
            <a:noFill/>
          </a:ln>
        </p:spPr>
      </p:pic>
      <p:pic>
        <p:nvPicPr>
          <p:cNvPr id="2472" name="Google Shape;2472;g724b252115_1_0"/>
          <p:cNvPicPr preferRelativeResize="0"/>
          <p:nvPr/>
        </p:nvPicPr>
        <p:blipFill rotWithShape="1">
          <a:blip r:embed="rId4">
            <a:alphaModFix/>
          </a:blip>
          <a:srcRect/>
          <a:stretch/>
        </p:blipFill>
        <p:spPr>
          <a:xfrm>
            <a:off x="2838919" y="481130"/>
            <a:ext cx="5260868" cy="2021745"/>
          </a:xfrm>
          <a:prstGeom prst="rect">
            <a:avLst/>
          </a:prstGeom>
          <a:noFill/>
          <a:ln w="38100" cap="flat" cmpd="sng">
            <a:solidFill>
              <a:srgbClr val="4C4C32"/>
            </a:solidFill>
            <a:prstDash val="solid"/>
            <a:round/>
            <a:headEnd type="none" w="sm" len="sm"/>
            <a:tailEnd type="none" w="sm" len="sm"/>
          </a:ln>
        </p:spPr>
      </p:pic>
      <p:pic>
        <p:nvPicPr>
          <p:cNvPr id="2473" name="Google Shape;2473;g724b252115_1_0"/>
          <p:cNvPicPr preferRelativeResize="0"/>
          <p:nvPr/>
        </p:nvPicPr>
        <p:blipFill rotWithShape="1">
          <a:blip r:embed="rId5">
            <a:alphaModFix/>
          </a:blip>
          <a:srcRect t="6082" r="2675" b="11721"/>
          <a:stretch/>
        </p:blipFill>
        <p:spPr>
          <a:xfrm>
            <a:off x="107727" y="2689655"/>
            <a:ext cx="5333537" cy="3378508"/>
          </a:xfrm>
          <a:prstGeom prst="rect">
            <a:avLst/>
          </a:prstGeom>
          <a:noFill/>
          <a:ln w="38100" cap="flat" cmpd="sng">
            <a:solidFill>
              <a:schemeClr val="accent1"/>
            </a:solidFill>
            <a:prstDash val="solid"/>
            <a:round/>
            <a:headEnd type="none" w="sm" len="sm"/>
            <a:tailEnd type="none" w="sm" len="sm"/>
          </a:ln>
        </p:spPr>
      </p:pic>
      <p:sp>
        <p:nvSpPr>
          <p:cNvPr id="2474" name="Google Shape;2474;g724b252115_1_0"/>
          <p:cNvSpPr txBox="1">
            <a:spLocks noGrp="1"/>
          </p:cNvSpPr>
          <p:nvPr>
            <p:ph type="title"/>
          </p:nvPr>
        </p:nvSpPr>
        <p:spPr>
          <a:xfrm>
            <a:off x="-228450" y="328442"/>
            <a:ext cx="2801100" cy="1116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accent1"/>
              </a:buClr>
              <a:buSzPts val="3600"/>
              <a:buFont typeface="Rockwell"/>
              <a:buNone/>
            </a:pPr>
            <a:r>
              <a:rPr lang="en-US"/>
              <a:t>                 </a:t>
            </a:r>
            <a:r>
              <a:rPr lang="en-US" b="1">
                <a:solidFill>
                  <a:srgbClr val="00B0F0"/>
                </a:solidFill>
              </a:rPr>
              <a:t>How can I calculate </a:t>
            </a:r>
            <a:r>
              <a:rPr lang="en-US" b="1">
                <a:solidFill>
                  <a:srgbClr val="00B0F0"/>
                </a:solidFill>
                <a:latin typeface="Times New Roman"/>
                <a:ea typeface="Times New Roman"/>
                <a:cs typeface="Times New Roman"/>
                <a:sym typeface="Times New Roman"/>
              </a:rPr>
              <a:t>ΔG?</a:t>
            </a:r>
            <a:endParaRPr b="1">
              <a:solidFill>
                <a:srgbClr val="00B0F0"/>
              </a:solidFill>
            </a:endParaRPr>
          </a:p>
        </p:txBody>
      </p:sp>
      <p:sp>
        <p:nvSpPr>
          <p:cNvPr id="2475" name="Google Shape;2475;g724b252115_1_0"/>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2476" name="Google Shape;2476;g724b252115_1_0"/>
          <p:cNvSpPr txBox="1"/>
          <p:nvPr/>
        </p:nvSpPr>
        <p:spPr>
          <a:xfrm>
            <a:off x="0" y="6180230"/>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5.14: Determine whether a chemical or physical process is thermodynamically favorable by calculating the change in standard Gibbs free energy 															</a:t>
            </a:r>
            <a:endParaRPr sz="1800" b="0" i="0" u="none" strike="noStrike" cap="none">
              <a:solidFill>
                <a:schemeClr val="dk1"/>
              </a:solidFill>
              <a:latin typeface="Rockwell"/>
              <a:ea typeface="Rockwell"/>
              <a:cs typeface="Rockwell"/>
              <a:sym typeface="Rockwell"/>
            </a:endParaRPr>
          </a:p>
        </p:txBody>
      </p:sp>
      <p:sp>
        <p:nvSpPr>
          <p:cNvPr id="2477" name="Google Shape;2477;g724b252115_1_0"/>
          <p:cNvSpPr txBox="1"/>
          <p:nvPr/>
        </p:nvSpPr>
        <p:spPr>
          <a:xfrm>
            <a:off x="8090695" y="201850"/>
            <a:ext cx="986400" cy="14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7">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8">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9">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10">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2478" name="Google Shape;2478;g724b252115_1_0"/>
          <p:cNvSpPr txBox="1">
            <a:spLocks noGrp="1"/>
          </p:cNvSpPr>
          <p:nvPr>
            <p:ph type="body" idx="2"/>
          </p:nvPr>
        </p:nvSpPr>
        <p:spPr>
          <a:xfrm>
            <a:off x="412202" y="3998806"/>
            <a:ext cx="3657300" cy="1965900"/>
          </a:xfrm>
          <a:prstGeom prst="rect">
            <a:avLst/>
          </a:prstGeom>
          <a:noFill/>
          <a:ln>
            <a:noFill/>
          </a:ln>
        </p:spPr>
        <p:txBody>
          <a:bodyPr spcFirstLastPara="1" wrap="square" lIns="91425" tIns="45700" rIns="91425" bIns="45700" anchor="t" anchorCtr="0">
            <a:noAutofit/>
          </a:bodyPr>
          <a:lstStyle/>
          <a:p>
            <a:pPr marL="228600" lvl="0" indent="-142875" algn="l" rtl="0">
              <a:lnSpc>
                <a:spcPct val="100000"/>
              </a:lnSpc>
              <a:spcBef>
                <a:spcPts val="0"/>
              </a:spcBef>
              <a:spcAft>
                <a:spcPts val="0"/>
              </a:spcAft>
              <a:buSzPts val="1350"/>
              <a:buNone/>
            </a:pPr>
            <a:endParaRPr/>
          </a:p>
          <a:p>
            <a:pPr marL="228600" lvl="0" indent="-142875" algn="l" rtl="0">
              <a:lnSpc>
                <a:spcPct val="100000"/>
              </a:lnSpc>
              <a:spcBef>
                <a:spcPts val="2000"/>
              </a:spcBef>
              <a:spcAft>
                <a:spcPts val="0"/>
              </a:spcAft>
              <a:buSzPts val="1350"/>
              <a:buNone/>
            </a:pPr>
            <a:endParaRPr/>
          </a:p>
          <a:p>
            <a:pPr marL="228600" lvl="0" indent="-142875" algn="l" rtl="0">
              <a:lnSpc>
                <a:spcPct val="100000"/>
              </a:lnSpc>
              <a:spcBef>
                <a:spcPts val="2000"/>
              </a:spcBef>
              <a:spcAft>
                <a:spcPts val="0"/>
              </a:spcAft>
              <a:buSzPts val="1350"/>
              <a:buNone/>
            </a:pPr>
            <a:endParaRPr/>
          </a:p>
        </p:txBody>
      </p:sp>
      <p:pic>
        <p:nvPicPr>
          <p:cNvPr id="2479" name="Google Shape;2479;g724b252115_1_0"/>
          <p:cNvPicPr preferRelativeResize="0"/>
          <p:nvPr/>
        </p:nvPicPr>
        <p:blipFill rotWithShape="1">
          <a:blip r:embed="rId11">
            <a:alphaModFix/>
          </a:blip>
          <a:srcRect/>
          <a:stretch/>
        </p:blipFill>
        <p:spPr>
          <a:xfrm>
            <a:off x="5619582" y="3865633"/>
            <a:ext cx="3457575" cy="447675"/>
          </a:xfrm>
          <a:prstGeom prst="rect">
            <a:avLst/>
          </a:prstGeom>
          <a:noFill/>
          <a:ln>
            <a:noFill/>
          </a:ln>
        </p:spPr>
      </p:pic>
      <p:pic>
        <p:nvPicPr>
          <p:cNvPr id="2480" name="Google Shape;2480;g724b252115_1_0"/>
          <p:cNvPicPr preferRelativeResize="0"/>
          <p:nvPr/>
        </p:nvPicPr>
        <p:blipFill rotWithShape="1">
          <a:blip r:embed="rId12">
            <a:alphaModFix/>
          </a:blip>
          <a:srcRect/>
          <a:stretch/>
        </p:blipFill>
        <p:spPr>
          <a:xfrm>
            <a:off x="5603135" y="3347890"/>
            <a:ext cx="3605199" cy="487748"/>
          </a:xfrm>
          <a:prstGeom prst="rect">
            <a:avLst/>
          </a:prstGeom>
          <a:noFill/>
          <a:ln>
            <a:noFill/>
          </a:ln>
        </p:spPr>
      </p:pic>
      <p:sp>
        <p:nvSpPr>
          <p:cNvPr id="2481" name="Google Shape;2481;g724b252115_1_0"/>
          <p:cNvSpPr/>
          <p:nvPr/>
        </p:nvSpPr>
        <p:spPr>
          <a:xfrm>
            <a:off x="4682524" y="4680675"/>
            <a:ext cx="5260800" cy="923400"/>
          </a:xfrm>
          <a:prstGeom prst="rect">
            <a:avLst/>
          </a:prstGeom>
          <a:blipFill rotWithShape="1">
            <a:blip r:embed="rId13">
              <a:alphaModFix/>
            </a:blip>
            <a:stretch>
              <a:fillRect t="-656" b="-6575"/>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pic>
        <p:nvPicPr>
          <p:cNvPr id="2482" name="Google Shape;2482;g724b252115_1_0"/>
          <p:cNvPicPr preferRelativeResize="0"/>
          <p:nvPr/>
        </p:nvPicPr>
        <p:blipFill rotWithShape="1">
          <a:blip r:embed="rId14">
            <a:alphaModFix/>
          </a:blip>
          <a:srcRect/>
          <a:stretch/>
        </p:blipFill>
        <p:spPr>
          <a:xfrm>
            <a:off x="-141420" y="24616"/>
            <a:ext cx="950863" cy="95086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g724b252115_0_307"/>
          <p:cNvSpPr txBox="1">
            <a:spLocks noGrp="1"/>
          </p:cNvSpPr>
          <p:nvPr>
            <p:ph type="title"/>
          </p:nvPr>
        </p:nvSpPr>
        <p:spPr>
          <a:xfrm>
            <a:off x="498374" y="163262"/>
            <a:ext cx="7556400" cy="11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900"/>
              <a:buFont typeface="Rokkitt"/>
              <a:buNone/>
            </a:pPr>
            <a:r>
              <a:rPr lang="en-US"/>
              <a:t>Shell Model is consistent with Ionization Energy Data</a:t>
            </a:r>
            <a:endParaRPr/>
          </a:p>
        </p:txBody>
      </p:sp>
      <p:sp>
        <p:nvSpPr>
          <p:cNvPr id="695" name="Google Shape;695;g724b252115_0_307"/>
          <p:cNvSpPr txBox="1">
            <a:spLocks noGrp="1"/>
          </p:cNvSpPr>
          <p:nvPr>
            <p:ph type="body" idx="1"/>
          </p:nvPr>
        </p:nvSpPr>
        <p:spPr>
          <a:xfrm>
            <a:off x="280737" y="1470525"/>
            <a:ext cx="3875400" cy="49596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accent1"/>
              </a:buClr>
              <a:buSzPts val="1350"/>
              <a:buFont typeface="Noto Sans Symbols"/>
              <a:buNone/>
            </a:pPr>
            <a:endParaRPr sz="1800" b="0" i="0" u="none" strike="noStrike" cap="none">
              <a:solidFill>
                <a:srgbClr val="595959"/>
              </a:solidFill>
              <a:latin typeface="Rokkitt"/>
              <a:ea typeface="Rokkitt"/>
              <a:cs typeface="Rokkitt"/>
              <a:sym typeface="Rokkitt"/>
            </a:endParaRPr>
          </a:p>
        </p:txBody>
      </p:sp>
      <p:sp>
        <p:nvSpPr>
          <p:cNvPr id="696" name="Google Shape;696;g724b252115_0_307"/>
          <p:cNvSpPr txBox="1">
            <a:spLocks noGrp="1"/>
          </p:cNvSpPr>
          <p:nvPr>
            <p:ph type="body" idx="2"/>
          </p:nvPr>
        </p:nvSpPr>
        <p:spPr>
          <a:xfrm>
            <a:off x="4790334" y="1046859"/>
            <a:ext cx="4567800" cy="5070600"/>
          </a:xfrm>
          <a:prstGeom prst="rect">
            <a:avLst/>
          </a:prstGeom>
          <a:noFill/>
          <a:ln>
            <a:noFill/>
          </a:ln>
        </p:spPr>
        <p:txBody>
          <a:bodyPr spcFirstLastPara="1" wrap="square" lIns="91425" tIns="45700" rIns="91425" bIns="45700" anchor="t" anchorCtr="0">
            <a:noAutofit/>
          </a:bodyPr>
          <a:lstStyle/>
          <a:p>
            <a:pPr marL="114300" marR="0" lvl="0" indent="0" algn="l" rtl="0">
              <a:lnSpc>
                <a:spcPct val="100000"/>
              </a:lnSpc>
              <a:spcBef>
                <a:spcPts val="0"/>
              </a:spcBef>
              <a:spcAft>
                <a:spcPts val="0"/>
              </a:spcAft>
              <a:buClr>
                <a:srgbClr val="595959"/>
              </a:buClr>
              <a:buSzPts val="1800"/>
              <a:buNone/>
            </a:pPr>
            <a:endParaRPr/>
          </a:p>
          <a:p>
            <a:pPr marL="114300" marR="0" lvl="0" indent="0" algn="l" rtl="0">
              <a:lnSpc>
                <a:spcPct val="100000"/>
              </a:lnSpc>
              <a:spcBef>
                <a:spcPts val="0"/>
              </a:spcBef>
              <a:spcAft>
                <a:spcPts val="0"/>
              </a:spcAft>
              <a:buClr>
                <a:srgbClr val="595959"/>
              </a:buClr>
              <a:buSzPts val="1800"/>
              <a:buNone/>
            </a:pPr>
            <a:r>
              <a:rPr lang="en-US"/>
              <a:t>The patterns  shown by </a:t>
            </a:r>
            <a:endParaRPr/>
          </a:p>
          <a:p>
            <a:pPr marL="114300" marR="0" lvl="0" indent="0" algn="l" rtl="0">
              <a:lnSpc>
                <a:spcPct val="100000"/>
              </a:lnSpc>
              <a:spcBef>
                <a:spcPts val="0"/>
              </a:spcBef>
              <a:spcAft>
                <a:spcPts val="0"/>
              </a:spcAft>
              <a:buClr>
                <a:srgbClr val="595959"/>
              </a:buClr>
              <a:buSzPts val="1800"/>
              <a:buNone/>
            </a:pPr>
            <a:r>
              <a:rPr lang="en-US"/>
              <a:t>the IE graph can be </a:t>
            </a:r>
            <a:endParaRPr/>
          </a:p>
          <a:p>
            <a:pPr marL="114300" marR="0" lvl="0" indent="0" algn="l" rtl="0">
              <a:lnSpc>
                <a:spcPct val="100000"/>
              </a:lnSpc>
              <a:spcBef>
                <a:spcPts val="0"/>
              </a:spcBef>
              <a:spcAft>
                <a:spcPts val="0"/>
              </a:spcAft>
              <a:buClr>
                <a:srgbClr val="595959"/>
              </a:buClr>
              <a:buSzPts val="1800"/>
              <a:buNone/>
            </a:pPr>
            <a:r>
              <a:rPr lang="en-US"/>
              <a:t>explained by Coulomb’s law</a:t>
            </a:r>
            <a:endParaRPr/>
          </a:p>
          <a:p>
            <a:pPr marL="457200" marR="0" lvl="0" indent="-228600" algn="l" rtl="0">
              <a:lnSpc>
                <a:spcPct val="100000"/>
              </a:lnSpc>
              <a:spcBef>
                <a:spcPts val="0"/>
              </a:spcBef>
              <a:spcAft>
                <a:spcPts val="0"/>
              </a:spcAft>
              <a:buSzPts val="1350"/>
              <a:buChar char="■"/>
            </a:pPr>
            <a:r>
              <a:rPr lang="en-US"/>
              <a:t>As atomic number increases, would expect the ionization energy to constantly increase</a:t>
            </a:r>
            <a:endParaRPr/>
          </a:p>
          <a:p>
            <a:pPr marL="457200" marR="0" lvl="0" indent="-228600" algn="l" rtl="0">
              <a:lnSpc>
                <a:spcPct val="100000"/>
              </a:lnSpc>
              <a:spcBef>
                <a:spcPts val="0"/>
              </a:spcBef>
              <a:spcAft>
                <a:spcPts val="0"/>
              </a:spcAft>
              <a:buSzPts val="1350"/>
              <a:buChar char="■"/>
            </a:pPr>
            <a:r>
              <a:rPr lang="en-US"/>
              <a:t>Graph shows that this is NOT observed. WHY NOT?</a:t>
            </a:r>
            <a:endParaRPr/>
          </a:p>
          <a:p>
            <a:pPr marL="457200" marR="0" lvl="0" indent="-228600" algn="l" rtl="0">
              <a:lnSpc>
                <a:spcPct val="100000"/>
              </a:lnSpc>
              <a:spcBef>
                <a:spcPts val="0"/>
              </a:spcBef>
              <a:spcAft>
                <a:spcPts val="0"/>
              </a:spcAft>
              <a:buSzPts val="1350"/>
              <a:buChar char="■"/>
            </a:pPr>
            <a:r>
              <a:rPr lang="en-US"/>
              <a:t>The data implies that a shell becomes full at the end of each period</a:t>
            </a:r>
            <a:endParaRPr/>
          </a:p>
          <a:p>
            <a:pPr marL="457200" marR="0" lvl="0" indent="-228600" algn="l" rtl="0">
              <a:lnSpc>
                <a:spcPct val="100000"/>
              </a:lnSpc>
              <a:spcBef>
                <a:spcPts val="0"/>
              </a:spcBef>
              <a:spcAft>
                <a:spcPts val="0"/>
              </a:spcAft>
              <a:buSzPts val="1350"/>
              <a:buChar char="■"/>
            </a:pPr>
            <a:r>
              <a:rPr lang="en-US"/>
              <a:t>Therefore the next electron added must be in a new shell farther away from the nucleus.</a:t>
            </a:r>
            <a:endParaRPr/>
          </a:p>
          <a:p>
            <a:pPr marL="457200" marR="0" lvl="0" indent="-228600" algn="l" rtl="0">
              <a:lnSpc>
                <a:spcPct val="100000"/>
              </a:lnSpc>
              <a:spcBef>
                <a:spcPts val="0"/>
              </a:spcBef>
              <a:spcAft>
                <a:spcPts val="0"/>
              </a:spcAft>
              <a:buSzPts val="1350"/>
              <a:buChar char="■"/>
            </a:pPr>
            <a:r>
              <a:rPr lang="en-US"/>
              <a:t>This is supported by the fact that the ionization energy drops despite the addition positive charge in the nucleus</a:t>
            </a:r>
            <a:endParaRPr/>
          </a:p>
        </p:txBody>
      </p:sp>
      <p:sp>
        <p:nvSpPr>
          <p:cNvPr id="697" name="Google Shape;697;g724b252115_0_307"/>
          <p:cNvSpPr/>
          <p:nvPr/>
        </p:nvSpPr>
        <p:spPr>
          <a:xfrm>
            <a:off x="376645" y="1313125"/>
            <a:ext cx="45846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2400"/>
              <a:buFont typeface="Noto Sans Symbols"/>
              <a:buNone/>
            </a:pPr>
            <a:endParaRPr sz="2400" b="0" i="0" u="none" strike="noStrike" cap="none">
              <a:solidFill>
                <a:schemeClr val="accent3"/>
              </a:solidFill>
              <a:latin typeface="Rokkitt"/>
              <a:ea typeface="Rokkitt"/>
              <a:cs typeface="Rokkitt"/>
              <a:sym typeface="Rokkitt"/>
            </a:endParaRPr>
          </a:p>
        </p:txBody>
      </p:sp>
      <p:sp>
        <p:nvSpPr>
          <p:cNvPr id="698" name="Google Shape;698;g724b252115_0_307"/>
          <p:cNvSpPr txBox="1"/>
          <p:nvPr/>
        </p:nvSpPr>
        <p:spPr>
          <a:xfrm>
            <a:off x="0" y="6230421"/>
            <a:ext cx="9144000" cy="69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 	1.13 Given information about a particular model of the atom, the student is able to determine if the model is consistent with specified evidence</a:t>
            </a: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699" name="Google Shape;699;g724b252115_0_307"/>
          <p:cNvSpPr txBox="1"/>
          <p:nvPr/>
        </p:nvSpPr>
        <p:spPr>
          <a:xfrm>
            <a:off x="8054774" y="-49316"/>
            <a:ext cx="9633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3"/>
              </a:rPr>
              <a:t>Source</a:t>
            </a:r>
            <a:endParaRPr sz="1400" b="0" i="0" u="none" strike="noStrike" cap="none">
              <a:solidFill>
                <a:srgbClr val="000000"/>
              </a:solidFill>
              <a:latin typeface="Arial"/>
              <a:ea typeface="Arial"/>
              <a:cs typeface="Arial"/>
              <a:sym typeface="Arial"/>
            </a:endParaRPr>
          </a:p>
        </p:txBody>
      </p:sp>
      <p:sp>
        <p:nvSpPr>
          <p:cNvPr id="700" name="Google Shape;700;g724b252115_0_307"/>
          <p:cNvSpPr txBox="1"/>
          <p:nvPr/>
        </p:nvSpPr>
        <p:spPr>
          <a:xfrm>
            <a:off x="8141084" y="1804443"/>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4"/>
              </a:rPr>
              <a:t>Video</a:t>
            </a:r>
            <a:endParaRPr sz="1400" b="0" i="0" u="none" strike="noStrike" cap="none">
              <a:solidFill>
                <a:srgbClr val="000000"/>
              </a:solidFill>
              <a:latin typeface="Arial"/>
              <a:ea typeface="Arial"/>
              <a:cs typeface="Arial"/>
              <a:sym typeface="Arial"/>
            </a:endParaRPr>
          </a:p>
        </p:txBody>
      </p:sp>
      <p:pic>
        <p:nvPicPr>
          <p:cNvPr id="701" name="Google Shape;701;g724b252115_0_307"/>
          <p:cNvPicPr preferRelativeResize="0"/>
          <p:nvPr/>
        </p:nvPicPr>
        <p:blipFill rotWithShape="1">
          <a:blip r:embed="rId5">
            <a:alphaModFix/>
          </a:blip>
          <a:srcRect/>
          <a:stretch/>
        </p:blipFill>
        <p:spPr>
          <a:xfrm>
            <a:off x="0" y="1404351"/>
            <a:ext cx="4961124" cy="4454243"/>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2486"/>
        <p:cNvGrpSpPr/>
        <p:nvPr/>
      </p:nvGrpSpPr>
      <p:grpSpPr>
        <a:xfrm>
          <a:off x="0" y="0"/>
          <a:ext cx="0" cy="0"/>
          <a:chOff x="0" y="0"/>
          <a:chExt cx="0" cy="0"/>
        </a:xfrm>
      </p:grpSpPr>
      <p:sp>
        <p:nvSpPr>
          <p:cNvPr id="2487" name="Google Shape;2487;g724b250972_0_4160"/>
          <p:cNvSpPr txBox="1">
            <a:spLocks noGrp="1"/>
          </p:cNvSpPr>
          <p:nvPr>
            <p:ph type="title"/>
          </p:nvPr>
        </p:nvSpPr>
        <p:spPr>
          <a:xfrm>
            <a:off x="-304984" y="-17330"/>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               Is it thermo, kinetics, or K?					</a:t>
            </a:r>
            <a:endParaRPr/>
          </a:p>
        </p:txBody>
      </p:sp>
      <p:sp>
        <p:nvSpPr>
          <p:cNvPr id="2488" name="Google Shape;2488;g724b250972_0_4160"/>
          <p:cNvSpPr txBox="1"/>
          <p:nvPr/>
        </p:nvSpPr>
        <p:spPr>
          <a:xfrm>
            <a:off x="8038376" y="2032306"/>
            <a:ext cx="9795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489" name="Google Shape;2489;g724b250972_0_4160"/>
          <p:cNvSpPr txBox="1"/>
          <p:nvPr/>
        </p:nvSpPr>
        <p:spPr>
          <a:xfrm>
            <a:off x="21995" y="5704215"/>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 5.18:    Explain why a thermodynamically favored chemical reaction may not produce large amounts of product (based on consideration of both initial conditions and kinetic effects), or why a thermodynamically unfavored chemical reaction can produce large amounts of product for certain sets of initial conditions. </a:t>
            </a:r>
            <a:endParaRPr sz="1400" b="0" i="0" u="none" strike="noStrike" cap="none">
              <a:solidFill>
                <a:srgbClr val="000000"/>
              </a:solidFill>
              <a:latin typeface="Arial"/>
              <a:ea typeface="Arial"/>
              <a:cs typeface="Arial"/>
              <a:sym typeface="Arial"/>
            </a:endParaRPr>
          </a:p>
        </p:txBody>
      </p:sp>
      <p:sp>
        <p:nvSpPr>
          <p:cNvPr id="2490" name="Google Shape;2490;g724b250972_0_4160"/>
          <p:cNvSpPr txBox="1"/>
          <p:nvPr/>
        </p:nvSpPr>
        <p:spPr>
          <a:xfrm>
            <a:off x="8110541" y="1530695"/>
            <a:ext cx="8949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2491" name="Google Shape;2491;g724b250972_0_4160"/>
          <p:cNvPicPr preferRelativeResize="0">
            <a:picLocks noGrp="1"/>
          </p:cNvPicPr>
          <p:nvPr>
            <p:ph type="body" idx="1"/>
          </p:nvPr>
        </p:nvPicPr>
        <p:blipFill rotWithShape="1">
          <a:blip r:embed="rId6">
            <a:alphaModFix/>
          </a:blip>
          <a:srcRect/>
          <a:stretch/>
        </p:blipFill>
        <p:spPr>
          <a:xfrm>
            <a:off x="1104212" y="996825"/>
            <a:ext cx="6816600" cy="5118000"/>
          </a:xfrm>
          <a:prstGeom prst="rect">
            <a:avLst/>
          </a:prstGeom>
          <a:noFill/>
          <a:ln w="38100" cap="flat" cmpd="sng">
            <a:solidFill>
              <a:srgbClr val="663366"/>
            </a:solidFill>
            <a:prstDash val="solid"/>
            <a:round/>
            <a:headEnd type="none" w="sm" len="sm"/>
            <a:tailEnd type="none" w="sm" len="sm"/>
          </a:ln>
        </p:spPr>
      </p:pic>
      <p:pic>
        <p:nvPicPr>
          <p:cNvPr id="2492" name="Google Shape;2492;g724b250972_0_4160"/>
          <p:cNvPicPr preferRelativeResize="0"/>
          <p:nvPr/>
        </p:nvPicPr>
        <p:blipFill rotWithShape="1">
          <a:blip r:embed="rId7">
            <a:alphaModFix/>
          </a:blip>
          <a:srcRect/>
          <a:stretch/>
        </p:blipFill>
        <p:spPr>
          <a:xfrm>
            <a:off x="945902" y="656194"/>
            <a:ext cx="7467274" cy="5117876"/>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pic>
        <p:nvPicPr>
          <p:cNvPr id="2493" name="Google Shape;2493;g724b250972_0_4160"/>
          <p:cNvPicPr preferRelativeResize="0"/>
          <p:nvPr/>
        </p:nvPicPr>
        <p:blipFill rotWithShape="1">
          <a:blip r:embed="rId8">
            <a:alphaModFix/>
          </a:blip>
          <a:srcRect/>
          <a:stretch/>
        </p:blipFill>
        <p:spPr>
          <a:xfrm>
            <a:off x="945902" y="1098776"/>
            <a:ext cx="7519569" cy="5084902"/>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2497"/>
        <p:cNvGrpSpPr/>
        <p:nvPr/>
      </p:nvGrpSpPr>
      <p:grpSpPr>
        <a:xfrm>
          <a:off x="0" y="0"/>
          <a:ext cx="0" cy="0"/>
          <a:chOff x="0" y="0"/>
          <a:chExt cx="0" cy="0"/>
        </a:xfrm>
      </p:grpSpPr>
      <p:sp>
        <p:nvSpPr>
          <p:cNvPr id="2498" name="Google Shape;2498;g724b250972_0_3912"/>
          <p:cNvSpPr txBox="1">
            <a:spLocks noGrp="1"/>
          </p:cNvSpPr>
          <p:nvPr>
            <p:ph type="title"/>
          </p:nvPr>
        </p:nvSpPr>
        <p:spPr>
          <a:xfrm>
            <a:off x="-40104" y="1086289"/>
            <a:ext cx="20949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Galvanic Cell Potential</a:t>
            </a:r>
            <a:endParaRPr/>
          </a:p>
        </p:txBody>
      </p:sp>
      <p:sp>
        <p:nvSpPr>
          <p:cNvPr id="2499" name="Google Shape;2499;g724b250972_0_3912"/>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rgbClr val="000000"/>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rgbClr val="000000"/>
              </a:solidFill>
              <a:latin typeface="Rockwell"/>
              <a:ea typeface="Rockwell"/>
              <a:cs typeface="Rockwell"/>
              <a:sym typeface="Rockwell"/>
            </a:endParaRPr>
          </a:p>
        </p:txBody>
      </p:sp>
      <p:sp>
        <p:nvSpPr>
          <p:cNvPr id="2500" name="Google Shape;2500;g724b250972_0_3912"/>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rgbClr val="000000"/>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rgbClr val="000000"/>
              </a:solidFill>
              <a:latin typeface="Rockwell"/>
              <a:ea typeface="Rockwell"/>
              <a:cs typeface="Rockwell"/>
              <a:sym typeface="Rockwell"/>
            </a:endParaRPr>
          </a:p>
        </p:txBody>
      </p:sp>
      <p:sp>
        <p:nvSpPr>
          <p:cNvPr id="2501" name="Google Shape;2501;g724b250972_0_3912"/>
          <p:cNvSpPr txBox="1"/>
          <p:nvPr/>
        </p:nvSpPr>
        <p:spPr>
          <a:xfrm>
            <a:off x="0" y="6181724"/>
            <a:ext cx="9144000" cy="617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 3.12: Make qualitative or quantitative predictions about galvanic or electrolytic reactions based on half-cell reactions and potentials and/or Faraday’s laws</a:t>
            </a:r>
            <a:r>
              <a:rPr lang="en-US" sz="1800" b="0" i="0" u="none" strike="noStrike" cap="none">
                <a:solidFill>
                  <a:schemeClr val="dk1"/>
                </a:solidFill>
                <a:latin typeface="Rokkitt"/>
                <a:ea typeface="Rokkitt"/>
                <a:cs typeface="Rokkitt"/>
                <a:sym typeface="Rokkitt"/>
              </a:rPr>
              <a:t>.</a:t>
            </a:r>
            <a:r>
              <a:rPr lang="en-US" sz="11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450"/>
              <a:buFont typeface="Rokkitt"/>
              <a:buNone/>
            </a:pP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pic>
        <p:nvPicPr>
          <p:cNvPr id="2502" name="Google Shape;2502;g724b250972_0_3912" descr="Screen Shot 2016-04-08 at 6.09.11 PM.png"/>
          <p:cNvPicPr preferRelativeResize="0"/>
          <p:nvPr/>
        </p:nvPicPr>
        <p:blipFill rotWithShape="1">
          <a:blip r:embed="rId5">
            <a:alphaModFix/>
          </a:blip>
          <a:srcRect/>
          <a:stretch/>
        </p:blipFill>
        <p:spPr>
          <a:xfrm>
            <a:off x="2041529" y="87634"/>
            <a:ext cx="6002581" cy="6123439"/>
          </a:xfrm>
          <a:prstGeom prst="rect">
            <a:avLst/>
          </a:prstGeom>
          <a:noFill/>
          <a:ln w="38100" cap="flat" cmpd="sng">
            <a:solidFill>
              <a:schemeClr val="accent1"/>
            </a:solidFill>
            <a:prstDash val="solid"/>
            <a:round/>
            <a:headEnd type="none" w="sm" len="sm"/>
            <a:tailEnd type="none" w="sm" len="sm"/>
          </a:ln>
        </p:spPr>
      </p:pic>
      <p:sp>
        <p:nvSpPr>
          <p:cNvPr id="2503" name="Google Shape;2503;g724b250972_0_3912"/>
          <p:cNvSpPr/>
          <p:nvPr/>
        </p:nvSpPr>
        <p:spPr>
          <a:xfrm>
            <a:off x="2045379" y="4477816"/>
            <a:ext cx="5976600" cy="17292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
        <p:nvSpPr>
          <p:cNvPr id="2504" name="Google Shape;2504;g724b250972_0_3912"/>
          <p:cNvSpPr txBox="1"/>
          <p:nvPr/>
        </p:nvSpPr>
        <p:spPr>
          <a:xfrm>
            <a:off x="8157538" y="2186186"/>
            <a:ext cx="8244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2503"/>
                                        </p:tgtEl>
                                      </p:cBhvr>
                                    </p:animEffect>
                                    <p:set>
                                      <p:cBhvr>
                                        <p:cTn id="7" dur="1" fill="hold">
                                          <p:stCondLst>
                                            <p:cond delay="2000"/>
                                          </p:stCondLst>
                                        </p:cTn>
                                        <p:tgtEl>
                                          <p:spTgt spid="25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2508"/>
        <p:cNvGrpSpPr/>
        <p:nvPr/>
      </p:nvGrpSpPr>
      <p:grpSpPr>
        <a:xfrm>
          <a:off x="0" y="0"/>
          <a:ext cx="0" cy="0"/>
          <a:chOff x="0" y="0"/>
          <a:chExt cx="0" cy="0"/>
        </a:xfrm>
      </p:grpSpPr>
      <p:sp>
        <p:nvSpPr>
          <p:cNvPr id="2509" name="Google Shape;2509;g724b250972_0_3922"/>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Redox Reactions and Half Cells</a:t>
            </a:r>
            <a:endParaRPr/>
          </a:p>
        </p:txBody>
      </p:sp>
      <p:sp>
        <p:nvSpPr>
          <p:cNvPr id="2510" name="Google Shape;2510;g724b250972_0_3922"/>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rgbClr val="000000"/>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rgbClr val="000000"/>
              </a:solidFill>
              <a:latin typeface="Rockwell"/>
              <a:ea typeface="Rockwell"/>
              <a:cs typeface="Rockwell"/>
              <a:sym typeface="Rockwell"/>
            </a:endParaRPr>
          </a:p>
        </p:txBody>
      </p:sp>
      <p:sp>
        <p:nvSpPr>
          <p:cNvPr id="2511" name="Google Shape;2511;g724b250972_0_3922"/>
          <p:cNvSpPr txBox="1"/>
          <p:nvPr/>
        </p:nvSpPr>
        <p:spPr>
          <a:xfrm>
            <a:off x="0" y="6256427"/>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Rockwell"/>
                <a:ea typeface="Rockwell"/>
                <a:cs typeface="Rockwell"/>
                <a:sym typeface="Rockwell"/>
              </a:rPr>
              <a:t>LO 3.13: </a:t>
            </a:r>
            <a:r>
              <a:rPr lang="en-US" sz="1800" b="0" i="0" u="none" strike="noStrike" cap="none">
                <a:solidFill>
                  <a:schemeClr val="dk1"/>
                </a:solidFill>
                <a:latin typeface="Rockwell"/>
                <a:ea typeface="Rockwell"/>
                <a:cs typeface="Rockwell"/>
                <a:sym typeface="Rockwell"/>
              </a:rPr>
              <a:t>The student can analyze data regarding galvanic or electrolytic cells to identify properties of the underlying redox reactions</a:t>
            </a:r>
            <a:r>
              <a:rPr lang="en-US" sz="1800" b="0" i="0" u="none" strike="noStrike" cap="none">
                <a:solidFill>
                  <a:srgbClr val="000000"/>
                </a:solidFill>
                <a:latin typeface="Rockwell"/>
                <a:ea typeface="Rockwell"/>
                <a:cs typeface="Rockwell"/>
                <a:sym typeface="Rockwell"/>
              </a:rPr>
              <a:t> 																	</a:t>
            </a:r>
            <a:endParaRPr sz="1800" b="0" i="0" u="none" strike="noStrike" cap="none">
              <a:solidFill>
                <a:srgbClr val="000000"/>
              </a:solidFill>
              <a:latin typeface="Rockwell"/>
              <a:ea typeface="Rockwell"/>
              <a:cs typeface="Rockwell"/>
              <a:sym typeface="Rockwell"/>
            </a:endParaRPr>
          </a:p>
        </p:txBody>
      </p:sp>
      <p:sp>
        <p:nvSpPr>
          <p:cNvPr id="2512" name="Google Shape;2512;g724b250972_0_3922"/>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2513" name="Google Shape;2513;g724b250972_0_3922" descr="Screen Shot 2016-04-08 at 6.08.34 PM.png"/>
          <p:cNvPicPr preferRelativeResize="0"/>
          <p:nvPr/>
        </p:nvPicPr>
        <p:blipFill rotWithShape="1">
          <a:blip r:embed="rId5">
            <a:alphaModFix/>
          </a:blip>
          <a:srcRect b="22908"/>
          <a:stretch/>
        </p:blipFill>
        <p:spPr>
          <a:xfrm>
            <a:off x="832980" y="979726"/>
            <a:ext cx="7133078" cy="5028278"/>
          </a:xfrm>
          <a:prstGeom prst="rect">
            <a:avLst/>
          </a:prstGeom>
          <a:noFill/>
          <a:ln w="38100" cap="flat" cmpd="sng">
            <a:solidFill>
              <a:schemeClr val="accent1"/>
            </a:solidFill>
            <a:prstDash val="solid"/>
            <a:round/>
            <a:headEnd type="none" w="sm" len="sm"/>
            <a:tailEnd type="none" w="sm" len="sm"/>
          </a:ln>
        </p:spPr>
      </p:pic>
      <p:pic>
        <p:nvPicPr>
          <p:cNvPr id="2514" name="Google Shape;2514;g724b250972_0_3922" descr="Screen Shot 2016-04-08 at 6.08.34 PM.png"/>
          <p:cNvPicPr preferRelativeResize="0"/>
          <p:nvPr/>
        </p:nvPicPr>
        <p:blipFill rotWithShape="1">
          <a:blip r:embed="rId5">
            <a:alphaModFix/>
          </a:blip>
          <a:srcRect t="80992"/>
          <a:stretch/>
        </p:blipFill>
        <p:spPr>
          <a:xfrm>
            <a:off x="286766" y="3520986"/>
            <a:ext cx="8671201" cy="1507123"/>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2515" name="Google Shape;2515;g724b250972_0_3922"/>
          <p:cNvSpPr txBox="1"/>
          <p:nvPr/>
        </p:nvSpPr>
        <p:spPr>
          <a:xfrm>
            <a:off x="8133553" y="2159949"/>
            <a:ext cx="8244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4"/>
                                        </p:tgtEl>
                                        <p:attrNameLst>
                                          <p:attrName>style.visibility</p:attrName>
                                        </p:attrNameLst>
                                      </p:cBhvr>
                                      <p:to>
                                        <p:strVal val="visible"/>
                                      </p:to>
                                    </p:set>
                                    <p:animEffect transition="in" filter="fade">
                                      <p:cBhvr>
                                        <p:cTn id="7" dur="500"/>
                                        <p:tgtEl>
                                          <p:spTgt spid="2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2519"/>
        <p:cNvGrpSpPr/>
        <p:nvPr/>
      </p:nvGrpSpPr>
      <p:grpSpPr>
        <a:xfrm>
          <a:off x="0" y="0"/>
          <a:ext cx="0" cy="0"/>
          <a:chOff x="0" y="0"/>
          <a:chExt cx="0" cy="0"/>
        </a:xfrm>
      </p:grpSpPr>
      <p:pic>
        <p:nvPicPr>
          <p:cNvPr id="2520" name="Google Shape;2520;g724b250972_0_4065"/>
          <p:cNvPicPr preferRelativeResize="0"/>
          <p:nvPr/>
        </p:nvPicPr>
        <p:blipFill rotWithShape="1">
          <a:blip r:embed="rId3">
            <a:alphaModFix/>
          </a:blip>
          <a:srcRect/>
          <a:stretch/>
        </p:blipFill>
        <p:spPr>
          <a:xfrm>
            <a:off x="410190" y="-1282140"/>
            <a:ext cx="8765782" cy="4886923"/>
          </a:xfrm>
          <a:prstGeom prst="rect">
            <a:avLst/>
          </a:prstGeom>
          <a:noFill/>
          <a:ln>
            <a:noFill/>
          </a:ln>
        </p:spPr>
      </p:pic>
      <p:pic>
        <p:nvPicPr>
          <p:cNvPr id="2521" name="Google Shape;2521;g724b250972_0_4065"/>
          <p:cNvPicPr preferRelativeResize="0"/>
          <p:nvPr/>
        </p:nvPicPr>
        <p:blipFill rotWithShape="1">
          <a:blip r:embed="rId4">
            <a:alphaModFix/>
          </a:blip>
          <a:srcRect/>
          <a:stretch/>
        </p:blipFill>
        <p:spPr>
          <a:xfrm>
            <a:off x="2669490" y="3160656"/>
            <a:ext cx="6081329" cy="3045373"/>
          </a:xfrm>
          <a:prstGeom prst="rect">
            <a:avLst/>
          </a:prstGeom>
          <a:noFill/>
          <a:ln w="38100" cap="flat" cmpd="sng">
            <a:solidFill>
              <a:srgbClr val="000090"/>
            </a:solidFill>
            <a:prstDash val="solid"/>
            <a:round/>
            <a:headEnd type="none" w="sm" len="sm"/>
            <a:tailEnd type="none" w="sm" len="sm"/>
          </a:ln>
        </p:spPr>
      </p:pic>
      <p:sp>
        <p:nvSpPr>
          <p:cNvPr id="2522" name="Google Shape;2522;g724b250972_0_4065"/>
          <p:cNvSpPr txBox="1">
            <a:spLocks noGrp="1"/>
          </p:cNvSpPr>
          <p:nvPr>
            <p:ph type="title"/>
          </p:nvPr>
        </p:nvSpPr>
        <p:spPr>
          <a:xfrm>
            <a:off x="-43361" y="-48947"/>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               </a:t>
            </a:r>
            <a:r>
              <a:rPr lang="en-US" b="1">
                <a:solidFill>
                  <a:srgbClr val="00B0F0"/>
                </a:solidFill>
              </a:rPr>
              <a:t>Coupling </a:t>
            </a:r>
            <a:br>
              <a:rPr lang="en-US" b="1">
                <a:solidFill>
                  <a:srgbClr val="00B0F0"/>
                </a:solidFill>
              </a:rPr>
            </a:br>
            <a:r>
              <a:rPr lang="en-US" b="1">
                <a:solidFill>
                  <a:srgbClr val="00B0F0"/>
                </a:solidFill>
              </a:rPr>
              <a:t>		Reactions</a:t>
            </a:r>
            <a:endParaRPr b="1">
              <a:solidFill>
                <a:srgbClr val="00B0F0"/>
              </a:solidFill>
            </a:endParaRPr>
          </a:p>
        </p:txBody>
      </p:sp>
      <p:sp>
        <p:nvSpPr>
          <p:cNvPr id="2523" name="Google Shape;2523;g724b250972_0_4065"/>
          <p:cNvSpPr txBox="1">
            <a:spLocks noGrp="1"/>
          </p:cNvSpPr>
          <p:nvPr>
            <p:ph type="body" idx="1"/>
          </p:nvPr>
        </p:nvSpPr>
        <p:spPr>
          <a:xfrm>
            <a:off x="498518" y="1985963"/>
            <a:ext cx="3657600" cy="4140300"/>
          </a:xfrm>
          <a:prstGeom prst="rect">
            <a:avLst/>
          </a:prstGeom>
          <a:noFill/>
          <a:ln>
            <a:noFill/>
          </a:ln>
        </p:spPr>
        <p:txBody>
          <a:bodyPr spcFirstLastPara="1" wrap="square" lIns="91425" tIns="45700" rIns="91425" bIns="45700" anchor="t" anchorCtr="0">
            <a:noAutofit/>
          </a:bodyPr>
          <a:lstStyle/>
          <a:p>
            <a:pPr marL="228600" lvl="0" indent="-142875" algn="l" rtl="0">
              <a:lnSpc>
                <a:spcPct val="100000"/>
              </a:lnSpc>
              <a:spcBef>
                <a:spcPts val="0"/>
              </a:spcBef>
              <a:spcAft>
                <a:spcPts val="0"/>
              </a:spcAft>
              <a:buSzPts val="1350"/>
              <a:buNone/>
            </a:pPr>
            <a:endParaRPr/>
          </a:p>
          <a:p>
            <a:pPr marL="228600" lvl="0" indent="-142875" algn="l" rtl="0">
              <a:lnSpc>
                <a:spcPct val="100000"/>
              </a:lnSpc>
              <a:spcBef>
                <a:spcPts val="2000"/>
              </a:spcBef>
              <a:spcAft>
                <a:spcPts val="0"/>
              </a:spcAft>
              <a:buSzPts val="1350"/>
              <a:buNone/>
            </a:pPr>
            <a:endParaRPr/>
          </a:p>
          <a:p>
            <a:pPr marL="228600" lvl="0" indent="-142875" algn="l" rtl="0">
              <a:lnSpc>
                <a:spcPct val="100000"/>
              </a:lnSpc>
              <a:spcBef>
                <a:spcPts val="2000"/>
              </a:spcBef>
              <a:spcAft>
                <a:spcPts val="0"/>
              </a:spcAft>
              <a:buSzPts val="1350"/>
              <a:buNone/>
            </a:pPr>
            <a:endParaRPr/>
          </a:p>
        </p:txBody>
      </p:sp>
      <p:sp>
        <p:nvSpPr>
          <p:cNvPr id="2524" name="Google Shape;2524;g724b250972_0_4065"/>
          <p:cNvSpPr txBox="1">
            <a:spLocks noGrp="1"/>
          </p:cNvSpPr>
          <p:nvPr>
            <p:ph type="body" idx="2"/>
          </p:nvPr>
        </p:nvSpPr>
        <p:spPr>
          <a:xfrm>
            <a:off x="4399878" y="1985963"/>
            <a:ext cx="3657600" cy="4140300"/>
          </a:xfrm>
          <a:prstGeom prst="rect">
            <a:avLst/>
          </a:prstGeom>
          <a:noFill/>
          <a:ln>
            <a:noFill/>
          </a:ln>
        </p:spPr>
        <p:txBody>
          <a:bodyPr spcFirstLastPara="1" wrap="square" lIns="91425" tIns="45700" rIns="91425" bIns="45700" anchor="t" anchorCtr="0">
            <a:noAutofit/>
          </a:bodyPr>
          <a:lstStyle/>
          <a:p>
            <a:pPr marL="228600" lvl="0" indent="-142875" algn="l" rtl="0">
              <a:lnSpc>
                <a:spcPct val="100000"/>
              </a:lnSpc>
              <a:spcBef>
                <a:spcPts val="0"/>
              </a:spcBef>
              <a:spcAft>
                <a:spcPts val="0"/>
              </a:spcAft>
              <a:buSzPts val="1350"/>
              <a:buNone/>
            </a:pPr>
            <a:endParaRPr/>
          </a:p>
          <a:p>
            <a:pPr marL="228600" lvl="0" indent="-142875" algn="l" rtl="0">
              <a:lnSpc>
                <a:spcPct val="100000"/>
              </a:lnSpc>
              <a:spcBef>
                <a:spcPts val="2000"/>
              </a:spcBef>
              <a:spcAft>
                <a:spcPts val="0"/>
              </a:spcAft>
              <a:buSzPts val="1350"/>
              <a:buNone/>
            </a:pPr>
            <a:endParaRPr/>
          </a:p>
          <a:p>
            <a:pPr marL="228600" lvl="0" indent="-142875" algn="l" rtl="0">
              <a:lnSpc>
                <a:spcPct val="100000"/>
              </a:lnSpc>
              <a:spcBef>
                <a:spcPts val="2000"/>
              </a:spcBef>
              <a:spcAft>
                <a:spcPts val="0"/>
              </a:spcAft>
              <a:buSzPts val="1350"/>
              <a:buNone/>
            </a:pPr>
            <a:endParaRPr/>
          </a:p>
        </p:txBody>
      </p:sp>
      <p:sp>
        <p:nvSpPr>
          <p:cNvPr id="2525" name="Google Shape;2525;g724b250972_0_4065"/>
          <p:cNvSpPr txBox="1"/>
          <p:nvPr/>
        </p:nvSpPr>
        <p:spPr>
          <a:xfrm>
            <a:off x="796799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526" name="Google Shape;2526;g724b250972_0_4065"/>
          <p:cNvSpPr txBox="1"/>
          <p:nvPr/>
        </p:nvSpPr>
        <p:spPr>
          <a:xfrm>
            <a:off x="112147" y="6166954"/>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5.15  The student is able to explain the application the coupling of favorable with unfavorable reactions to cause processes that are not favorable to become favorable. 															</a:t>
            </a:r>
            <a:endParaRPr sz="1800" b="0" i="0" u="none" strike="noStrike" cap="none">
              <a:solidFill>
                <a:schemeClr val="dk1"/>
              </a:solidFill>
              <a:latin typeface="Rockwell"/>
              <a:ea typeface="Rockwell"/>
              <a:cs typeface="Rockwell"/>
              <a:sym typeface="Rockwell"/>
            </a:endParaRPr>
          </a:p>
        </p:txBody>
      </p:sp>
      <p:sp>
        <p:nvSpPr>
          <p:cNvPr id="2527" name="Google Shape;2527;g724b250972_0_4065"/>
          <p:cNvSpPr txBox="1"/>
          <p:nvPr/>
        </p:nvSpPr>
        <p:spPr>
          <a:xfrm>
            <a:off x="7920655" y="194142"/>
            <a:ext cx="894900" cy="2031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ahyp="http://schemas.microsoft.com/office/drawing/2018/hyperlinkcolor" val="tx"/>
                    </a:ext>
                  </a:extLst>
                </a:hlinkClick>
              </a:rPr>
              <a:t>Video #1</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7">
                  <a:extLst>
                    <a:ext uri="{A12FA001-AC4F-418D-AE19-62706E023703}">
                      <ahyp:hlinkClr xmlns:ahyp="http://schemas.microsoft.com/office/drawing/2018/hyperlinkcolor" val="tx"/>
                    </a:ext>
                  </a:extLst>
                </a:hlinkClick>
              </a:rPr>
              <a:t>ChooChoo</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pic>
        <p:nvPicPr>
          <p:cNvPr id="2528" name="Google Shape;2528;g724b250972_0_4065"/>
          <p:cNvPicPr preferRelativeResize="0"/>
          <p:nvPr/>
        </p:nvPicPr>
        <p:blipFill rotWithShape="1">
          <a:blip r:embed="rId8">
            <a:alphaModFix/>
          </a:blip>
          <a:srcRect/>
          <a:stretch/>
        </p:blipFill>
        <p:spPr>
          <a:xfrm>
            <a:off x="280578" y="21411"/>
            <a:ext cx="1447764" cy="2216722"/>
          </a:xfrm>
          <a:prstGeom prst="rect">
            <a:avLst/>
          </a:prstGeom>
          <a:noFill/>
          <a:ln>
            <a:noFill/>
          </a:ln>
        </p:spPr>
      </p:pic>
      <p:pic>
        <p:nvPicPr>
          <p:cNvPr id="2529" name="Google Shape;2529;g724b250972_0_4065"/>
          <p:cNvPicPr preferRelativeResize="0"/>
          <p:nvPr/>
        </p:nvPicPr>
        <p:blipFill rotWithShape="1">
          <a:blip r:embed="rId9">
            <a:alphaModFix/>
          </a:blip>
          <a:srcRect/>
          <a:stretch/>
        </p:blipFill>
        <p:spPr>
          <a:xfrm>
            <a:off x="193738" y="2773031"/>
            <a:ext cx="8671934" cy="2228769"/>
          </a:xfrm>
          <a:prstGeom prst="rect">
            <a:avLst/>
          </a:prstGeom>
          <a:noFill/>
          <a:ln w="38100" cap="flat" cmpd="sng">
            <a:solidFill>
              <a:schemeClr val="dk1"/>
            </a:solidFill>
            <a:prstDash val="solid"/>
            <a:round/>
            <a:headEnd type="none" w="sm" len="sm"/>
            <a:tailEnd type="none" w="sm" len="sm"/>
          </a:ln>
        </p:spPr>
      </p:pic>
      <p:sp>
        <p:nvSpPr>
          <p:cNvPr id="2530" name="Google Shape;2530;g724b250972_0_4065"/>
          <p:cNvSpPr txBox="1"/>
          <p:nvPr/>
        </p:nvSpPr>
        <p:spPr>
          <a:xfrm rot="-988241">
            <a:off x="1338499" y="1791139"/>
            <a:ext cx="1649591" cy="646337"/>
          </a:xfrm>
          <a:prstGeom prst="rect">
            <a:avLst/>
          </a:prstGeom>
          <a:solidFill>
            <a:srgbClr val="0070C0"/>
          </a:solidFill>
          <a:ln w="381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Endothermic Reaction</a:t>
            </a:r>
            <a:endParaRPr sz="1800" b="0" i="0" u="none" strike="noStrike" cap="none">
              <a:solidFill>
                <a:schemeClr val="lt1"/>
              </a:solidFill>
              <a:latin typeface="Rockwell"/>
              <a:ea typeface="Rockwell"/>
              <a:cs typeface="Rockwell"/>
              <a:sym typeface="Rockwell"/>
            </a:endParaRPr>
          </a:p>
        </p:txBody>
      </p:sp>
      <p:pic>
        <p:nvPicPr>
          <p:cNvPr id="2531" name="Google Shape;2531;g724b250972_0_4065"/>
          <p:cNvPicPr preferRelativeResize="0"/>
          <p:nvPr/>
        </p:nvPicPr>
        <p:blipFill rotWithShape="1">
          <a:blip r:embed="rId10">
            <a:alphaModFix/>
          </a:blip>
          <a:srcRect/>
          <a:stretch/>
        </p:blipFill>
        <p:spPr>
          <a:xfrm>
            <a:off x="521655" y="2594382"/>
            <a:ext cx="7774255" cy="4351109"/>
          </a:xfrm>
          <a:prstGeom prst="rect">
            <a:avLst/>
          </a:prstGeom>
          <a:noFill/>
          <a:ln w="38100" cap="flat" cmpd="sng">
            <a:solidFill>
              <a:schemeClr val="accent2"/>
            </a:solidFill>
            <a:prstDash val="solid"/>
            <a:round/>
            <a:headEnd type="none" w="sm" len="sm"/>
            <a:tailEnd type="none" w="sm" len="sm"/>
          </a:ln>
        </p:spPr>
      </p:pic>
      <p:pic>
        <p:nvPicPr>
          <p:cNvPr id="2532" name="Google Shape;2532;g724b250972_0_4065"/>
          <p:cNvPicPr preferRelativeResize="0"/>
          <p:nvPr/>
        </p:nvPicPr>
        <p:blipFill rotWithShape="1">
          <a:blip r:embed="rId11">
            <a:alphaModFix/>
          </a:blip>
          <a:srcRect/>
          <a:stretch/>
        </p:blipFill>
        <p:spPr>
          <a:xfrm>
            <a:off x="5920248" y="138447"/>
            <a:ext cx="1865606" cy="1252698"/>
          </a:xfrm>
          <a:prstGeom prst="rect">
            <a:avLst/>
          </a:prstGeom>
          <a:noFill/>
          <a:ln>
            <a:noFill/>
          </a:ln>
        </p:spPr>
      </p:pic>
      <p:sp>
        <p:nvSpPr>
          <p:cNvPr id="2533" name="Google Shape;2533;g724b250972_0_4065"/>
          <p:cNvSpPr txBox="1"/>
          <p:nvPr/>
        </p:nvSpPr>
        <p:spPr>
          <a:xfrm rot="-950837">
            <a:off x="5990101" y="350020"/>
            <a:ext cx="1540240" cy="646434"/>
          </a:xfrm>
          <a:prstGeom prst="rect">
            <a:avLst/>
          </a:prstGeom>
          <a:noFill/>
          <a:ln w="3810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Exothermic Reaction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2537"/>
        <p:cNvGrpSpPr/>
        <p:nvPr/>
      </p:nvGrpSpPr>
      <p:grpSpPr>
        <a:xfrm>
          <a:off x="0" y="0"/>
          <a:ext cx="0" cy="0"/>
          <a:chOff x="0" y="0"/>
          <a:chExt cx="0" cy="0"/>
        </a:xfrm>
      </p:grpSpPr>
      <p:sp>
        <p:nvSpPr>
          <p:cNvPr id="2538" name="Google Shape;2538;g724b250972_0_4082"/>
          <p:cNvSpPr txBox="1"/>
          <p:nvPr/>
        </p:nvSpPr>
        <p:spPr>
          <a:xfrm>
            <a:off x="8097582" y="-32652"/>
            <a:ext cx="9795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2539" name="Google Shape;2539;g724b250972_0_4082"/>
          <p:cNvSpPr txBox="1"/>
          <p:nvPr/>
        </p:nvSpPr>
        <p:spPr>
          <a:xfrm>
            <a:off x="21995" y="5934670"/>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5.16  The student can use LeChatelier's principle to make qualitative predictions for systems in which coupled reactions that share a common intermediate drive formation of a product. </a:t>
            </a:r>
            <a:endParaRPr sz="1400" b="0" i="0" u="none" strike="noStrike" cap="none">
              <a:solidFill>
                <a:srgbClr val="000000"/>
              </a:solidFill>
              <a:latin typeface="Arial"/>
              <a:ea typeface="Arial"/>
              <a:cs typeface="Arial"/>
              <a:sym typeface="Arial"/>
            </a:endParaRPr>
          </a:p>
        </p:txBody>
      </p:sp>
      <p:sp>
        <p:nvSpPr>
          <p:cNvPr id="2540" name="Google Shape;2540;g724b250972_0_4082"/>
          <p:cNvSpPr txBox="1"/>
          <p:nvPr/>
        </p:nvSpPr>
        <p:spPr>
          <a:xfrm>
            <a:off x="8097582" y="1528311"/>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2541" name="Google Shape;2541;g724b250972_0_4082"/>
          <p:cNvPicPr preferRelativeResize="0"/>
          <p:nvPr/>
        </p:nvPicPr>
        <p:blipFill rotWithShape="1">
          <a:blip r:embed="rId5">
            <a:alphaModFix/>
          </a:blip>
          <a:srcRect/>
          <a:stretch/>
        </p:blipFill>
        <p:spPr>
          <a:xfrm>
            <a:off x="77754" y="1837825"/>
            <a:ext cx="9036869" cy="2989893"/>
          </a:xfrm>
          <a:prstGeom prst="rect">
            <a:avLst/>
          </a:prstGeom>
          <a:noFill/>
          <a:ln w="38100" cap="flat" cmpd="sng">
            <a:solidFill>
              <a:srgbClr val="4C264C"/>
            </a:solidFill>
            <a:prstDash val="solid"/>
            <a:round/>
            <a:headEnd type="none" w="sm" len="sm"/>
            <a:tailEnd type="none" w="sm" len="sm"/>
          </a:ln>
        </p:spPr>
      </p:pic>
      <p:sp>
        <p:nvSpPr>
          <p:cNvPr id="2542" name="Google Shape;2542;g724b250972_0_4082"/>
          <p:cNvSpPr txBox="1"/>
          <p:nvPr/>
        </p:nvSpPr>
        <p:spPr>
          <a:xfrm>
            <a:off x="568689" y="280705"/>
            <a:ext cx="7784100" cy="14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500"/>
              <a:buFont typeface="Arial"/>
              <a:buNone/>
            </a:pPr>
            <a:r>
              <a:rPr lang="en-US" sz="4500" b="1" i="0" u="none" strike="noStrike" cap="none">
                <a:solidFill>
                  <a:schemeClr val="accent1"/>
                </a:solidFill>
                <a:latin typeface="Rockwell"/>
                <a:ea typeface="Rockwell"/>
                <a:cs typeface="Rockwell"/>
                <a:sym typeface="Rockwell"/>
              </a:rPr>
              <a:t>Coupled Reactions and LeChatelier</a:t>
            </a:r>
            <a:endParaRPr sz="4500" b="1" i="0" u="none" strike="noStrike" cap="none">
              <a:solidFill>
                <a:schemeClr val="accent1"/>
              </a:solidFill>
              <a:latin typeface="Rockwell"/>
              <a:ea typeface="Rockwell"/>
              <a:cs typeface="Rockwell"/>
              <a:sym typeface="Rockwell"/>
            </a:endParaRPr>
          </a:p>
        </p:txBody>
      </p:sp>
      <p:pic>
        <p:nvPicPr>
          <p:cNvPr id="2543" name="Google Shape;2543;g724b250972_0_4082"/>
          <p:cNvPicPr preferRelativeResize="0">
            <a:picLocks noGrp="1"/>
          </p:cNvPicPr>
          <p:nvPr>
            <p:ph type="body" idx="1"/>
          </p:nvPr>
        </p:nvPicPr>
        <p:blipFill rotWithShape="1">
          <a:blip r:embed="rId6">
            <a:alphaModFix/>
          </a:blip>
          <a:srcRect/>
          <a:stretch/>
        </p:blipFill>
        <p:spPr>
          <a:xfrm>
            <a:off x="77754" y="1977435"/>
            <a:ext cx="9162300" cy="3309300"/>
          </a:xfrm>
          <a:prstGeom prst="rect">
            <a:avLst/>
          </a:prstGeom>
          <a:noFill/>
          <a:ln w="38100" cap="flat" cmpd="sng">
            <a:solidFill>
              <a:srgbClr val="4C4C3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43"/>
                                        </p:tgtEl>
                                        <p:attrNameLst>
                                          <p:attrName>style.visibility</p:attrName>
                                        </p:attrNameLst>
                                      </p:cBhvr>
                                      <p:to>
                                        <p:strVal val="visible"/>
                                      </p:to>
                                    </p:set>
                                    <p:anim calcmode="lin" valueType="num">
                                      <p:cBhvr additive="base">
                                        <p:cTn id="7" dur="500"/>
                                        <p:tgtEl>
                                          <p:spTgt spid="25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2547"/>
        <p:cNvGrpSpPr/>
        <p:nvPr/>
      </p:nvGrpSpPr>
      <p:grpSpPr>
        <a:xfrm>
          <a:off x="0" y="0"/>
          <a:ext cx="0" cy="0"/>
          <a:chOff x="0" y="0"/>
          <a:chExt cx="0" cy="0"/>
        </a:xfrm>
      </p:grpSpPr>
      <p:sp>
        <p:nvSpPr>
          <p:cNvPr id="2548" name="Google Shape;2548;p12"/>
          <p:cNvSpPr txBox="1">
            <a:spLocks noGrp="1"/>
          </p:cNvSpPr>
          <p:nvPr>
            <p:ph type="title"/>
          </p:nvPr>
        </p:nvSpPr>
        <p:spPr>
          <a:xfrm>
            <a:off x="2286000" y="3124200"/>
            <a:ext cx="5638800" cy="1362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3200"/>
              <a:buFont typeface="Rockwell"/>
              <a:buNone/>
            </a:pPr>
            <a:r>
              <a:rPr lang="en-US"/>
              <a:t>Write This, Not That</a:t>
            </a:r>
            <a:endParaRPr/>
          </a:p>
        </p:txBody>
      </p:sp>
      <p:sp>
        <p:nvSpPr>
          <p:cNvPr id="2549" name="Google Shape;2549;p12"/>
          <p:cNvSpPr txBox="1">
            <a:spLocks noGrp="1"/>
          </p:cNvSpPr>
          <p:nvPr>
            <p:ph type="body" idx="1"/>
          </p:nvPr>
        </p:nvSpPr>
        <p:spPr>
          <a:xfrm>
            <a:off x="2286000" y="4495800"/>
            <a:ext cx="5638800" cy="15003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300"/>
              </a:spcBef>
              <a:spcAft>
                <a:spcPts val="0"/>
              </a:spcAft>
              <a:buSzPts val="1050"/>
              <a:buNone/>
            </a:pPr>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2553"/>
        <p:cNvGrpSpPr/>
        <p:nvPr/>
      </p:nvGrpSpPr>
      <p:grpSpPr>
        <a:xfrm>
          <a:off x="0" y="0"/>
          <a:ext cx="0" cy="0"/>
          <a:chOff x="0" y="0"/>
          <a:chExt cx="0" cy="0"/>
        </a:xfrm>
      </p:grpSpPr>
      <p:sp>
        <p:nvSpPr>
          <p:cNvPr id="2554" name="Google Shape;2554;p15"/>
          <p:cNvSpPr txBox="1">
            <a:spLocks noGrp="1"/>
          </p:cNvSpPr>
          <p:nvPr>
            <p:ph type="title"/>
          </p:nvPr>
        </p:nvSpPr>
        <p:spPr>
          <a:xfrm>
            <a:off x="502921" y="976519"/>
            <a:ext cx="6681170" cy="481736"/>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a:t>For All Questions</a:t>
            </a:r>
            <a:endParaRPr/>
          </a:p>
        </p:txBody>
      </p:sp>
      <p:graphicFrame>
        <p:nvGraphicFramePr>
          <p:cNvPr id="2555" name="Google Shape;2555;p15"/>
          <p:cNvGraphicFramePr/>
          <p:nvPr/>
        </p:nvGraphicFramePr>
        <p:xfrm>
          <a:off x="502921" y="1454254"/>
          <a:ext cx="3000000" cy="3000000"/>
        </p:xfrm>
        <a:graphic>
          <a:graphicData uri="http://schemas.openxmlformats.org/drawingml/2006/table">
            <a:tbl>
              <a:tblPr firstRow="1" firstCol="1" bandRow="1">
                <a:noFill/>
                <a:tableStyleId>{76E967D2-73EF-4B4E-AA14-45292BF0A093}</a:tableStyleId>
              </a:tblPr>
              <a:tblGrid>
                <a:gridCol w="3099350">
                  <a:extLst>
                    <a:ext uri="{9D8B030D-6E8A-4147-A177-3AD203B41FA5}">
                      <a16:colId xmlns:a16="http://schemas.microsoft.com/office/drawing/2014/main" val="20000"/>
                    </a:ext>
                  </a:extLst>
                </a:gridCol>
                <a:gridCol w="2465575">
                  <a:extLst>
                    <a:ext uri="{9D8B030D-6E8A-4147-A177-3AD203B41FA5}">
                      <a16:colId xmlns:a16="http://schemas.microsoft.com/office/drawing/2014/main" val="20001"/>
                    </a:ext>
                  </a:extLst>
                </a:gridCol>
                <a:gridCol w="2830925">
                  <a:extLst>
                    <a:ext uri="{9D8B030D-6E8A-4147-A177-3AD203B41FA5}">
                      <a16:colId xmlns:a16="http://schemas.microsoft.com/office/drawing/2014/main" val="20002"/>
                    </a:ext>
                  </a:extLst>
                </a:gridCol>
              </a:tblGrid>
              <a:tr h="448225">
                <a:tc>
                  <a:txBody>
                    <a:bodyPr/>
                    <a:lstStyle/>
                    <a:p>
                      <a:pPr marL="0" marR="0" lvl="0" indent="0" algn="l" rtl="0">
                        <a:lnSpc>
                          <a:spcPct val="107000"/>
                        </a:lnSpc>
                        <a:spcBef>
                          <a:spcPts val="0"/>
                        </a:spcBef>
                        <a:spcAft>
                          <a:spcPts val="0"/>
                        </a:spcAft>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58707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Handwriting that is clear, legible, dark enough and large enough to be read by someone who doesn’t know you</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Messy, illegible, light, tiny writing that cannot be read</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Answers deemed illegible by a reader and the table leader will earn no points on corresponding parts/questions</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1"/>
                  </a:ext>
                </a:extLst>
              </a:tr>
              <a:tr h="8072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Variables that are clearly denoted and appropriately used</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Variables that are incorrectly represented </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Variables have specific meaning and must be correctly denoted/abbreviated; </a:t>
                      </a:r>
                      <a:r>
                        <a:rPr lang="en-US" sz="1400" u="none" strike="noStrike" cap="none">
                          <a:latin typeface="Times New Roman"/>
                          <a:ea typeface="Times New Roman"/>
                          <a:cs typeface="Times New Roman"/>
                          <a:sym typeface="Times New Roman"/>
                        </a:rPr>
                        <a:t> </a:t>
                      </a:r>
                      <a:r>
                        <a:rPr lang="en-US" sz="900" u="none" strike="noStrike" cap="none">
                          <a:latin typeface="Times New Roman"/>
                          <a:ea typeface="Times New Roman"/>
                          <a:cs typeface="Times New Roman"/>
                          <a:sym typeface="Times New Roman"/>
                        </a:rPr>
                        <a:t>case matters for many variables: </a:t>
                      </a:r>
                      <a:endParaRPr sz="1400" u="none" strike="noStrike" cap="none">
                        <a:latin typeface="Calibri"/>
                        <a:ea typeface="Calibri"/>
                        <a:cs typeface="Calibri"/>
                        <a:sym typeface="Calibri"/>
                      </a:endParaRPr>
                    </a:p>
                    <a:p>
                      <a:pPr marL="342900" marR="0" lvl="0" indent="-342900" algn="l" rtl="0">
                        <a:lnSpc>
                          <a:spcPct val="107000"/>
                        </a:lnSpc>
                        <a:spcBef>
                          <a:spcPts val="0"/>
                        </a:spcBef>
                        <a:spcAft>
                          <a:spcPts val="0"/>
                        </a:spcAft>
                        <a:buClr>
                          <a:srgbClr val="000000"/>
                        </a:buClr>
                        <a:buSzPts val="900"/>
                        <a:buFont typeface="Noto Sans Symbols"/>
                        <a:buChar char="∙"/>
                      </a:pPr>
                      <a:r>
                        <a:rPr lang="en-US" sz="900" u="none" strike="noStrike" cap="none">
                          <a:latin typeface="Times New Roman"/>
                          <a:ea typeface="Times New Roman"/>
                          <a:cs typeface="Times New Roman"/>
                          <a:sym typeface="Times New Roman"/>
                        </a:rPr>
                        <a:t>M (not m) for molarity, </a:t>
                      </a:r>
                      <a:endParaRPr sz="1400" u="none" strike="noStrike" cap="none">
                        <a:latin typeface="Calibri"/>
                        <a:ea typeface="Calibri"/>
                        <a:cs typeface="Calibri"/>
                        <a:sym typeface="Calibri"/>
                      </a:endParaRPr>
                    </a:p>
                    <a:p>
                      <a:pPr marL="342900" marR="0" lvl="0" indent="-342900" algn="l" rtl="0">
                        <a:lnSpc>
                          <a:spcPct val="107000"/>
                        </a:lnSpc>
                        <a:spcBef>
                          <a:spcPts val="0"/>
                        </a:spcBef>
                        <a:spcAft>
                          <a:spcPts val="0"/>
                        </a:spcAft>
                        <a:buClr>
                          <a:srgbClr val="000000"/>
                        </a:buClr>
                        <a:buSzPts val="900"/>
                        <a:buFont typeface="Noto Sans Symbols"/>
                        <a:buChar char="∙"/>
                      </a:pPr>
                      <a:r>
                        <a:rPr lang="en-US" sz="900" u="none" strike="noStrike" cap="none">
                          <a:latin typeface="Times New Roman"/>
                          <a:ea typeface="Times New Roman"/>
                          <a:cs typeface="Times New Roman"/>
                          <a:sym typeface="Times New Roman"/>
                        </a:rPr>
                        <a:t>K (equilibrium constant) vs k (rate constant)</a:t>
                      </a:r>
                      <a:endParaRPr sz="1400" u="none" strike="noStrike" cap="none">
                        <a:latin typeface="Calibri"/>
                        <a:ea typeface="Calibri"/>
                        <a:cs typeface="Calibri"/>
                        <a:sym typeface="Calibri"/>
                      </a:endParaRPr>
                    </a:p>
                    <a:p>
                      <a:pPr marL="342900" marR="0" lvl="0" indent="-342900" algn="l" rtl="0">
                        <a:lnSpc>
                          <a:spcPct val="107000"/>
                        </a:lnSpc>
                        <a:spcBef>
                          <a:spcPts val="0"/>
                        </a:spcBef>
                        <a:spcAft>
                          <a:spcPts val="0"/>
                        </a:spcAft>
                        <a:buClr>
                          <a:srgbClr val="000000"/>
                        </a:buClr>
                        <a:buSzPts val="900"/>
                        <a:buFont typeface="Noto Sans Symbols"/>
                        <a:buChar char="∙"/>
                      </a:pPr>
                      <a:r>
                        <a:rPr lang="en-US" sz="900" u="none" strike="noStrike" cap="none">
                          <a:latin typeface="Times New Roman"/>
                          <a:ea typeface="Times New Roman"/>
                          <a:cs typeface="Times New Roman"/>
                          <a:sym typeface="Times New Roman"/>
                        </a:rPr>
                        <a:t>m is meters, not minutes, moles or molarity, etc.</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2"/>
                  </a:ext>
                </a:extLst>
              </a:tr>
              <a:tr h="78277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Abbreviations that are generally accepted (M, min, s, IMF, LDF, etc.)</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Abbreviations that are not generally accepted/ are incorrect/ change the meaning (ex: mol for molecule, CL instead of Coulomb’s Law, etc)</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Abbreviations still must convey the correct information; if in doubt, avoid them – don’t create ambiguity in an answer by using an abbreviation</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3"/>
                  </a:ext>
                </a:extLst>
              </a:tr>
              <a:tr h="44822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Answer the specific question first, then “justify”, “explain” etc.</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Burying the answer in the text of the response</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Make it easy to follow your answer and give you points</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4"/>
                  </a:ext>
                </a:extLst>
              </a:tr>
              <a:tr h="44822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Answers that are concise and direct</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Burying the answer in a long response</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Make it easy to follow your answer and give you points</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5"/>
                  </a:ext>
                </a:extLst>
              </a:tr>
              <a:tr h="44822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Names of specific elements and compounds, “reactants”, “products”, etc.</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“it”</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Ambiguous</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6"/>
                  </a:ext>
                </a:extLst>
              </a:tr>
              <a:tr h="44822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“Species”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“It”, “stuff”, etc.</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Be formal in language</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7"/>
                  </a:ext>
                </a:extLst>
              </a:tr>
            </a:tbl>
          </a:graphicData>
        </a:graphic>
      </p:graphicFrame>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2559"/>
        <p:cNvGrpSpPr/>
        <p:nvPr/>
      </p:nvGrpSpPr>
      <p:grpSpPr>
        <a:xfrm>
          <a:off x="0" y="0"/>
          <a:ext cx="0" cy="0"/>
          <a:chOff x="0" y="0"/>
          <a:chExt cx="0" cy="0"/>
        </a:xfrm>
      </p:grpSpPr>
      <p:sp>
        <p:nvSpPr>
          <p:cNvPr id="2560" name="Google Shape;2560;p16"/>
          <p:cNvSpPr txBox="1">
            <a:spLocks noGrp="1"/>
          </p:cNvSpPr>
          <p:nvPr>
            <p:ph type="title"/>
          </p:nvPr>
        </p:nvSpPr>
        <p:spPr>
          <a:xfrm>
            <a:off x="212148" y="976519"/>
            <a:ext cx="6971944" cy="481736"/>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a:t>For All Questions (cont.)</a:t>
            </a:r>
            <a:endParaRPr/>
          </a:p>
        </p:txBody>
      </p:sp>
      <p:sp>
        <p:nvSpPr>
          <p:cNvPr id="2561" name="Google Shape;2561;p16"/>
          <p:cNvSpPr txBox="1">
            <a:spLocks noGrp="1"/>
          </p:cNvSpPr>
          <p:nvPr>
            <p:ph type="body" idx="1"/>
          </p:nvPr>
        </p:nvSpPr>
        <p:spPr>
          <a:xfrm>
            <a:off x="502921" y="1985963"/>
            <a:ext cx="3657413" cy="196596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2000"/>
              </a:spcBef>
              <a:spcAft>
                <a:spcPts val="0"/>
              </a:spcAft>
              <a:buSzPts val="1500"/>
              <a:buNone/>
            </a:pPr>
            <a:endParaRPr/>
          </a:p>
        </p:txBody>
      </p:sp>
      <p:sp>
        <p:nvSpPr>
          <p:cNvPr id="2562" name="Google Shape;2562;p16"/>
          <p:cNvSpPr txBox="1">
            <a:spLocks noGrp="1"/>
          </p:cNvSpPr>
          <p:nvPr>
            <p:ph type="body" idx="2"/>
          </p:nvPr>
        </p:nvSpPr>
        <p:spPr>
          <a:xfrm>
            <a:off x="502921" y="4164965"/>
            <a:ext cx="3657413" cy="196596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2000"/>
              </a:spcBef>
              <a:spcAft>
                <a:spcPts val="0"/>
              </a:spcAft>
              <a:buSzPts val="1500"/>
              <a:buNone/>
            </a:pPr>
            <a:endParaRPr/>
          </a:p>
        </p:txBody>
      </p:sp>
      <p:sp>
        <p:nvSpPr>
          <p:cNvPr id="2563" name="Google Shape;2563;p16"/>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2000"/>
              </a:spcBef>
              <a:spcAft>
                <a:spcPts val="0"/>
              </a:spcAft>
              <a:buSzPts val="1500"/>
              <a:buNone/>
            </a:pPr>
            <a:endParaRPr/>
          </a:p>
        </p:txBody>
      </p:sp>
      <p:sp>
        <p:nvSpPr>
          <p:cNvPr id="2564" name="Google Shape;2564;p16"/>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2000"/>
              </a:spcBef>
              <a:spcAft>
                <a:spcPts val="0"/>
              </a:spcAft>
              <a:buSzPts val="1500"/>
              <a:buNone/>
            </a:pPr>
            <a:endParaRPr/>
          </a:p>
        </p:txBody>
      </p:sp>
      <p:graphicFrame>
        <p:nvGraphicFramePr>
          <p:cNvPr id="2565" name="Google Shape;2565;p16"/>
          <p:cNvGraphicFramePr/>
          <p:nvPr/>
        </p:nvGraphicFramePr>
        <p:xfrm>
          <a:off x="212148" y="1423399"/>
          <a:ext cx="3000000" cy="3000000"/>
        </p:xfrm>
        <a:graphic>
          <a:graphicData uri="http://schemas.openxmlformats.org/drawingml/2006/table">
            <a:tbl>
              <a:tblPr firstRow="1" firstCol="1" bandRow="1">
                <a:noFill/>
                <a:tableStyleId>{76E967D2-73EF-4B4E-AA14-45292BF0A093}</a:tableStyleId>
              </a:tblPr>
              <a:tblGrid>
                <a:gridCol w="3099350">
                  <a:extLst>
                    <a:ext uri="{9D8B030D-6E8A-4147-A177-3AD203B41FA5}">
                      <a16:colId xmlns:a16="http://schemas.microsoft.com/office/drawing/2014/main" val="20000"/>
                    </a:ext>
                  </a:extLst>
                </a:gridCol>
                <a:gridCol w="2907325">
                  <a:extLst>
                    <a:ext uri="{9D8B030D-6E8A-4147-A177-3AD203B41FA5}">
                      <a16:colId xmlns:a16="http://schemas.microsoft.com/office/drawing/2014/main" val="20001"/>
                    </a:ext>
                  </a:extLst>
                </a:gridCol>
                <a:gridCol w="2389175">
                  <a:extLst>
                    <a:ext uri="{9D8B030D-6E8A-4147-A177-3AD203B41FA5}">
                      <a16:colId xmlns:a16="http://schemas.microsoft.com/office/drawing/2014/main" val="20002"/>
                    </a:ext>
                  </a:extLst>
                </a:gridCol>
              </a:tblGrid>
              <a:tr h="444450">
                <a:tc>
                  <a:txBody>
                    <a:bodyPr/>
                    <a:lstStyle/>
                    <a:p>
                      <a:pPr marL="0" marR="0" lvl="0" indent="0" algn="l" rtl="0">
                        <a:lnSpc>
                          <a:spcPct val="107000"/>
                        </a:lnSpc>
                        <a:spcBef>
                          <a:spcPts val="0"/>
                        </a:spcBef>
                        <a:spcAft>
                          <a:spcPts val="0"/>
                        </a:spcAft>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A justification or explanation when it is part of the question</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Only the answer without supporting it</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Justification/explanation required to earn point</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1"/>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“mass”, “volume”, etc.</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“size”</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Be specific to indicate understanding </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2"/>
                  </a:ext>
                </a:extLst>
              </a:tr>
              <a:tr h="58707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References to specific data or graphs when prompted to “explain how the data…”, “using the table below…” or something similar</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Generalizations about the data without specifically citing provided data or trials </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Required to earn point</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3"/>
                  </a:ext>
                </a:extLst>
              </a:tr>
              <a:tr h="58707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Particle view diagrams with ions and polar molecules orientated in the correct direction relative to each other</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Incorrectly oriented dipoles</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Drawings must demonstrate understanding of interactions at the molecular level </a:t>
                      </a:r>
                      <a:endParaRPr sz="1400" u="none" strike="noStrike" cap="none">
                        <a:latin typeface="Calibri"/>
                        <a:ea typeface="Calibri"/>
                        <a:cs typeface="Calibri"/>
                        <a:sym typeface="Calibri"/>
                      </a:endParaRPr>
                    </a:p>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(ex. 2015 #4)</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4"/>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An answer with units if “include units” is stated in the problem</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An answer without units</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If “include units” is written in the prompt, a unit is required to earn full points</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5"/>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Complete dimensional analysis/work with units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Incomplete dimensional analysis without units</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Including units clearly shows intended work, and allows points for “implied” calculations to be earned</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6"/>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Values with units that match constants and that are the same throughout the equation</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Values with units that do not match other values/constants</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Values must be the same unit through an equation, for both constants and variables</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7"/>
                  </a:ext>
                </a:extLst>
              </a:tr>
              <a:tr h="58707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Answers expressed to the correct number of significant figures,  based on data given in the problem</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Answers with an incorrect number of significant figures or significant figures limited by molar mass, constants, etc.</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1 pt traditionally is assessed somewhere in the FR for significant figures (typically found in a laboratory data question)</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8"/>
                  </a:ext>
                </a:extLst>
              </a:tr>
            </a:tbl>
          </a:graphicData>
        </a:graphic>
      </p:graphicFrame>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2569"/>
        <p:cNvGrpSpPr/>
        <p:nvPr/>
      </p:nvGrpSpPr>
      <p:grpSpPr>
        <a:xfrm>
          <a:off x="0" y="0"/>
          <a:ext cx="0" cy="0"/>
          <a:chOff x="0" y="0"/>
          <a:chExt cx="0" cy="0"/>
        </a:xfrm>
      </p:grpSpPr>
      <p:sp>
        <p:nvSpPr>
          <p:cNvPr id="2570" name="Google Shape;2570;p17"/>
          <p:cNvSpPr txBox="1">
            <a:spLocks noGrp="1"/>
          </p:cNvSpPr>
          <p:nvPr>
            <p:ph type="title"/>
          </p:nvPr>
        </p:nvSpPr>
        <p:spPr>
          <a:xfrm>
            <a:off x="212148" y="1006337"/>
            <a:ext cx="6971944" cy="451918"/>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a:t>For All Questions (cont.)</a:t>
            </a:r>
            <a:endParaRPr/>
          </a:p>
        </p:txBody>
      </p:sp>
      <p:sp>
        <p:nvSpPr>
          <p:cNvPr id="2571" name="Google Shape;2571;p17"/>
          <p:cNvSpPr txBox="1">
            <a:spLocks noGrp="1"/>
          </p:cNvSpPr>
          <p:nvPr>
            <p:ph type="body" idx="1"/>
          </p:nvPr>
        </p:nvSpPr>
        <p:spPr>
          <a:xfrm>
            <a:off x="502921" y="1985963"/>
            <a:ext cx="3657413" cy="196596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2000"/>
              </a:spcBef>
              <a:spcAft>
                <a:spcPts val="0"/>
              </a:spcAft>
              <a:buSzPts val="1500"/>
              <a:buNone/>
            </a:pPr>
            <a:endParaRPr/>
          </a:p>
        </p:txBody>
      </p:sp>
      <p:sp>
        <p:nvSpPr>
          <p:cNvPr id="2572" name="Google Shape;2572;p17"/>
          <p:cNvSpPr txBox="1">
            <a:spLocks noGrp="1"/>
          </p:cNvSpPr>
          <p:nvPr>
            <p:ph type="body" idx="2"/>
          </p:nvPr>
        </p:nvSpPr>
        <p:spPr>
          <a:xfrm>
            <a:off x="502921" y="4164965"/>
            <a:ext cx="3657413" cy="196596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2000"/>
              </a:spcBef>
              <a:spcAft>
                <a:spcPts val="0"/>
              </a:spcAft>
              <a:buSzPts val="1500"/>
              <a:buNone/>
            </a:pPr>
            <a:endParaRPr/>
          </a:p>
        </p:txBody>
      </p:sp>
      <p:sp>
        <p:nvSpPr>
          <p:cNvPr id="2573" name="Google Shape;2573;p17"/>
          <p:cNvSpPr txBox="1">
            <a:spLocks noGrp="1"/>
          </p:cNvSpPr>
          <p:nvPr>
            <p:ph type="body" idx="3"/>
          </p:nvPr>
        </p:nvSpPr>
        <p:spPr>
          <a:xfrm>
            <a:off x="4410075" y="1985963"/>
            <a:ext cx="3657600" cy="196596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2000"/>
              </a:spcBef>
              <a:spcAft>
                <a:spcPts val="0"/>
              </a:spcAft>
              <a:buSzPts val="1500"/>
              <a:buNone/>
            </a:pPr>
            <a:endParaRPr/>
          </a:p>
        </p:txBody>
      </p:sp>
      <p:sp>
        <p:nvSpPr>
          <p:cNvPr id="2574" name="Google Shape;2574;p17"/>
          <p:cNvSpPr txBox="1">
            <a:spLocks noGrp="1"/>
          </p:cNvSpPr>
          <p:nvPr>
            <p:ph type="body" idx="4"/>
          </p:nvPr>
        </p:nvSpPr>
        <p:spPr>
          <a:xfrm>
            <a:off x="4410075" y="4169664"/>
            <a:ext cx="3657600" cy="1965960"/>
          </a:xfrm>
          <a:prstGeom prst="rect">
            <a:avLst/>
          </a:prstGeom>
          <a:noFill/>
          <a:ln>
            <a:noFill/>
          </a:ln>
        </p:spPr>
        <p:txBody>
          <a:bodyPr spcFirstLastPara="1" wrap="square" lIns="91425" tIns="45700" rIns="91425" bIns="45700" anchor="t" anchorCtr="0">
            <a:normAutofit/>
          </a:bodyPr>
          <a:lstStyle/>
          <a:p>
            <a:pPr marL="457200" lvl="0" indent="-228600" algn="l" rtl="0">
              <a:lnSpc>
                <a:spcPct val="100000"/>
              </a:lnSpc>
              <a:spcBef>
                <a:spcPts val="2000"/>
              </a:spcBef>
              <a:spcAft>
                <a:spcPts val="0"/>
              </a:spcAft>
              <a:buSzPts val="1500"/>
              <a:buNone/>
            </a:pPr>
            <a:endParaRPr/>
          </a:p>
        </p:txBody>
      </p:sp>
      <p:graphicFrame>
        <p:nvGraphicFramePr>
          <p:cNvPr id="2575" name="Google Shape;2575;p17"/>
          <p:cNvGraphicFramePr/>
          <p:nvPr/>
        </p:nvGraphicFramePr>
        <p:xfrm>
          <a:off x="212148" y="1423399"/>
          <a:ext cx="3000000" cy="3000000"/>
        </p:xfrm>
        <a:graphic>
          <a:graphicData uri="http://schemas.openxmlformats.org/drawingml/2006/table">
            <a:tbl>
              <a:tblPr firstRow="1" firstCol="1" bandRow="1">
                <a:noFill/>
                <a:tableStyleId>{76E967D2-73EF-4B4E-AA14-45292BF0A093}</a:tableStyleId>
              </a:tblPr>
              <a:tblGrid>
                <a:gridCol w="3234850">
                  <a:extLst>
                    <a:ext uri="{9D8B030D-6E8A-4147-A177-3AD203B41FA5}">
                      <a16:colId xmlns:a16="http://schemas.microsoft.com/office/drawing/2014/main" val="20000"/>
                    </a:ext>
                  </a:extLst>
                </a:gridCol>
                <a:gridCol w="3034425">
                  <a:extLst>
                    <a:ext uri="{9D8B030D-6E8A-4147-A177-3AD203B41FA5}">
                      <a16:colId xmlns:a16="http://schemas.microsoft.com/office/drawing/2014/main" val="20001"/>
                    </a:ext>
                  </a:extLst>
                </a:gridCol>
                <a:gridCol w="2493625">
                  <a:extLst>
                    <a:ext uri="{9D8B030D-6E8A-4147-A177-3AD203B41FA5}">
                      <a16:colId xmlns:a16="http://schemas.microsoft.com/office/drawing/2014/main" val="20002"/>
                    </a:ext>
                  </a:extLst>
                </a:gridCol>
              </a:tblGrid>
              <a:tr h="444450">
                <a:tc>
                  <a:txBody>
                    <a:bodyPr/>
                    <a:lstStyle/>
                    <a:p>
                      <a:pPr marL="0" marR="0" lvl="0" indent="0" algn="l" rtl="0">
                        <a:lnSpc>
                          <a:spcPct val="107000"/>
                        </a:lnSpc>
                        <a:spcBef>
                          <a:spcPts val="0"/>
                        </a:spcBef>
                        <a:spcAft>
                          <a:spcPts val="0"/>
                        </a:spcAft>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Answers that only refer to substances/data included in the prompt</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Answers with justifications based on situations or data that are not indicated in the prompt</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Do not claim something happened that was not present in prompt– any valid assumptions would be stated </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1"/>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Analysis of given data in a thoughtful way that is based on chemical principals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Saying that data is wrong, that the data is impossible, calling the test writers liars, etc.</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The AP Exam is never going to try to trick you- it will not give false or impossible data</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2"/>
                  </a:ext>
                </a:extLst>
              </a:tr>
              <a:tr h="58707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Answers that refer to specific and correct glassware and interpret figures correctly</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Answers that use incorrect glassware for the task, particularly with regard to precision and/or misread figures of glassware</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Glassware has different specialized uses, and should be appropriately referenced/used/read based on the task</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3"/>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Explanation of an application of usage of a term</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Definition of a term</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A definition is not required on the exam – an explanation of how this term applies is needed</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4"/>
                  </a:ext>
                </a:extLst>
              </a:tr>
              <a:tr h="58712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An explanation of the reason behind an observation of phenomena.</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Stating a law/rule or observation without explaining the chemical principles or phenomena behind the law/rule/trend.</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Simply stating the end result without discussing the reason for that result does not fully answer the question. Evidence and reasoning must both be included. (ex. 2019 #4)</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5"/>
                  </a:ext>
                </a:extLst>
              </a:tr>
              <a:tr h="73390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Using deductive reasoning to make conclusions or approximate values when the terms “estimate” or “justify” are in the prompt</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Using long, time-intensive math reasoning when “calculate” is not indicated in the prompt</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While correct calculations will earn credit, the loss in this type of answer is the amount of time spent on the calculations when an assessment without lengthy calculations can be done instead (ex: 2018 #2e-f, 2019 #3g)</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6"/>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Answers that pay attention to the relative scale on graphs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Answers that make assumptions on the scale without examining data</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Don’t assume that marked lines automatically are increments of 1, 10, etc. – use the data to determine the scale (ex. 2019 #5a)</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7"/>
                  </a:ext>
                </a:extLst>
              </a:tr>
            </a:tbl>
          </a:graphicData>
        </a:graphic>
      </p:graphicFrame>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2579"/>
        <p:cNvGrpSpPr/>
        <p:nvPr/>
      </p:nvGrpSpPr>
      <p:grpSpPr>
        <a:xfrm>
          <a:off x="0" y="0"/>
          <a:ext cx="0" cy="0"/>
          <a:chOff x="0" y="0"/>
          <a:chExt cx="0" cy="0"/>
        </a:xfrm>
      </p:grpSpPr>
      <p:sp>
        <p:nvSpPr>
          <p:cNvPr id="2580" name="Google Shape;2580;p18"/>
          <p:cNvSpPr txBox="1">
            <a:spLocks noGrp="1"/>
          </p:cNvSpPr>
          <p:nvPr>
            <p:ph type="title"/>
          </p:nvPr>
        </p:nvSpPr>
        <p:spPr>
          <a:xfrm>
            <a:off x="212148" y="295390"/>
            <a:ext cx="6971944" cy="60100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b="1"/>
              <a:t>Unit 1: Atomic Structure and Properties</a:t>
            </a:r>
            <a:endParaRPr/>
          </a:p>
        </p:txBody>
      </p:sp>
      <p:graphicFrame>
        <p:nvGraphicFramePr>
          <p:cNvPr id="2581" name="Google Shape;2581;p18"/>
          <p:cNvGraphicFramePr/>
          <p:nvPr/>
        </p:nvGraphicFramePr>
        <p:xfrm>
          <a:off x="212148" y="1428437"/>
          <a:ext cx="3000000" cy="3000000"/>
        </p:xfrm>
        <a:graphic>
          <a:graphicData uri="http://schemas.openxmlformats.org/drawingml/2006/table">
            <a:tbl>
              <a:tblPr firstRow="1" firstCol="1" bandRow="1">
                <a:noFill/>
                <a:tableStyleId>{76E967D2-73EF-4B4E-AA14-45292BF0A093}</a:tableStyleId>
              </a:tblPr>
              <a:tblGrid>
                <a:gridCol w="3245850">
                  <a:extLst>
                    <a:ext uri="{9D8B030D-6E8A-4147-A177-3AD203B41FA5}">
                      <a16:colId xmlns:a16="http://schemas.microsoft.com/office/drawing/2014/main" val="20000"/>
                    </a:ext>
                  </a:extLst>
                </a:gridCol>
                <a:gridCol w="3044750">
                  <a:extLst>
                    <a:ext uri="{9D8B030D-6E8A-4147-A177-3AD203B41FA5}">
                      <a16:colId xmlns:a16="http://schemas.microsoft.com/office/drawing/2014/main" val="20001"/>
                    </a:ext>
                  </a:extLst>
                </a:gridCol>
                <a:gridCol w="2502100">
                  <a:extLst>
                    <a:ext uri="{9D8B030D-6E8A-4147-A177-3AD203B41FA5}">
                      <a16:colId xmlns:a16="http://schemas.microsoft.com/office/drawing/2014/main" val="20002"/>
                    </a:ext>
                  </a:extLst>
                </a:gridCol>
              </a:tblGrid>
              <a:tr h="444450">
                <a:tc>
                  <a:txBody>
                    <a:bodyPr/>
                    <a:lstStyle/>
                    <a:p>
                      <a:pPr marL="0" marR="0" lvl="0" indent="0" algn="l" rtl="0">
                        <a:lnSpc>
                          <a:spcPct val="107000"/>
                        </a:lnSpc>
                        <a:spcBef>
                          <a:spcPts val="0"/>
                        </a:spcBef>
                        <a:spcAft>
                          <a:spcPts val="0"/>
                        </a:spcAft>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“period”</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“shell” when referring to elements and their location on the Periodic Table</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Elements are in a period, electrons are in a shell</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1"/>
                  </a:ext>
                </a:extLst>
              </a:tr>
              <a:tr h="58712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Ion electron configurations that show  electrons were removed from valence shell orbitals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Ion electron configurations that show  electrons were removed from inner orbitals </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Ions form by electrons being lost from the outermost shell; this may or may not be the electrons that were filled last in the electron configuration (ref. 2018 #3a)</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2"/>
                  </a:ext>
                </a:extLst>
              </a:tr>
              <a:tr h="58707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Reference reasons for periodic trends (i.e. effective nuclear charge, Coulomb’s law, polarizability, etc.)</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Stating the trend as the reason (“because it is to the left”, “because it is further down the periodic table”, etc.) </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State the actual reason not the memory aid</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3"/>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“Effective nuclear charge increases”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“It wants to have a full octet”; “it’s close to having a full octet”</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State the actual reason not the memory aid</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4"/>
                  </a:ext>
                </a:extLst>
              </a:tr>
              <a:tr h="58707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“It has a more polarizable cloud of electrons”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“It has more electrons”, “it has more mass”, “it has more surface area”, “it is bigger”, “it has more protons”</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State the actual reason not the memory aid</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5"/>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“Electrons in higher energy levels are farther from the nucleus, resulting in a larger atom/ion.”</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“More electrons/more energy levels makes the atom/ion bigger.”</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Explanation of reason, not just statement of fact, required for point</a:t>
                      </a:r>
                      <a:endParaRPr sz="1400" u="none" strike="noStrike" cap="none">
                        <a:latin typeface="Calibri"/>
                        <a:ea typeface="Calibri"/>
                        <a:cs typeface="Calibri"/>
                        <a:sym typeface="Calibri"/>
                      </a:endParaRPr>
                    </a:p>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(Ref 2016 #1)</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6"/>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9"/>
          <p:cNvSpPr txBox="1">
            <a:spLocks noGrp="1"/>
          </p:cNvSpPr>
          <p:nvPr>
            <p:ph type="title"/>
          </p:nvPr>
        </p:nvSpPr>
        <p:spPr>
          <a:xfrm>
            <a:off x="498474" y="163261"/>
            <a:ext cx="7556313" cy="114986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Electronic Structure of the Atom: Photoelectron Spectroscopy (PES)</a:t>
            </a:r>
            <a:endParaRPr/>
          </a:p>
        </p:txBody>
      </p:sp>
      <p:sp>
        <p:nvSpPr>
          <p:cNvPr id="707" name="Google Shape;707;p9"/>
          <p:cNvSpPr txBox="1">
            <a:spLocks noGrp="1"/>
          </p:cNvSpPr>
          <p:nvPr>
            <p:ph type="body" idx="2"/>
          </p:nvPr>
        </p:nvSpPr>
        <p:spPr>
          <a:xfrm>
            <a:off x="4399878" y="1470526"/>
            <a:ext cx="3971976" cy="4959685"/>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350"/>
              <a:buChar char="■"/>
            </a:pPr>
            <a:r>
              <a:rPr lang="en-US"/>
              <a:t>PES uses high-energy (X-ray) photon to excite </a:t>
            </a:r>
            <a:r>
              <a:rPr lang="en-US" i="1"/>
              <a:t>random</a:t>
            </a:r>
            <a:r>
              <a:rPr lang="en-US"/>
              <a:t> e</a:t>
            </a:r>
            <a:r>
              <a:rPr lang="en-US" baseline="30000"/>
              <a:t>–</a:t>
            </a:r>
            <a:r>
              <a:rPr lang="en-US"/>
              <a:t> from atom</a:t>
            </a:r>
            <a:endParaRPr/>
          </a:p>
          <a:p>
            <a:pPr marL="228600" lvl="0" indent="-228600" algn="l" rtl="0">
              <a:lnSpc>
                <a:spcPct val="100000"/>
              </a:lnSpc>
              <a:spcBef>
                <a:spcPts val="0"/>
              </a:spcBef>
              <a:spcAft>
                <a:spcPts val="0"/>
              </a:spcAft>
              <a:buSzPts val="1350"/>
              <a:buChar char="■"/>
            </a:pPr>
            <a:r>
              <a:rPr lang="en-US"/>
              <a:t>KE of ejected electron indicates </a:t>
            </a:r>
            <a:r>
              <a:rPr lang="en-US" i="1"/>
              <a:t>binding energy</a:t>
            </a:r>
            <a:r>
              <a:rPr lang="en-US"/>
              <a:t> (coulombic attraction) to nucleus:</a:t>
            </a:r>
            <a:endParaRPr/>
          </a:p>
          <a:p>
            <a:pPr marL="0" lvl="0" indent="0" algn="ctr" rtl="0">
              <a:lnSpc>
                <a:spcPct val="100000"/>
              </a:lnSpc>
              <a:spcBef>
                <a:spcPts val="0"/>
              </a:spcBef>
              <a:spcAft>
                <a:spcPts val="0"/>
              </a:spcAft>
              <a:buSzPts val="1350"/>
              <a:buNone/>
            </a:pPr>
            <a:r>
              <a:rPr lang="en-US"/>
              <a:t>BE = h</a:t>
            </a:r>
            <a:r>
              <a:rPr lang="en-US">
                <a:latin typeface="Noto Sans Symbols"/>
                <a:ea typeface="Noto Sans Symbols"/>
                <a:cs typeface="Noto Sans Symbols"/>
                <a:sym typeface="Noto Sans Symbols"/>
              </a:rPr>
              <a:t>ϖ</a:t>
            </a:r>
            <a:r>
              <a:rPr lang="en-US" baseline="-25000"/>
              <a:t>photon</a:t>
            </a:r>
            <a:r>
              <a:rPr lang="en-US"/>
              <a:t> – KE</a:t>
            </a:r>
            <a:endParaRPr/>
          </a:p>
          <a:p>
            <a:pPr marL="228600" lvl="0" indent="-228600" algn="l" rtl="0">
              <a:lnSpc>
                <a:spcPct val="100000"/>
              </a:lnSpc>
              <a:spcBef>
                <a:spcPts val="0"/>
              </a:spcBef>
              <a:spcAft>
                <a:spcPts val="0"/>
              </a:spcAft>
              <a:buSzPts val="1350"/>
              <a:buChar char="■"/>
            </a:pPr>
            <a:r>
              <a:rPr lang="en-US"/>
              <a:t>Direct measurement of energy and number of each electron</a:t>
            </a:r>
            <a:endParaRPr/>
          </a:p>
          <a:p>
            <a:pPr marL="457200" lvl="1" indent="-228600" algn="l" rtl="0">
              <a:lnSpc>
                <a:spcPct val="100000"/>
              </a:lnSpc>
              <a:spcBef>
                <a:spcPts val="0"/>
              </a:spcBef>
              <a:spcAft>
                <a:spcPts val="0"/>
              </a:spcAft>
              <a:buSzPts val="1350"/>
              <a:buChar char="■"/>
            </a:pPr>
            <a:r>
              <a:rPr lang="en-US"/>
              <a:t>Lower energy levels have higher BE</a:t>
            </a:r>
            <a:endParaRPr/>
          </a:p>
          <a:p>
            <a:pPr marL="457200" lvl="1" indent="-228600" algn="l" rtl="0">
              <a:lnSpc>
                <a:spcPct val="100000"/>
              </a:lnSpc>
              <a:spcBef>
                <a:spcPts val="0"/>
              </a:spcBef>
              <a:spcAft>
                <a:spcPts val="0"/>
              </a:spcAft>
              <a:buSzPts val="1350"/>
              <a:buChar char="■"/>
            </a:pPr>
            <a:r>
              <a:rPr lang="en-US"/>
              <a:t>Signal size proportional to number of e</a:t>
            </a:r>
            <a:r>
              <a:rPr lang="en-US" baseline="30000"/>
              <a:t>–</a:t>
            </a:r>
            <a:r>
              <a:rPr lang="en-US"/>
              <a:t> in energy level</a:t>
            </a:r>
            <a:endParaRPr/>
          </a:p>
          <a:p>
            <a:pPr marL="228600" lvl="0" indent="-228600" algn="l" rtl="0">
              <a:lnSpc>
                <a:spcPct val="100000"/>
              </a:lnSpc>
              <a:spcBef>
                <a:spcPts val="0"/>
              </a:spcBef>
              <a:spcAft>
                <a:spcPts val="0"/>
              </a:spcAft>
              <a:buSzPts val="1350"/>
              <a:buChar char="■"/>
            </a:pPr>
            <a:r>
              <a:rPr lang="en-US"/>
              <a:t>Elements with more protons have stronger coulombic attraction, higher BE at each energy level</a:t>
            </a:r>
            <a:endParaRPr/>
          </a:p>
        </p:txBody>
      </p:sp>
      <p:sp>
        <p:nvSpPr>
          <p:cNvPr id="708" name="Google Shape;708;p9"/>
          <p:cNvSpPr/>
          <p:nvPr/>
        </p:nvSpPr>
        <p:spPr>
          <a:xfrm>
            <a:off x="376638" y="1313123"/>
            <a:ext cx="7558960" cy="77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709" name="Google Shape;709;p9"/>
          <p:cNvSpPr txBox="1"/>
          <p:nvPr/>
        </p:nvSpPr>
        <p:spPr>
          <a:xfrm>
            <a:off x="0" y="5924722"/>
            <a:ext cx="914400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1.7:  The student is able to describe the electronic structure of the atom, using PES data, ionization energy data, and/or Coulomb’s law to construct explanations of how the energies of electrons within shells in atoms vary.					</a:t>
            </a:r>
            <a:endParaRPr sz="1800" b="0" i="0" u="none" strike="noStrike" cap="none">
              <a:solidFill>
                <a:schemeClr val="dk1"/>
              </a:solidFill>
              <a:latin typeface="Rockwell"/>
              <a:ea typeface="Rockwell"/>
              <a:cs typeface="Rockwell"/>
              <a:sym typeface="Rockwell"/>
            </a:endParaRPr>
          </a:p>
        </p:txBody>
      </p:sp>
      <p:sp>
        <p:nvSpPr>
          <p:cNvPr id="710" name="Google Shape;710;p9"/>
          <p:cNvSpPr txBox="1"/>
          <p:nvPr/>
        </p:nvSpPr>
        <p:spPr>
          <a:xfrm>
            <a:off x="8097582" y="-32652"/>
            <a:ext cx="979575" cy="36933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711" name="Google Shape;711;p9"/>
          <p:cNvSpPr txBox="1"/>
          <p:nvPr/>
        </p:nvSpPr>
        <p:spPr>
          <a:xfrm>
            <a:off x="8157538" y="1816854"/>
            <a:ext cx="89495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712" name="Google Shape;712;p9" descr="PES Li.png"/>
          <p:cNvPicPr preferRelativeResize="0"/>
          <p:nvPr/>
        </p:nvPicPr>
        <p:blipFill rotWithShape="1">
          <a:blip r:embed="rId5">
            <a:alphaModFix/>
          </a:blip>
          <a:srcRect/>
          <a:stretch/>
        </p:blipFill>
        <p:spPr>
          <a:xfrm>
            <a:off x="498474" y="1313123"/>
            <a:ext cx="2859024" cy="1932432"/>
          </a:xfrm>
          <a:prstGeom prst="rect">
            <a:avLst/>
          </a:prstGeom>
          <a:noFill/>
          <a:ln>
            <a:noFill/>
          </a:ln>
        </p:spPr>
      </p:pic>
      <p:pic>
        <p:nvPicPr>
          <p:cNvPr id="713" name="Google Shape;713;p9" descr="PES Ne.png"/>
          <p:cNvPicPr preferRelativeResize="0"/>
          <p:nvPr/>
        </p:nvPicPr>
        <p:blipFill rotWithShape="1">
          <a:blip r:embed="rId6">
            <a:alphaModFix/>
          </a:blip>
          <a:srcRect/>
          <a:stretch/>
        </p:blipFill>
        <p:spPr>
          <a:xfrm>
            <a:off x="498474" y="3325099"/>
            <a:ext cx="4095178" cy="2603177"/>
          </a:xfrm>
          <a:prstGeom prst="rect">
            <a:avLst/>
          </a:prstGeom>
          <a:noFill/>
          <a:ln>
            <a:noFill/>
          </a:ln>
        </p:spPr>
      </p:pic>
      <p:sp>
        <p:nvSpPr>
          <p:cNvPr id="714" name="Google Shape;714;p9"/>
          <p:cNvSpPr txBox="1"/>
          <p:nvPr/>
        </p:nvSpPr>
        <p:spPr>
          <a:xfrm>
            <a:off x="1066800" y="1752600"/>
            <a:ext cx="49890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Rockwell"/>
                <a:ea typeface="Rockwell"/>
                <a:cs typeface="Rockwell"/>
                <a:sym typeface="Rockwell"/>
              </a:rPr>
              <a:t>1s</a:t>
            </a:r>
            <a:r>
              <a:rPr lang="en-US" sz="1800" b="0" i="0" u="none" strike="noStrike" cap="none" baseline="30000">
                <a:solidFill>
                  <a:srgbClr val="FF0000"/>
                </a:solidFill>
                <a:latin typeface="Rockwell"/>
                <a:ea typeface="Rockwell"/>
                <a:cs typeface="Rockwell"/>
                <a:sym typeface="Rockwell"/>
              </a:rPr>
              <a:t>2</a:t>
            </a:r>
            <a:endParaRPr sz="1800" b="0" i="0" u="none" strike="noStrike" cap="none">
              <a:solidFill>
                <a:srgbClr val="FF0000"/>
              </a:solidFill>
              <a:latin typeface="Rockwell"/>
              <a:ea typeface="Rockwell"/>
              <a:cs typeface="Rockwell"/>
              <a:sym typeface="Rockwell"/>
            </a:endParaRPr>
          </a:p>
        </p:txBody>
      </p:sp>
      <p:sp>
        <p:nvSpPr>
          <p:cNvPr id="715" name="Google Shape;715;p9"/>
          <p:cNvSpPr txBox="1"/>
          <p:nvPr/>
        </p:nvSpPr>
        <p:spPr>
          <a:xfrm>
            <a:off x="2286000" y="2133600"/>
            <a:ext cx="49890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Rockwell"/>
                <a:ea typeface="Rockwell"/>
                <a:cs typeface="Rockwell"/>
                <a:sym typeface="Rockwell"/>
              </a:rPr>
              <a:t>2s</a:t>
            </a:r>
            <a:r>
              <a:rPr lang="en-US" sz="1800" b="0" i="0" u="none" strike="noStrike" cap="none" baseline="30000">
                <a:solidFill>
                  <a:srgbClr val="FF0000"/>
                </a:solidFill>
                <a:latin typeface="Rockwell"/>
                <a:ea typeface="Rockwell"/>
                <a:cs typeface="Rockwell"/>
                <a:sym typeface="Rockwell"/>
              </a:rPr>
              <a:t>1</a:t>
            </a:r>
            <a:endParaRPr sz="1800" b="0" i="0" u="none" strike="noStrike" cap="none">
              <a:solidFill>
                <a:srgbClr val="FF0000"/>
              </a:solidFill>
              <a:latin typeface="Rockwell"/>
              <a:ea typeface="Rockwell"/>
              <a:cs typeface="Rockwell"/>
              <a:sym typeface="Rockwell"/>
            </a:endParaRPr>
          </a:p>
        </p:txBody>
      </p:sp>
      <p:sp>
        <p:nvSpPr>
          <p:cNvPr id="716" name="Google Shape;716;p9"/>
          <p:cNvSpPr txBox="1"/>
          <p:nvPr/>
        </p:nvSpPr>
        <p:spPr>
          <a:xfrm>
            <a:off x="838200" y="4329555"/>
            <a:ext cx="49890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Rockwell"/>
                <a:ea typeface="Rockwell"/>
                <a:cs typeface="Rockwell"/>
                <a:sym typeface="Rockwell"/>
              </a:rPr>
              <a:t>1s</a:t>
            </a:r>
            <a:r>
              <a:rPr lang="en-US" sz="1800" b="0" i="0" u="none" strike="noStrike" cap="none" baseline="30000">
                <a:solidFill>
                  <a:srgbClr val="FF0000"/>
                </a:solidFill>
                <a:latin typeface="Rockwell"/>
                <a:ea typeface="Rockwell"/>
                <a:cs typeface="Rockwell"/>
                <a:sym typeface="Rockwell"/>
              </a:rPr>
              <a:t>2</a:t>
            </a:r>
            <a:endParaRPr sz="1800" b="0" i="0" u="none" strike="noStrike" cap="none">
              <a:solidFill>
                <a:srgbClr val="FF0000"/>
              </a:solidFill>
              <a:latin typeface="Rockwell"/>
              <a:ea typeface="Rockwell"/>
              <a:cs typeface="Rockwell"/>
              <a:sym typeface="Rockwell"/>
            </a:endParaRPr>
          </a:p>
        </p:txBody>
      </p:sp>
      <p:sp>
        <p:nvSpPr>
          <p:cNvPr id="717" name="Google Shape;717;p9"/>
          <p:cNvSpPr txBox="1"/>
          <p:nvPr/>
        </p:nvSpPr>
        <p:spPr>
          <a:xfrm>
            <a:off x="2895600" y="4558155"/>
            <a:ext cx="49890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Rockwell"/>
                <a:ea typeface="Rockwell"/>
                <a:cs typeface="Rockwell"/>
                <a:sym typeface="Rockwell"/>
              </a:rPr>
              <a:t>2s</a:t>
            </a:r>
            <a:r>
              <a:rPr lang="en-US" sz="1800" b="0" i="0" u="none" strike="noStrike" cap="none" baseline="30000">
                <a:solidFill>
                  <a:srgbClr val="FF0000"/>
                </a:solidFill>
                <a:latin typeface="Rockwell"/>
                <a:ea typeface="Rockwell"/>
                <a:cs typeface="Rockwell"/>
                <a:sym typeface="Rockwell"/>
              </a:rPr>
              <a:t>2</a:t>
            </a:r>
            <a:endParaRPr sz="1800" b="0" i="0" u="none" strike="noStrike" cap="none">
              <a:solidFill>
                <a:srgbClr val="FF0000"/>
              </a:solidFill>
              <a:latin typeface="Rockwell"/>
              <a:ea typeface="Rockwell"/>
              <a:cs typeface="Rockwell"/>
              <a:sym typeface="Rockwell"/>
            </a:endParaRPr>
          </a:p>
        </p:txBody>
      </p:sp>
      <p:sp>
        <p:nvSpPr>
          <p:cNvPr id="718" name="Google Shape;718;p9"/>
          <p:cNvSpPr txBox="1"/>
          <p:nvPr/>
        </p:nvSpPr>
        <p:spPr>
          <a:xfrm>
            <a:off x="3810000" y="3719955"/>
            <a:ext cx="53745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Rockwell"/>
                <a:ea typeface="Rockwell"/>
                <a:cs typeface="Rockwell"/>
                <a:sym typeface="Rockwell"/>
              </a:rPr>
              <a:t>2p</a:t>
            </a:r>
            <a:r>
              <a:rPr lang="en-US" sz="1800" b="0" i="0" u="none" strike="noStrike" cap="none" baseline="30000">
                <a:solidFill>
                  <a:srgbClr val="FF0000"/>
                </a:solidFill>
                <a:latin typeface="Rockwell"/>
                <a:ea typeface="Rockwell"/>
                <a:cs typeface="Rockwell"/>
                <a:sym typeface="Rockwell"/>
              </a:rPr>
              <a:t>6</a:t>
            </a:r>
            <a:endParaRPr sz="1800" b="0" i="0" u="none" strike="noStrike" cap="none">
              <a:solidFill>
                <a:srgbClr val="FF0000"/>
              </a:solidFill>
              <a:latin typeface="Rockwell"/>
              <a:ea typeface="Rockwell"/>
              <a:cs typeface="Rockwell"/>
              <a:sym typeface="Rockwell"/>
            </a:endParaRPr>
          </a:p>
        </p:txBody>
      </p:sp>
      <p:sp>
        <p:nvSpPr>
          <p:cNvPr id="719" name="Google Shape;719;p9"/>
          <p:cNvSpPr txBox="1"/>
          <p:nvPr/>
        </p:nvSpPr>
        <p:spPr>
          <a:xfrm>
            <a:off x="685800" y="1371600"/>
            <a:ext cx="37233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Rockwell"/>
                <a:ea typeface="Rockwell"/>
                <a:cs typeface="Rockwell"/>
                <a:sym typeface="Rockwell"/>
              </a:rPr>
              <a:t>Li</a:t>
            </a:r>
            <a:endParaRPr sz="1800" b="0" i="0" u="none" strike="noStrike" cap="none">
              <a:solidFill>
                <a:srgbClr val="FF0000"/>
              </a:solidFill>
              <a:latin typeface="Rockwell"/>
              <a:ea typeface="Rockwell"/>
              <a:cs typeface="Rockwell"/>
              <a:sym typeface="Rockwell"/>
            </a:endParaRPr>
          </a:p>
        </p:txBody>
      </p:sp>
      <p:sp>
        <p:nvSpPr>
          <p:cNvPr id="720" name="Google Shape;720;p9"/>
          <p:cNvSpPr txBox="1"/>
          <p:nvPr/>
        </p:nvSpPr>
        <p:spPr>
          <a:xfrm>
            <a:off x="747354" y="3269862"/>
            <a:ext cx="48301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Rockwell"/>
                <a:ea typeface="Rockwell"/>
                <a:cs typeface="Rockwell"/>
                <a:sym typeface="Rockwell"/>
              </a:rPr>
              <a:t>Ne</a:t>
            </a:r>
            <a:endParaRPr sz="1800" b="0" i="0" u="none" strike="noStrike" cap="none">
              <a:solidFill>
                <a:srgbClr val="FF0000"/>
              </a:solidFill>
              <a:latin typeface="Rockwell"/>
              <a:ea typeface="Rockwell"/>
              <a:cs typeface="Rockwell"/>
              <a:sym typeface="Rockwell"/>
            </a:endParaRPr>
          </a:p>
        </p:txBody>
      </p:sp>
      <p:pic>
        <p:nvPicPr>
          <p:cNvPr id="721" name="Google Shape;721;p9" descr="Basic PES Question.png"/>
          <p:cNvPicPr preferRelativeResize="0"/>
          <p:nvPr/>
        </p:nvPicPr>
        <p:blipFill rotWithShape="1">
          <a:blip r:embed="rId7">
            <a:alphaModFix/>
          </a:blip>
          <a:srcRect/>
          <a:stretch/>
        </p:blipFill>
        <p:spPr>
          <a:xfrm>
            <a:off x="977900" y="787400"/>
            <a:ext cx="7174523" cy="5260094"/>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722" name="Google Shape;722;p9"/>
          <p:cNvSpPr/>
          <p:nvPr/>
        </p:nvSpPr>
        <p:spPr>
          <a:xfrm>
            <a:off x="987147" y="5029200"/>
            <a:ext cx="7165276" cy="1004449"/>
          </a:xfrm>
          <a:prstGeom prst="roundRect">
            <a:avLst>
              <a:gd name="adj" fmla="val 16667"/>
            </a:avLst>
          </a:prstGeom>
          <a:gradFill>
            <a:gsLst>
              <a:gs pos="0">
                <a:schemeClr val="dk1"/>
              </a:gs>
              <a:gs pos="100000">
                <a:srgbClr val="949494"/>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1"/>
                                        </p:tgtEl>
                                        <p:attrNameLst>
                                          <p:attrName>style.visibility</p:attrName>
                                        </p:attrNameLst>
                                      </p:cBhvr>
                                      <p:to>
                                        <p:strVal val="visible"/>
                                      </p:to>
                                    </p:set>
                                    <p:animEffect transition="in" filter="fade">
                                      <p:cBhvr>
                                        <p:cTn id="7" dur="500"/>
                                        <p:tgtEl>
                                          <p:spTgt spid="721"/>
                                        </p:tgtEl>
                                      </p:cBhvr>
                                    </p:animEffect>
                                  </p:childTnLst>
                                </p:cTn>
                              </p:par>
                              <p:par>
                                <p:cTn id="8" presetID="10" presetClass="entr" presetSubtype="0" fill="hold" nodeType="withEffect">
                                  <p:stCondLst>
                                    <p:cond delay="0"/>
                                  </p:stCondLst>
                                  <p:childTnLst>
                                    <p:set>
                                      <p:cBhvr>
                                        <p:cTn id="9" dur="1" fill="hold">
                                          <p:stCondLst>
                                            <p:cond delay="0"/>
                                          </p:stCondLst>
                                        </p:cTn>
                                        <p:tgtEl>
                                          <p:spTgt spid="722"/>
                                        </p:tgtEl>
                                        <p:attrNameLst>
                                          <p:attrName>style.visibility</p:attrName>
                                        </p:attrNameLst>
                                      </p:cBhvr>
                                      <p:to>
                                        <p:strVal val="visible"/>
                                      </p:to>
                                    </p:set>
                                    <p:animEffect transition="in" filter="fade">
                                      <p:cBhvr>
                                        <p:cTn id="10" dur="500"/>
                                        <p:tgtEl>
                                          <p:spTgt spid="7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722"/>
                                        </p:tgtEl>
                                      </p:cBhvr>
                                    </p:animEffect>
                                    <p:set>
                                      <p:cBhvr>
                                        <p:cTn id="15" dur="1" fill="hold">
                                          <p:stCondLst>
                                            <p:cond delay="2000"/>
                                          </p:stCondLst>
                                        </p:cTn>
                                        <p:tgtEl>
                                          <p:spTgt spid="7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2585"/>
        <p:cNvGrpSpPr/>
        <p:nvPr/>
      </p:nvGrpSpPr>
      <p:grpSpPr>
        <a:xfrm>
          <a:off x="0" y="0"/>
          <a:ext cx="0" cy="0"/>
          <a:chOff x="0" y="0"/>
          <a:chExt cx="0" cy="0"/>
        </a:xfrm>
      </p:grpSpPr>
      <p:sp>
        <p:nvSpPr>
          <p:cNvPr id="2586" name="Google Shape;2586;p19"/>
          <p:cNvSpPr txBox="1">
            <a:spLocks noGrp="1"/>
          </p:cNvSpPr>
          <p:nvPr>
            <p:ph type="title"/>
          </p:nvPr>
        </p:nvSpPr>
        <p:spPr>
          <a:xfrm>
            <a:off x="212148" y="460643"/>
            <a:ext cx="8747978" cy="60100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b="1"/>
              <a:t>Unit 2: Molecular and Ionic Compound Structure </a:t>
            </a:r>
            <a:br>
              <a:rPr lang="en-US"/>
            </a:br>
            <a:r>
              <a:rPr lang="en-US"/>
              <a:t>and Properties</a:t>
            </a:r>
            <a:endParaRPr/>
          </a:p>
        </p:txBody>
      </p:sp>
      <p:graphicFrame>
        <p:nvGraphicFramePr>
          <p:cNvPr id="2587" name="Google Shape;2587;p19"/>
          <p:cNvGraphicFramePr/>
          <p:nvPr/>
        </p:nvGraphicFramePr>
        <p:xfrm>
          <a:off x="217831" y="1592434"/>
          <a:ext cx="3000000" cy="3000000"/>
        </p:xfrm>
        <a:graphic>
          <a:graphicData uri="http://schemas.openxmlformats.org/drawingml/2006/table">
            <a:tbl>
              <a:tblPr firstRow="1" firstCol="1" bandRow="1">
                <a:noFill/>
                <a:tableStyleId>{76E967D2-73EF-4B4E-AA14-45292BF0A093}</a:tableStyleId>
              </a:tblPr>
              <a:tblGrid>
                <a:gridCol w="3227225">
                  <a:extLst>
                    <a:ext uri="{9D8B030D-6E8A-4147-A177-3AD203B41FA5}">
                      <a16:colId xmlns:a16="http://schemas.microsoft.com/office/drawing/2014/main" val="20000"/>
                    </a:ext>
                  </a:extLst>
                </a:gridCol>
                <a:gridCol w="3027300">
                  <a:extLst>
                    <a:ext uri="{9D8B030D-6E8A-4147-A177-3AD203B41FA5}">
                      <a16:colId xmlns:a16="http://schemas.microsoft.com/office/drawing/2014/main" val="20001"/>
                    </a:ext>
                  </a:extLst>
                </a:gridCol>
                <a:gridCol w="2487750">
                  <a:extLst>
                    <a:ext uri="{9D8B030D-6E8A-4147-A177-3AD203B41FA5}">
                      <a16:colId xmlns:a16="http://schemas.microsoft.com/office/drawing/2014/main" val="20002"/>
                    </a:ext>
                  </a:extLst>
                </a:gridCol>
              </a:tblGrid>
              <a:tr h="444450">
                <a:tc>
                  <a:txBody>
                    <a:bodyPr/>
                    <a:lstStyle/>
                    <a:p>
                      <a:pPr marL="0" marR="0" lvl="0" indent="0" algn="l" rtl="0">
                        <a:lnSpc>
                          <a:spcPct val="107000"/>
                        </a:lnSpc>
                        <a:spcBef>
                          <a:spcPts val="0"/>
                        </a:spcBef>
                        <a:spcAft>
                          <a:spcPts val="0"/>
                        </a:spcAft>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“ionic compound”</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“molecule” when discussing an ionic compound</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A molecule is a covalent compound</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1"/>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“ions”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“atoms” when discussing ionic compounds</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Ionic compounds contain ions – this shows the understanding that it is the charges that form the bond</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2"/>
                  </a:ext>
                </a:extLst>
              </a:tr>
              <a:tr h="54262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“atoms”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“ions” when discussing covalent compounds</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Covalent compounds do not contain ions</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3"/>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“Coulombic attraction”</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“Opposites attract”</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State the actual reason not the memory aid</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4"/>
                  </a:ext>
                </a:extLst>
              </a:tr>
              <a:tr h="58707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Lewis structures that are complete with necessary lone pairs and/or resonance</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Lewis structures that are missing lone pairs and/or resonance (if needed for correct structures)</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Lewis structures are incorrect without necessary lone pairs/resonance</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5"/>
                  </a:ext>
                </a:extLst>
              </a:tr>
              <a:tr h="58707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Multiple bonds when there are not enough valence electrons to satisfy the octet rule</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Multiple bonds when the octet rule for the structure would have been satisfied without them</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Multiple bonds are only needed when there are not enough valence electrons to satisfy the octet rule</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6"/>
                  </a:ext>
                </a:extLst>
              </a:tr>
              <a:tr h="88067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Stating a VSEPR geometry/hybridization that thinks about the 3D arrangement of atoms in a molecule</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u="none" strike="noStrike" cap="none">
                          <a:latin typeface="Times New Roman"/>
                          <a:ea typeface="Times New Roman"/>
                          <a:cs typeface="Times New Roman"/>
                          <a:sym typeface="Times New Roman"/>
                        </a:rPr>
                        <a:t>State a VSEPR geometry/hybridization that thinks about a molecule based on its 2D representation</a:t>
                      </a:r>
                      <a:endParaRPr sz="120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VSEPR/hybridization are used to describe the 3D arrangement of atoms in a molecule; failing to recognize the difference between the way a Lewis structure is drawn and the way the actual molecule is arranged may lead to an incorrect analysis of structure (ref. 2018 #2d)</a:t>
                      </a:r>
                      <a:endParaRPr sz="140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7"/>
                  </a:ext>
                </a:extLst>
              </a:tr>
            </a:tbl>
          </a:graphicData>
        </a:graphic>
      </p:graphicFrame>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2591"/>
        <p:cNvGrpSpPr/>
        <p:nvPr/>
      </p:nvGrpSpPr>
      <p:grpSpPr>
        <a:xfrm>
          <a:off x="0" y="0"/>
          <a:ext cx="0" cy="0"/>
          <a:chOff x="0" y="0"/>
          <a:chExt cx="0" cy="0"/>
        </a:xfrm>
      </p:grpSpPr>
      <p:sp>
        <p:nvSpPr>
          <p:cNvPr id="2592" name="Google Shape;2592;p20"/>
          <p:cNvSpPr txBox="1">
            <a:spLocks noGrp="1"/>
          </p:cNvSpPr>
          <p:nvPr>
            <p:ph type="title"/>
          </p:nvPr>
        </p:nvSpPr>
        <p:spPr>
          <a:xfrm>
            <a:off x="212147" y="229288"/>
            <a:ext cx="8395855" cy="60100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a:t>Unit 3: Intermolecular Forces and Properties</a:t>
            </a:r>
            <a:endParaRPr/>
          </a:p>
        </p:txBody>
      </p:sp>
      <p:graphicFrame>
        <p:nvGraphicFramePr>
          <p:cNvPr id="2593" name="Google Shape;2593;p20"/>
          <p:cNvGraphicFramePr/>
          <p:nvPr/>
        </p:nvGraphicFramePr>
        <p:xfrm>
          <a:off x="212147" y="1317113"/>
          <a:ext cx="3000000" cy="3000000"/>
        </p:xfrm>
        <a:graphic>
          <a:graphicData uri="http://schemas.openxmlformats.org/drawingml/2006/table">
            <a:tbl>
              <a:tblPr firstRow="1" firstCol="1" bandRow="1">
                <a:noFill/>
                <a:tableStyleId>{76E967D2-73EF-4B4E-AA14-45292BF0A093}</a:tableStyleId>
              </a:tblPr>
              <a:tblGrid>
                <a:gridCol w="3227225">
                  <a:extLst>
                    <a:ext uri="{9D8B030D-6E8A-4147-A177-3AD203B41FA5}">
                      <a16:colId xmlns:a16="http://schemas.microsoft.com/office/drawing/2014/main" val="20000"/>
                    </a:ext>
                  </a:extLst>
                </a:gridCol>
                <a:gridCol w="3027300">
                  <a:extLst>
                    <a:ext uri="{9D8B030D-6E8A-4147-A177-3AD203B41FA5}">
                      <a16:colId xmlns:a16="http://schemas.microsoft.com/office/drawing/2014/main" val="20001"/>
                    </a:ext>
                  </a:extLst>
                </a:gridCol>
                <a:gridCol w="2487750">
                  <a:extLst>
                    <a:ext uri="{9D8B030D-6E8A-4147-A177-3AD203B41FA5}">
                      <a16:colId xmlns:a16="http://schemas.microsoft.com/office/drawing/2014/main" val="20002"/>
                    </a:ext>
                  </a:extLst>
                </a:gridCol>
              </a:tblGrid>
              <a:tr h="293525">
                <a:tc>
                  <a:txBody>
                    <a:bodyPr/>
                    <a:lstStyle/>
                    <a:p>
                      <a:pPr marL="0" marR="0" lvl="0" indent="0" algn="l" rtl="0">
                        <a:lnSpc>
                          <a:spcPct val="107000"/>
                        </a:lnSpc>
                        <a:spcBef>
                          <a:spcPts val="0"/>
                        </a:spcBef>
                        <a:spcAft>
                          <a:spcPts val="0"/>
                        </a:spcAft>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58707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Hydrogen bonding, dipole-dipole, London dispersion forces, etc. when asked to identify intermolecular forces </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Ionic bonds, covalent bonds, metallic bonds when asked to identify intermolecular forces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Intermolecular forces are attractions between molecules; bonds are intramolecular forces (within molecules)</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1"/>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Discussion of ALL intermolecular forces when prompted to do so</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Neglecting IMFs that may be weaker</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If asked to state all IMFs, all points will not be earned if some of the IMFs are not stated (ref. 2018 #4a and 2019 #2c)</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2"/>
                  </a:ext>
                </a:extLst>
              </a:tr>
              <a:tr h="54262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“Has hydrogen bonds between the molecules”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“Has hydrogen bonds”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Is unambiguous - Shows that you understand hydrogen bonds are not actually bonds</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3"/>
                  </a:ext>
                </a:extLst>
              </a:tr>
              <a:tr h="58707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Electrical conductivity is a property of an ionic solution due to the charges on the dissociated ions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Electrical conductivity is due to the ionic precipitate, electrical conductivity is due to the water</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Conductivity is due to the ability of a ion to carry charge; precipitate would not influence in solid form; pure water is non-conductive, (ref. 2019 #3e)</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4"/>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“Overcome intermolecular forces”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“break up” a solid/liquid, break covalent bonds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IMFs should be used to justify phase changes</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5"/>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“Stronger intermolecular forces increase boiling point”</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“Stronger covalent bonds increase boiling point”</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IMF’s, not bonds, are what must be overcome during phase changes</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6"/>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Ion interactions when discussing ionic compounds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LDF’s when discussing ionic compounds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Ionic compounds have ions with whole charges, which dominate interactions</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7"/>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“Coulombic attraction”</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“Opposites attract”</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State the actual reason not the memory aid</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8"/>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Describe the process of overcoming intermolecular forces/polarity</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“Like dissolves like”</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State the actual reason not the memory aid</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9"/>
                  </a:ext>
                </a:extLst>
              </a:tr>
            </a:tbl>
          </a:graphicData>
        </a:graphic>
      </p:graphicFrame>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2597"/>
        <p:cNvGrpSpPr/>
        <p:nvPr/>
      </p:nvGrpSpPr>
      <p:grpSpPr>
        <a:xfrm>
          <a:off x="0" y="0"/>
          <a:ext cx="0" cy="0"/>
          <a:chOff x="0" y="0"/>
          <a:chExt cx="0" cy="0"/>
        </a:xfrm>
      </p:grpSpPr>
      <p:sp>
        <p:nvSpPr>
          <p:cNvPr id="2598" name="Google Shape;2598;p21"/>
          <p:cNvSpPr txBox="1">
            <a:spLocks noGrp="1"/>
          </p:cNvSpPr>
          <p:nvPr>
            <p:ph type="title"/>
          </p:nvPr>
        </p:nvSpPr>
        <p:spPr>
          <a:xfrm>
            <a:off x="212147" y="438609"/>
            <a:ext cx="8395855" cy="60100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a:t>Unit 3: Intermolecular Forces and Properties (cont.)</a:t>
            </a:r>
            <a:endParaRPr/>
          </a:p>
        </p:txBody>
      </p:sp>
      <p:graphicFrame>
        <p:nvGraphicFramePr>
          <p:cNvPr id="2599" name="Google Shape;2599;p21"/>
          <p:cNvGraphicFramePr/>
          <p:nvPr/>
        </p:nvGraphicFramePr>
        <p:xfrm>
          <a:off x="212147" y="1674922"/>
          <a:ext cx="3000000" cy="3000000"/>
        </p:xfrm>
        <a:graphic>
          <a:graphicData uri="http://schemas.openxmlformats.org/drawingml/2006/table">
            <a:tbl>
              <a:tblPr firstRow="1" firstCol="1" bandRow="1">
                <a:noFill/>
                <a:tableStyleId>{76E967D2-73EF-4B4E-AA14-45292BF0A093}</a:tableStyleId>
              </a:tblPr>
              <a:tblGrid>
                <a:gridCol w="3227225">
                  <a:extLst>
                    <a:ext uri="{9D8B030D-6E8A-4147-A177-3AD203B41FA5}">
                      <a16:colId xmlns:a16="http://schemas.microsoft.com/office/drawing/2014/main" val="20000"/>
                    </a:ext>
                  </a:extLst>
                </a:gridCol>
                <a:gridCol w="3027300">
                  <a:extLst>
                    <a:ext uri="{9D8B030D-6E8A-4147-A177-3AD203B41FA5}">
                      <a16:colId xmlns:a16="http://schemas.microsoft.com/office/drawing/2014/main" val="20001"/>
                    </a:ext>
                  </a:extLst>
                </a:gridCol>
                <a:gridCol w="2487750">
                  <a:extLst>
                    <a:ext uri="{9D8B030D-6E8A-4147-A177-3AD203B41FA5}">
                      <a16:colId xmlns:a16="http://schemas.microsoft.com/office/drawing/2014/main" val="20002"/>
                    </a:ext>
                  </a:extLst>
                </a:gridCol>
              </a:tblGrid>
              <a:tr h="293525">
                <a:tc>
                  <a:txBody>
                    <a:bodyPr/>
                    <a:lstStyle/>
                    <a:p>
                      <a:pPr marL="0" marR="0" lvl="0" indent="0" algn="l" rtl="0">
                        <a:lnSpc>
                          <a:spcPct val="107000"/>
                        </a:lnSpc>
                        <a:spcBef>
                          <a:spcPts val="0"/>
                        </a:spcBef>
                        <a:spcAft>
                          <a:spcPts val="0"/>
                        </a:spcAft>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Identify specific intermolecular forces at play</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“stronger intermolecular forces”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Shows your understanding of the particulate-level chemistry </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1"/>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LDFs increase with an increasing number of electrons and therefore polarizability</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LDFs increase with increasing size/mass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Increased number of electrons in an atom is what increases LDF; increased size is not the reason for increased strength of LDF</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2"/>
                  </a:ext>
                </a:extLst>
              </a:tr>
              <a:tr h="542625">
                <a:tc>
                  <a:txBody>
                    <a:bodyPr/>
                    <a:lstStyle/>
                    <a:p>
                      <a:pPr marL="0" marR="0" lvl="0" indent="0" algn="l" rtl="0">
                        <a:lnSpc>
                          <a:spcPct val="107000"/>
                        </a:lnSpc>
                        <a:spcBef>
                          <a:spcPts val="0"/>
                        </a:spcBef>
                        <a:spcAft>
                          <a:spcPts val="0"/>
                        </a:spcAft>
                        <a:buNone/>
                      </a:pPr>
                      <a:r>
                        <a:rPr lang="en-US" sz="1200" b="0" u="sng" strike="noStrike" cap="none">
                          <a:latin typeface="Times New Roman"/>
                          <a:ea typeface="Times New Roman"/>
                          <a:cs typeface="Times New Roman"/>
                          <a:sym typeface="Times New Roman"/>
                        </a:rPr>
                        <a:t>Inter</a:t>
                      </a:r>
                      <a:r>
                        <a:rPr lang="en-US" sz="1200" b="0" u="none" strike="noStrike" cap="none">
                          <a:latin typeface="Times New Roman"/>
                          <a:ea typeface="Times New Roman"/>
                          <a:cs typeface="Times New Roman"/>
                          <a:sym typeface="Times New Roman"/>
                        </a:rPr>
                        <a:t>molecular forces in discussing physical properties (MP, BP, etc)</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sng" strike="noStrike" cap="none">
                          <a:latin typeface="Times New Roman"/>
                          <a:ea typeface="Times New Roman"/>
                          <a:cs typeface="Times New Roman"/>
                          <a:sym typeface="Times New Roman"/>
                        </a:rPr>
                        <a:t>Intra</a:t>
                      </a:r>
                      <a:r>
                        <a:rPr lang="en-US" sz="1200" b="0" u="none" strike="noStrike" cap="none">
                          <a:latin typeface="Times New Roman"/>
                          <a:ea typeface="Times New Roman"/>
                          <a:cs typeface="Times New Roman"/>
                          <a:sym typeface="Times New Roman"/>
                        </a:rPr>
                        <a:t>molecular forces (“bonds”) in discussing physical properties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Bonds are not broken and so intramolecular forces are not the determining factors (ref. 2018 #4a and 2019 #2c)</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3"/>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Pressure is caused by the collision of gas particles with the walls of a container.</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Pressure is caused by the collision of gas particles.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Unclear wording – implies pressure is caused by gas particles colliding with each other not with the container (ref. 2019 #4c)</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4"/>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Use R with corresponding units to those used in work (and correctly report final unit)</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R value with mismatched units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Units used in Ideal Gas Law must match units on the R value (ref. 2018 #4b and 2019 #2d)</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5"/>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Comparison of R</a:t>
                      </a:r>
                      <a:r>
                        <a:rPr lang="en-US" sz="1200" b="0" u="none" strike="noStrike" cap="none" baseline="-25000">
                          <a:latin typeface="Times New Roman"/>
                          <a:ea typeface="Times New Roman"/>
                          <a:cs typeface="Times New Roman"/>
                          <a:sym typeface="Times New Roman"/>
                        </a:rPr>
                        <a:t>f</a:t>
                      </a:r>
                      <a:r>
                        <a:rPr lang="en-US" sz="1200" b="0" u="none" strike="noStrike" cap="none">
                          <a:latin typeface="Times New Roman"/>
                          <a:ea typeface="Times New Roman"/>
                          <a:cs typeface="Times New Roman"/>
                          <a:sym typeface="Times New Roman"/>
                        </a:rPr>
                        <a:t> values in chromatography</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Comparison of absolute height of spots on chromatograms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Take into account a difference in the distance the solvent front travelled between different chromatograms (ref. 2017 #4)</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6"/>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Discussion of intermolecular forces between analyte molecules and stationary/mobile phases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Repulsions between analyte molecules and stationary/mobile phases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The movement in chromatography is determined by the attraction for the stationary/mobile phase (ref. 2017 #4)</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7"/>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“Solution” when an ionic compound is dissolved in water</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“Liquid” instead of solution</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An ionic compound dissolved in water is a solution, not a liquid (the word liquid indicates a molten compound) (ref. 2019 #3e)</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8"/>
                  </a:ext>
                </a:extLst>
              </a:tr>
            </a:tbl>
          </a:graphicData>
        </a:graphic>
      </p:graphicFrame>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2603"/>
        <p:cNvGrpSpPr/>
        <p:nvPr/>
      </p:nvGrpSpPr>
      <p:grpSpPr>
        <a:xfrm>
          <a:off x="0" y="0"/>
          <a:ext cx="0" cy="0"/>
          <a:chOff x="0" y="0"/>
          <a:chExt cx="0" cy="0"/>
        </a:xfrm>
      </p:grpSpPr>
      <p:sp>
        <p:nvSpPr>
          <p:cNvPr id="2604" name="Google Shape;2604;p22"/>
          <p:cNvSpPr txBox="1">
            <a:spLocks noGrp="1"/>
          </p:cNvSpPr>
          <p:nvPr>
            <p:ph type="title"/>
          </p:nvPr>
        </p:nvSpPr>
        <p:spPr>
          <a:xfrm>
            <a:off x="212148" y="857250"/>
            <a:ext cx="8395855" cy="60100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b="1"/>
              <a:t>Unit 4: Chemical Reactions</a:t>
            </a:r>
            <a:endParaRPr/>
          </a:p>
        </p:txBody>
      </p:sp>
      <p:graphicFrame>
        <p:nvGraphicFramePr>
          <p:cNvPr id="2605" name="Google Shape;2605;p22"/>
          <p:cNvGraphicFramePr/>
          <p:nvPr/>
        </p:nvGraphicFramePr>
        <p:xfrm>
          <a:off x="212147" y="1895783"/>
          <a:ext cx="3000000" cy="3000000"/>
        </p:xfrm>
        <a:graphic>
          <a:graphicData uri="http://schemas.openxmlformats.org/drawingml/2006/table">
            <a:tbl>
              <a:tblPr firstRow="1" firstCol="1" bandRow="1">
                <a:noFill/>
                <a:tableStyleId>{76E967D2-73EF-4B4E-AA14-45292BF0A093}</a:tableStyleId>
              </a:tblPr>
              <a:tblGrid>
                <a:gridCol w="3227225">
                  <a:extLst>
                    <a:ext uri="{9D8B030D-6E8A-4147-A177-3AD203B41FA5}">
                      <a16:colId xmlns:a16="http://schemas.microsoft.com/office/drawing/2014/main" val="20000"/>
                    </a:ext>
                  </a:extLst>
                </a:gridCol>
                <a:gridCol w="3027300">
                  <a:extLst>
                    <a:ext uri="{9D8B030D-6E8A-4147-A177-3AD203B41FA5}">
                      <a16:colId xmlns:a16="http://schemas.microsoft.com/office/drawing/2014/main" val="20001"/>
                    </a:ext>
                  </a:extLst>
                </a:gridCol>
                <a:gridCol w="2487750">
                  <a:extLst>
                    <a:ext uri="{9D8B030D-6E8A-4147-A177-3AD203B41FA5}">
                      <a16:colId xmlns:a16="http://schemas.microsoft.com/office/drawing/2014/main" val="20002"/>
                    </a:ext>
                  </a:extLst>
                </a:gridCol>
              </a:tblGrid>
              <a:tr h="293525">
                <a:tc>
                  <a:txBody>
                    <a:bodyPr/>
                    <a:lstStyle/>
                    <a:p>
                      <a:pPr marL="0" marR="0" lvl="0" indent="0" algn="l" rtl="0">
                        <a:lnSpc>
                          <a:spcPct val="107000"/>
                        </a:lnSpc>
                        <a:spcBef>
                          <a:spcPts val="0"/>
                        </a:spcBef>
                        <a:spcAft>
                          <a:spcPts val="0"/>
                        </a:spcAft>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Net ionic equations only containing species that change</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Aqueous ionic compounds in their undissociated form, spectator ions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Including these is not a net ionic, it’s a molecular or complete ionic</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1"/>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Polyatomic ions that are shown as a compound with the correct charge in solution</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Polyatomic ions that are broken down into elemental ions in solution</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Polyatomic ions themselves do not dissociate in solution, they only dissociate from the other ion in an ionic compound</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2"/>
                  </a:ext>
                </a:extLst>
              </a:tr>
              <a:tr h="58707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Net ionic equations with correct species, ionic charges and stoichiometric coefficients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Net ionic equations that contain incorrect formulas or ions without associated charges or that are not stoichiometrically balanced</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Net ionic equations must correctly represent the ions and other species (ref. 2018 #6a and 2019 #3a)</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3"/>
                  </a:ext>
                </a:extLst>
              </a:tr>
              <a:tr h="73390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Determination of the concentration of an analyte in a titration that takes into account the stoichiometry of the reaction</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Applying M</a:t>
                      </a:r>
                      <a:r>
                        <a:rPr lang="en-US" sz="1200" b="0" u="none" strike="noStrike" cap="none" baseline="-25000">
                          <a:latin typeface="Times New Roman"/>
                          <a:ea typeface="Times New Roman"/>
                          <a:cs typeface="Times New Roman"/>
                          <a:sym typeface="Times New Roman"/>
                        </a:rPr>
                        <a:t>1</a:t>
                      </a:r>
                      <a:r>
                        <a:rPr lang="en-US" sz="1200" b="0" u="none" strike="noStrike" cap="none">
                          <a:latin typeface="Times New Roman"/>
                          <a:ea typeface="Times New Roman"/>
                          <a:cs typeface="Times New Roman"/>
                          <a:sym typeface="Times New Roman"/>
                        </a:rPr>
                        <a:t>V</a:t>
                      </a:r>
                      <a:r>
                        <a:rPr lang="en-US" sz="1200" b="0" u="none" strike="noStrike" cap="none" baseline="-25000">
                          <a:latin typeface="Times New Roman"/>
                          <a:ea typeface="Times New Roman"/>
                          <a:cs typeface="Times New Roman"/>
                          <a:sym typeface="Times New Roman"/>
                        </a:rPr>
                        <a:t>1</a:t>
                      </a:r>
                      <a:r>
                        <a:rPr lang="en-US" sz="1200" b="0" u="none" strike="noStrike" cap="none">
                          <a:latin typeface="Times New Roman"/>
                          <a:ea typeface="Times New Roman"/>
                          <a:cs typeface="Times New Roman"/>
                          <a:sym typeface="Times New Roman"/>
                        </a:rPr>
                        <a:t>=M</a:t>
                      </a:r>
                      <a:r>
                        <a:rPr lang="en-US" sz="1200" b="0" u="none" strike="noStrike" cap="none" baseline="-25000">
                          <a:latin typeface="Times New Roman"/>
                          <a:ea typeface="Times New Roman"/>
                          <a:cs typeface="Times New Roman"/>
                          <a:sym typeface="Times New Roman"/>
                        </a:rPr>
                        <a:t>2</a:t>
                      </a:r>
                      <a:r>
                        <a:rPr lang="en-US" sz="1200" b="0" u="none" strike="noStrike" cap="none">
                          <a:latin typeface="Times New Roman"/>
                          <a:ea typeface="Times New Roman"/>
                          <a:cs typeface="Times New Roman"/>
                          <a:sym typeface="Times New Roman"/>
                        </a:rPr>
                        <a:t>V</a:t>
                      </a:r>
                      <a:r>
                        <a:rPr lang="en-US" sz="1200" b="0" u="none" strike="noStrike" cap="none" baseline="-25000">
                          <a:latin typeface="Times New Roman"/>
                          <a:ea typeface="Times New Roman"/>
                          <a:cs typeface="Times New Roman"/>
                          <a:sym typeface="Times New Roman"/>
                        </a:rPr>
                        <a:t>2</a:t>
                      </a:r>
                      <a:r>
                        <a:rPr lang="en-US" sz="1200" b="0" u="none" strike="noStrike" cap="none">
                          <a:latin typeface="Times New Roman"/>
                          <a:ea typeface="Times New Roman"/>
                          <a:cs typeface="Times New Roman"/>
                          <a:sym typeface="Times New Roman"/>
                        </a:rPr>
                        <a:t> as a blanket method for determining concentration at an end point if the stoichiometry is not 1:1</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While acid-base titrations are often 1:1, not all titrations (especially REDOX titrations) follow this stoichiometry; in situations that are not 1:1, the stoichiometric ratios must be accounted for in calculations (ref. 2018 #3e)</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4"/>
                  </a:ext>
                </a:extLst>
              </a:tr>
              <a:tr h="58712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Justification of whether a species is oxidized/reduced by referencing oxidation numbers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A justification of oxidation/reduction that uses charge on an ion  </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Oxidation numbers are assigned to individual atoms in the reaction, and they are not automatically the same as the charge in a polyatomic ion (ref. 2019 #7a)</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5"/>
                  </a:ext>
                </a:extLst>
              </a:tr>
            </a:tbl>
          </a:graphicData>
        </a:graphic>
      </p:graphicFrame>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2609"/>
        <p:cNvGrpSpPr/>
        <p:nvPr/>
      </p:nvGrpSpPr>
      <p:grpSpPr>
        <a:xfrm>
          <a:off x="0" y="0"/>
          <a:ext cx="0" cy="0"/>
          <a:chOff x="0" y="0"/>
          <a:chExt cx="0" cy="0"/>
        </a:xfrm>
      </p:grpSpPr>
      <p:sp>
        <p:nvSpPr>
          <p:cNvPr id="2610" name="Google Shape;2610;p23"/>
          <p:cNvSpPr txBox="1">
            <a:spLocks noGrp="1"/>
          </p:cNvSpPr>
          <p:nvPr>
            <p:ph type="title"/>
          </p:nvPr>
        </p:nvSpPr>
        <p:spPr>
          <a:xfrm>
            <a:off x="212148" y="857250"/>
            <a:ext cx="8395855" cy="60100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b="1"/>
              <a:t>Unit 5: Kinetics</a:t>
            </a:r>
            <a:endParaRPr/>
          </a:p>
        </p:txBody>
      </p:sp>
      <p:graphicFrame>
        <p:nvGraphicFramePr>
          <p:cNvPr id="2611" name="Google Shape;2611;p23"/>
          <p:cNvGraphicFramePr/>
          <p:nvPr/>
        </p:nvGraphicFramePr>
        <p:xfrm>
          <a:off x="212147" y="1895783"/>
          <a:ext cx="3000000" cy="3000000"/>
        </p:xfrm>
        <a:graphic>
          <a:graphicData uri="http://schemas.openxmlformats.org/drawingml/2006/table">
            <a:tbl>
              <a:tblPr firstRow="1" firstCol="1" bandRow="1">
                <a:noFill/>
                <a:tableStyleId>{76E967D2-73EF-4B4E-AA14-45292BF0A093}</a:tableStyleId>
              </a:tblPr>
              <a:tblGrid>
                <a:gridCol w="3227225">
                  <a:extLst>
                    <a:ext uri="{9D8B030D-6E8A-4147-A177-3AD203B41FA5}">
                      <a16:colId xmlns:a16="http://schemas.microsoft.com/office/drawing/2014/main" val="20000"/>
                    </a:ext>
                  </a:extLst>
                </a:gridCol>
                <a:gridCol w="3027300">
                  <a:extLst>
                    <a:ext uri="{9D8B030D-6E8A-4147-A177-3AD203B41FA5}">
                      <a16:colId xmlns:a16="http://schemas.microsoft.com/office/drawing/2014/main" val="20001"/>
                    </a:ext>
                  </a:extLst>
                </a:gridCol>
                <a:gridCol w="2487750">
                  <a:extLst>
                    <a:ext uri="{9D8B030D-6E8A-4147-A177-3AD203B41FA5}">
                      <a16:colId xmlns:a16="http://schemas.microsoft.com/office/drawing/2014/main" val="20002"/>
                    </a:ext>
                  </a:extLst>
                </a:gridCol>
              </a:tblGrid>
              <a:tr h="293525">
                <a:tc>
                  <a:txBody>
                    <a:bodyPr/>
                    <a:lstStyle/>
                    <a:p>
                      <a:pPr marL="0" marR="0" lvl="0" indent="0" algn="l" rtl="0">
                        <a:lnSpc>
                          <a:spcPct val="107000"/>
                        </a:lnSpc>
                        <a:spcBef>
                          <a:spcPts val="0"/>
                        </a:spcBef>
                        <a:spcAft>
                          <a:spcPts val="0"/>
                        </a:spcAft>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A rate law based only on reactants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A rate law that includes products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Rate laws are based only on reactants</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1"/>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A rate law that includes the rate constant k as part of it</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A rate law without k being included</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Incomplete rate law if k is not included</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2"/>
                  </a:ext>
                </a:extLst>
              </a:tr>
              <a:tr h="54262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Value of k with units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Value of k without units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Units required to earn point</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3"/>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Specific parts of the molecules that must collide in order for the reaction to occur</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“Collision must occur in the correct orientation”</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Show your understanding of the chemistry at play</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4"/>
                  </a:ext>
                </a:extLst>
              </a:tr>
              <a:tr h="78277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A validation of a proposed mechanism by showing that the rate law matches the slow (rate-determining step) and the mechanism matching the overall stoichiometry for the reaction.</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A justification of a mechanism just by saying “it matches the rate law” or “the intermediates cancel to give the overall process”.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The rate law must be discussed as matching the rate-determining step, and the overall stoichiometry should always match for any proposed mechanism – an understanding of the rate determining step must be demonstrated. (ref. 2019 #6b)</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5"/>
                  </a:ext>
                </a:extLst>
              </a:tr>
            </a:tbl>
          </a:graphicData>
        </a:graphic>
      </p:graphicFrame>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2615"/>
        <p:cNvGrpSpPr/>
        <p:nvPr/>
      </p:nvGrpSpPr>
      <p:grpSpPr>
        <a:xfrm>
          <a:off x="0" y="0"/>
          <a:ext cx="0" cy="0"/>
          <a:chOff x="0" y="0"/>
          <a:chExt cx="0" cy="0"/>
        </a:xfrm>
      </p:grpSpPr>
      <p:sp>
        <p:nvSpPr>
          <p:cNvPr id="2616" name="Google Shape;2616;p24"/>
          <p:cNvSpPr txBox="1">
            <a:spLocks noGrp="1"/>
          </p:cNvSpPr>
          <p:nvPr>
            <p:ph type="title"/>
          </p:nvPr>
        </p:nvSpPr>
        <p:spPr>
          <a:xfrm>
            <a:off x="212148" y="857250"/>
            <a:ext cx="8395855" cy="60100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b="1"/>
              <a:t>Unit 6: Thermodynamics</a:t>
            </a:r>
            <a:endParaRPr/>
          </a:p>
        </p:txBody>
      </p:sp>
      <p:graphicFrame>
        <p:nvGraphicFramePr>
          <p:cNvPr id="2617" name="Google Shape;2617;p24"/>
          <p:cNvGraphicFramePr/>
          <p:nvPr/>
        </p:nvGraphicFramePr>
        <p:xfrm>
          <a:off x="212147" y="1334209"/>
          <a:ext cx="3000000" cy="3000000"/>
        </p:xfrm>
        <a:graphic>
          <a:graphicData uri="http://schemas.openxmlformats.org/drawingml/2006/table">
            <a:tbl>
              <a:tblPr firstRow="1" firstCol="1" bandRow="1">
                <a:noFill/>
                <a:tableStyleId>{76E967D2-73EF-4B4E-AA14-45292BF0A093}</a:tableStyleId>
              </a:tblPr>
              <a:tblGrid>
                <a:gridCol w="3227225">
                  <a:extLst>
                    <a:ext uri="{9D8B030D-6E8A-4147-A177-3AD203B41FA5}">
                      <a16:colId xmlns:a16="http://schemas.microsoft.com/office/drawing/2014/main" val="20000"/>
                    </a:ext>
                  </a:extLst>
                </a:gridCol>
                <a:gridCol w="3027300">
                  <a:extLst>
                    <a:ext uri="{9D8B030D-6E8A-4147-A177-3AD203B41FA5}">
                      <a16:colId xmlns:a16="http://schemas.microsoft.com/office/drawing/2014/main" val="20001"/>
                    </a:ext>
                  </a:extLst>
                </a:gridCol>
                <a:gridCol w="2487750">
                  <a:extLst>
                    <a:ext uri="{9D8B030D-6E8A-4147-A177-3AD203B41FA5}">
                      <a16:colId xmlns:a16="http://schemas.microsoft.com/office/drawing/2014/main" val="20002"/>
                    </a:ext>
                  </a:extLst>
                </a:gridCol>
              </a:tblGrid>
              <a:tr h="293525">
                <a:tc>
                  <a:txBody>
                    <a:bodyPr/>
                    <a:lstStyle/>
                    <a:p>
                      <a:pPr marL="0" marR="0" lvl="0" indent="0" algn="l" rtl="0">
                        <a:lnSpc>
                          <a:spcPct val="107000"/>
                        </a:lnSpc>
                        <a:spcBef>
                          <a:spcPts val="0"/>
                        </a:spcBef>
                        <a:spcAft>
                          <a:spcPts val="0"/>
                        </a:spcAft>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“Thermodynamically favorable”, “thermodynamically feasible”</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“Spontaneous”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Preferred AP language</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1"/>
                  </a:ext>
                </a:extLst>
              </a:tr>
              <a:tr h="73390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Values with correct signs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Values with incorrect signs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Necessary for correct calculations and determinations – watch signs based on bonds breaking/forming, heat flow in calorimetry indicated by temperature changes, signs that may change in application of Hess’ Law, etc.</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2"/>
                  </a:ext>
                </a:extLst>
              </a:tr>
              <a:tr h="88067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Using values of q recognizing that it is the amount of energy absorbed/released during a thermodynamic change</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Using values of q interchangeably as values of </a:t>
                      </a:r>
                      <a:r>
                        <a:rPr lang="en-US" sz="1200" b="0" u="none" strike="noStrike" cap="none">
                          <a:latin typeface="Calibri"/>
                          <a:ea typeface="Calibri"/>
                          <a:cs typeface="Calibri"/>
                          <a:sym typeface="Calibri"/>
                        </a:rPr>
                        <a:t>Δ</a:t>
                      </a:r>
                      <a:r>
                        <a:rPr lang="en-US" sz="1200" b="0" u="none" strike="noStrike" cap="none">
                          <a:latin typeface="Times New Roman"/>
                          <a:ea typeface="Times New Roman"/>
                          <a:cs typeface="Times New Roman"/>
                          <a:sym typeface="Times New Roman"/>
                        </a:rPr>
                        <a:t>H without taking the entire situation into account.</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Calibri"/>
                          <a:ea typeface="Calibri"/>
                          <a:cs typeface="Calibri"/>
                          <a:sym typeface="Calibri"/>
                        </a:rPr>
                        <a:t>Δ</a:t>
                      </a:r>
                      <a:r>
                        <a:rPr lang="en-US" sz="900" b="0" u="none" strike="noStrike" cap="none">
                          <a:latin typeface="Times New Roman"/>
                          <a:ea typeface="Times New Roman"/>
                          <a:cs typeface="Times New Roman"/>
                          <a:sym typeface="Times New Roman"/>
                        </a:rPr>
                        <a:t>H and q do not have identical meaning; </a:t>
                      </a:r>
                      <a:r>
                        <a:rPr lang="en-US" sz="900" b="0" u="none" strike="noStrike" cap="none">
                          <a:latin typeface="Calibri"/>
                          <a:ea typeface="Calibri"/>
                          <a:cs typeface="Calibri"/>
                          <a:sym typeface="Calibri"/>
                        </a:rPr>
                        <a:t>Δ</a:t>
                      </a:r>
                      <a:r>
                        <a:rPr lang="en-US" sz="900" b="0" u="none" strike="noStrike" cap="none">
                          <a:latin typeface="Times New Roman"/>
                          <a:ea typeface="Times New Roman"/>
                          <a:cs typeface="Times New Roman"/>
                          <a:sym typeface="Times New Roman"/>
                        </a:rPr>
                        <a:t>H is the enthalpy change for a reaction, q is the overall amount of heat exchanged ;  Stoichiometric relationships, the component of the system being examined, etc. may influence how q should be manipulated to determine </a:t>
                      </a:r>
                      <a:r>
                        <a:rPr lang="en-US" sz="900" b="0" u="none" strike="noStrike" cap="none">
                          <a:latin typeface="Calibri"/>
                          <a:ea typeface="Calibri"/>
                          <a:cs typeface="Calibri"/>
                          <a:sym typeface="Calibri"/>
                        </a:rPr>
                        <a:t> Δ</a:t>
                      </a:r>
                      <a:r>
                        <a:rPr lang="en-US" sz="900" b="0" u="none" strike="noStrike" cap="none">
                          <a:latin typeface="Times New Roman"/>
                          <a:ea typeface="Times New Roman"/>
                          <a:cs typeface="Times New Roman"/>
                          <a:sym typeface="Times New Roman"/>
                        </a:rPr>
                        <a:t>H (ref. 2018 #1)</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3"/>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In using q=mc</a:t>
                      </a:r>
                      <a:r>
                        <a:rPr lang="en-US" sz="1200" b="0" u="none" strike="noStrike" cap="none">
                          <a:latin typeface="Calibri"/>
                          <a:ea typeface="Calibri"/>
                          <a:cs typeface="Calibri"/>
                          <a:sym typeface="Calibri"/>
                        </a:rPr>
                        <a:t>Δ</a:t>
                      </a:r>
                      <a:r>
                        <a:rPr lang="en-US" sz="1200" b="0" u="none" strike="noStrike" cap="none">
                          <a:latin typeface="Times New Roman"/>
                          <a:ea typeface="Times New Roman"/>
                          <a:cs typeface="Times New Roman"/>
                          <a:sym typeface="Times New Roman"/>
                        </a:rPr>
                        <a:t>T for solutions, using mass of ENTIRE solution for m</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Using mass of only one component of solution</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When using q=mc</a:t>
                      </a:r>
                      <a:r>
                        <a:rPr lang="en-US" sz="900" b="0" u="none" strike="noStrike" cap="none">
                          <a:latin typeface="Calibri"/>
                          <a:ea typeface="Calibri"/>
                          <a:cs typeface="Calibri"/>
                          <a:sym typeface="Calibri"/>
                        </a:rPr>
                        <a:t>Δ</a:t>
                      </a:r>
                      <a:r>
                        <a:rPr lang="en-US" sz="900" b="0" u="none" strike="noStrike" cap="none">
                          <a:latin typeface="Times New Roman"/>
                          <a:ea typeface="Times New Roman"/>
                          <a:cs typeface="Times New Roman"/>
                          <a:sym typeface="Times New Roman"/>
                        </a:rPr>
                        <a:t>T, the mass of the entire system being examined must be used</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4"/>
                  </a:ext>
                </a:extLst>
              </a:tr>
              <a:tr h="58702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Use a thermometer to measure temperature values, and then subtract to find </a:t>
                      </a:r>
                      <a:r>
                        <a:rPr lang="en-US" sz="1200" b="0" u="none" strike="noStrike" cap="none">
                          <a:latin typeface="Calibri"/>
                          <a:ea typeface="Calibri"/>
                          <a:cs typeface="Calibri"/>
                          <a:sym typeface="Calibri"/>
                        </a:rPr>
                        <a:t>Δ</a:t>
                      </a:r>
                      <a:r>
                        <a:rPr lang="en-US" sz="1200" b="0" u="none" strike="noStrike" cap="none">
                          <a:latin typeface="Times New Roman"/>
                          <a:ea typeface="Times New Roman"/>
                          <a:cs typeface="Times New Roman"/>
                          <a:sym typeface="Times New Roman"/>
                        </a:rPr>
                        <a:t>T</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Use a thermometer to measure </a:t>
                      </a:r>
                      <a:r>
                        <a:rPr lang="en-US" sz="1200" b="0" u="none" strike="noStrike" cap="none">
                          <a:latin typeface="Calibri"/>
                          <a:ea typeface="Calibri"/>
                          <a:cs typeface="Calibri"/>
                          <a:sym typeface="Calibri"/>
                        </a:rPr>
                        <a:t>Δ</a:t>
                      </a:r>
                      <a:r>
                        <a:rPr lang="en-US" sz="1200" b="0" u="none" strike="noStrike" cap="none">
                          <a:latin typeface="Times New Roman"/>
                          <a:ea typeface="Times New Roman"/>
                          <a:cs typeface="Times New Roman"/>
                          <a:sym typeface="Times New Roman"/>
                        </a:rPr>
                        <a:t>T</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A thermometer doesn’t measure </a:t>
                      </a:r>
                      <a:r>
                        <a:rPr lang="en-US" sz="1400" b="0" u="none" strike="noStrike" cap="none">
                          <a:latin typeface="Calibri"/>
                          <a:ea typeface="Calibri"/>
                          <a:cs typeface="Calibri"/>
                          <a:sym typeface="Calibri"/>
                        </a:rPr>
                        <a:t> </a:t>
                      </a:r>
                      <a:r>
                        <a:rPr lang="en-US" sz="900" b="0" u="none" strike="noStrike" cap="none">
                          <a:latin typeface="Calibri"/>
                          <a:ea typeface="Calibri"/>
                          <a:cs typeface="Calibri"/>
                          <a:sym typeface="Calibri"/>
                        </a:rPr>
                        <a:t>Δ</a:t>
                      </a:r>
                      <a:r>
                        <a:rPr lang="en-US" sz="900" b="0" u="none" strike="noStrike" cap="none">
                          <a:latin typeface="Times New Roman"/>
                          <a:ea typeface="Times New Roman"/>
                          <a:cs typeface="Times New Roman"/>
                          <a:sym typeface="Times New Roman"/>
                        </a:rPr>
                        <a:t>T, it measures T values that can then be used to calculate </a:t>
                      </a:r>
                      <a:r>
                        <a:rPr lang="en-US" sz="1400" b="0" u="none" strike="noStrike" cap="none">
                          <a:latin typeface="Calibri"/>
                          <a:ea typeface="Calibri"/>
                          <a:cs typeface="Calibri"/>
                          <a:sym typeface="Calibri"/>
                        </a:rPr>
                        <a:t> </a:t>
                      </a:r>
                      <a:r>
                        <a:rPr lang="en-US" sz="900" b="0" u="none" strike="noStrike" cap="none">
                          <a:latin typeface="Calibri"/>
                          <a:ea typeface="Calibri"/>
                          <a:cs typeface="Calibri"/>
                          <a:sym typeface="Calibri"/>
                        </a:rPr>
                        <a:t>Δ</a:t>
                      </a:r>
                      <a:r>
                        <a:rPr lang="en-US" sz="900" b="0" u="none" strike="noStrike" cap="none">
                          <a:latin typeface="Times New Roman"/>
                          <a:ea typeface="Times New Roman"/>
                          <a:cs typeface="Times New Roman"/>
                          <a:sym typeface="Times New Roman"/>
                        </a:rPr>
                        <a:t>T  (ref. 2019 #1e)</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5"/>
                  </a:ext>
                </a:extLst>
              </a:tr>
              <a:tr h="58707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ΔH°=Σ(enthalpies of bonds broken) –Σ(enthalpies of bonds formed) when calculating  ΔH°</a:t>
                      </a:r>
                      <a:r>
                        <a:rPr lang="en-US" sz="1200" b="0" u="none" strike="noStrike" cap="none" baseline="-25000">
                          <a:latin typeface="Times New Roman"/>
                          <a:ea typeface="Times New Roman"/>
                          <a:cs typeface="Times New Roman"/>
                          <a:sym typeface="Times New Roman"/>
                        </a:rPr>
                        <a:t>rxn</a:t>
                      </a:r>
                      <a:r>
                        <a:rPr lang="en-US" sz="1200" b="0" u="none" strike="noStrike" cap="none">
                          <a:latin typeface="Times New Roman"/>
                          <a:ea typeface="Times New Roman"/>
                          <a:cs typeface="Times New Roman"/>
                          <a:sym typeface="Times New Roman"/>
                        </a:rPr>
                        <a:t>  from bond energies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ΔH°</a:t>
                      </a:r>
                      <a:r>
                        <a:rPr lang="en-US" sz="1200" b="0" u="none" strike="noStrike" cap="none" baseline="-25000">
                          <a:latin typeface="Times New Roman"/>
                          <a:ea typeface="Times New Roman"/>
                          <a:cs typeface="Times New Roman"/>
                          <a:sym typeface="Times New Roman"/>
                        </a:rPr>
                        <a:t>rxn</a:t>
                      </a:r>
                      <a:r>
                        <a:rPr lang="en-US" sz="1200" b="0" u="none" strike="noStrike" cap="none">
                          <a:latin typeface="Times New Roman"/>
                          <a:ea typeface="Times New Roman"/>
                          <a:cs typeface="Times New Roman"/>
                          <a:sym typeface="Times New Roman"/>
                        </a:rPr>
                        <a:t> = ΔH</a:t>
                      </a:r>
                      <a:r>
                        <a:rPr lang="en-US" sz="1200" b="0" u="none" strike="noStrike" cap="none" baseline="-25000">
                          <a:latin typeface="Times New Roman"/>
                          <a:ea typeface="Times New Roman"/>
                          <a:cs typeface="Times New Roman"/>
                          <a:sym typeface="Times New Roman"/>
                        </a:rPr>
                        <a:t>products</a:t>
                      </a:r>
                      <a:r>
                        <a:rPr lang="en-US" sz="1200" b="0" u="none" strike="noStrike" cap="none">
                          <a:latin typeface="Times New Roman"/>
                          <a:ea typeface="Times New Roman"/>
                          <a:cs typeface="Times New Roman"/>
                          <a:sym typeface="Times New Roman"/>
                        </a:rPr>
                        <a:t> – ΔH</a:t>
                      </a:r>
                      <a:r>
                        <a:rPr lang="en-US" sz="1200" b="0" u="none" strike="noStrike" cap="none" baseline="-25000">
                          <a:latin typeface="Times New Roman"/>
                          <a:ea typeface="Times New Roman"/>
                          <a:cs typeface="Times New Roman"/>
                          <a:sym typeface="Times New Roman"/>
                        </a:rPr>
                        <a:t>reactants</a:t>
                      </a:r>
                      <a:r>
                        <a:rPr lang="en-US" sz="1200" b="0" u="none" strike="noStrike" cap="none">
                          <a:latin typeface="Times New Roman"/>
                          <a:ea typeface="Times New Roman"/>
                          <a:cs typeface="Times New Roman"/>
                          <a:sym typeface="Times New Roman"/>
                        </a:rPr>
                        <a:t> when calculating  ΔH°</a:t>
                      </a:r>
                      <a:r>
                        <a:rPr lang="en-US" sz="1200" b="0" u="none" strike="noStrike" cap="none" baseline="-25000">
                          <a:latin typeface="Times New Roman"/>
                          <a:ea typeface="Times New Roman"/>
                          <a:cs typeface="Times New Roman"/>
                          <a:sym typeface="Times New Roman"/>
                        </a:rPr>
                        <a:t>rxn</a:t>
                      </a:r>
                      <a:r>
                        <a:rPr lang="en-US" sz="1200" b="0" u="none" strike="noStrike" cap="none">
                          <a:latin typeface="Times New Roman"/>
                          <a:ea typeface="Times New Roman"/>
                          <a:cs typeface="Times New Roman"/>
                          <a:sym typeface="Times New Roman"/>
                        </a:rPr>
                        <a:t> from bond energies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Applying the wrong formula will give an incorrect sign for the </a:t>
                      </a:r>
                      <a:r>
                        <a:rPr lang="en-US" sz="1400" b="0" u="none" strike="noStrike" cap="none">
                          <a:latin typeface="Times New Roman"/>
                          <a:ea typeface="Times New Roman"/>
                          <a:cs typeface="Times New Roman"/>
                          <a:sym typeface="Times New Roman"/>
                        </a:rPr>
                        <a:t> ΔH°</a:t>
                      </a:r>
                      <a:r>
                        <a:rPr lang="en-US" sz="1400" b="0" u="none" strike="noStrike" cap="none" baseline="-25000">
                          <a:latin typeface="Times New Roman"/>
                          <a:ea typeface="Times New Roman"/>
                          <a:cs typeface="Times New Roman"/>
                          <a:sym typeface="Times New Roman"/>
                        </a:rPr>
                        <a:t>rxn </a:t>
                      </a:r>
                      <a:r>
                        <a:rPr lang="en-US" sz="900" b="0" u="none" strike="noStrike" cap="none">
                          <a:latin typeface="Times New Roman"/>
                          <a:ea typeface="Times New Roman"/>
                          <a:cs typeface="Times New Roman"/>
                          <a:sym typeface="Times New Roman"/>
                        </a:rPr>
                        <a:t>(ref. 2017 #2b)</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6"/>
                  </a:ext>
                </a:extLst>
              </a:tr>
              <a:tr h="58712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Multiplying bond energy values by stoichiometric factors as well as number of bonds in a molecule when calculating </a:t>
                      </a:r>
                      <a:r>
                        <a:rPr lang="en-US" sz="1200" b="0" u="none" strike="noStrike" cap="none">
                          <a:latin typeface="Calibri"/>
                          <a:ea typeface="Calibri"/>
                          <a:cs typeface="Calibri"/>
                          <a:sym typeface="Calibri"/>
                        </a:rPr>
                        <a:t>Δ</a:t>
                      </a:r>
                      <a:r>
                        <a:rPr lang="en-US" sz="1200" b="0" u="none" strike="noStrike" cap="none">
                          <a:latin typeface="Times New Roman"/>
                          <a:ea typeface="Times New Roman"/>
                          <a:cs typeface="Times New Roman"/>
                          <a:sym typeface="Times New Roman"/>
                        </a:rPr>
                        <a:t>H from bond energies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Only using number of bonds in a single molecule without taking stoichiometric factors into account</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Stoichiometry factors represent the number of molecules taking part in the reaction, so number of bonds in a single molecule must be multiplied by this coefficient (ref. 2019 #2g)</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7"/>
                  </a:ext>
                </a:extLst>
              </a:tr>
            </a:tbl>
          </a:graphicData>
        </a:graphic>
      </p:graphicFrame>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2621"/>
        <p:cNvGrpSpPr/>
        <p:nvPr/>
      </p:nvGrpSpPr>
      <p:grpSpPr>
        <a:xfrm>
          <a:off x="0" y="0"/>
          <a:ext cx="0" cy="0"/>
          <a:chOff x="0" y="0"/>
          <a:chExt cx="0" cy="0"/>
        </a:xfrm>
      </p:grpSpPr>
      <p:sp>
        <p:nvSpPr>
          <p:cNvPr id="2622" name="Google Shape;2622;p25"/>
          <p:cNvSpPr txBox="1">
            <a:spLocks noGrp="1"/>
          </p:cNvSpPr>
          <p:nvPr>
            <p:ph type="title"/>
          </p:nvPr>
        </p:nvSpPr>
        <p:spPr>
          <a:xfrm>
            <a:off x="212148" y="857250"/>
            <a:ext cx="8395855" cy="60100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b="1"/>
              <a:t>Unit 7: Equilibrium</a:t>
            </a:r>
            <a:endParaRPr/>
          </a:p>
        </p:txBody>
      </p:sp>
      <p:graphicFrame>
        <p:nvGraphicFramePr>
          <p:cNvPr id="2623" name="Google Shape;2623;p25"/>
          <p:cNvGraphicFramePr/>
          <p:nvPr/>
        </p:nvGraphicFramePr>
        <p:xfrm>
          <a:off x="212147" y="1334210"/>
          <a:ext cx="3000000" cy="3000000"/>
        </p:xfrm>
        <a:graphic>
          <a:graphicData uri="http://schemas.openxmlformats.org/drawingml/2006/table">
            <a:tbl>
              <a:tblPr firstRow="1" firstCol="1" bandRow="1">
                <a:noFill/>
                <a:tableStyleId>{76E967D2-73EF-4B4E-AA14-45292BF0A093}</a:tableStyleId>
              </a:tblPr>
              <a:tblGrid>
                <a:gridCol w="3227225">
                  <a:extLst>
                    <a:ext uri="{9D8B030D-6E8A-4147-A177-3AD203B41FA5}">
                      <a16:colId xmlns:a16="http://schemas.microsoft.com/office/drawing/2014/main" val="20000"/>
                    </a:ext>
                  </a:extLst>
                </a:gridCol>
                <a:gridCol w="3027300">
                  <a:extLst>
                    <a:ext uri="{9D8B030D-6E8A-4147-A177-3AD203B41FA5}">
                      <a16:colId xmlns:a16="http://schemas.microsoft.com/office/drawing/2014/main" val="20001"/>
                    </a:ext>
                  </a:extLst>
                </a:gridCol>
                <a:gridCol w="2487750">
                  <a:extLst>
                    <a:ext uri="{9D8B030D-6E8A-4147-A177-3AD203B41FA5}">
                      <a16:colId xmlns:a16="http://schemas.microsoft.com/office/drawing/2014/main" val="20002"/>
                    </a:ext>
                  </a:extLst>
                </a:gridCol>
              </a:tblGrid>
              <a:tr h="293525">
                <a:tc>
                  <a:txBody>
                    <a:bodyPr/>
                    <a:lstStyle/>
                    <a:p>
                      <a:pPr marL="0" marR="0" lvl="0" indent="0" algn="l" rtl="0">
                        <a:lnSpc>
                          <a:spcPct val="107000"/>
                        </a:lnSpc>
                        <a:spcBef>
                          <a:spcPts val="0"/>
                        </a:spcBef>
                        <a:spcAft>
                          <a:spcPts val="0"/>
                        </a:spcAft>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78277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Correct formulas (including charges!) for all species in equilibrium expressions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Substitutions, abbreviations, chargeless ions, other shorthand that may work out in calculations but does not represent the correct species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Equilibrium expressions must be written formally when requested</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1"/>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In K</a:t>
                      </a:r>
                      <a:r>
                        <a:rPr lang="en-US" sz="1200" b="0" u="none" strike="noStrike" cap="none" baseline="-25000">
                          <a:latin typeface="Times New Roman"/>
                          <a:ea typeface="Times New Roman"/>
                          <a:cs typeface="Times New Roman"/>
                          <a:sym typeface="Times New Roman"/>
                        </a:rPr>
                        <a:t>p</a:t>
                      </a:r>
                      <a:r>
                        <a:rPr lang="en-US" sz="1200" b="0" u="none" strike="noStrike" cap="none">
                          <a:latin typeface="Times New Roman"/>
                          <a:ea typeface="Times New Roman"/>
                          <a:cs typeface="Times New Roman"/>
                          <a:sym typeface="Times New Roman"/>
                        </a:rPr>
                        <a:t> expressions:  P</a:t>
                      </a:r>
                      <a:r>
                        <a:rPr lang="en-US" sz="1200" b="0" u="none" strike="noStrike" cap="none" baseline="-25000">
                          <a:latin typeface="Times New Roman"/>
                          <a:ea typeface="Times New Roman"/>
                          <a:cs typeface="Times New Roman"/>
                          <a:sym typeface="Times New Roman"/>
                        </a:rPr>
                        <a:t>species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In K</a:t>
                      </a:r>
                      <a:r>
                        <a:rPr lang="en-US" sz="1200" b="0" u="none" strike="noStrike" cap="none" baseline="-25000">
                          <a:latin typeface="Times New Roman"/>
                          <a:ea typeface="Times New Roman"/>
                          <a:cs typeface="Times New Roman"/>
                          <a:sym typeface="Times New Roman"/>
                        </a:rPr>
                        <a:t>p</a:t>
                      </a:r>
                      <a:r>
                        <a:rPr lang="en-US" sz="1200" b="0" u="none" strike="noStrike" cap="none">
                          <a:latin typeface="Times New Roman"/>
                          <a:ea typeface="Times New Roman"/>
                          <a:cs typeface="Times New Roman"/>
                          <a:sym typeface="Times New Roman"/>
                        </a:rPr>
                        <a:t> expressions: [species]  </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Concentration (which is indicated by brackets around the species) is not used in K</a:t>
                      </a:r>
                      <a:r>
                        <a:rPr lang="en-US" sz="900" b="0" u="none" strike="noStrike" cap="none" baseline="-25000">
                          <a:latin typeface="Times New Roman"/>
                          <a:ea typeface="Times New Roman"/>
                          <a:cs typeface="Times New Roman"/>
                          <a:sym typeface="Times New Roman"/>
                        </a:rPr>
                        <a:t>p</a:t>
                      </a:r>
                      <a:r>
                        <a:rPr lang="en-US" sz="900" b="0" u="none" strike="noStrike" cap="none">
                          <a:latin typeface="Times New Roman"/>
                          <a:ea typeface="Times New Roman"/>
                          <a:cs typeface="Times New Roman"/>
                          <a:sym typeface="Times New Roman"/>
                        </a:rPr>
                        <a:t> - partial pressures are</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2"/>
                  </a:ext>
                </a:extLst>
              </a:tr>
              <a:tr h="58712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K expressions with EITHER concentration “[ ]” or partial pressures “P”</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K expressions that include both  concentration “[ ]” and partial pressures “P” in the same expression</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Equilibrium expressions are written for either concentration values or partial pressure values, not both at the same time in a single expression (ref. 2019 #2e)</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3"/>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K without units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K with units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K is a unitless constant</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4"/>
                  </a:ext>
                </a:extLst>
              </a:tr>
              <a:tr h="58707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“K is greater than 1, indicating that the products are present in a higher concentration and therefore equilibrium lies to the right”</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“K is large”</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Use specific values to demonstrate understanding about the meaning of K relative to the equilibrium position (ref. 2017 #2d)</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5"/>
                  </a:ext>
                </a:extLst>
              </a:tr>
              <a:tr h="706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“Proceeds”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“Shift” – if equilibrium has not yet been established (i.e. a precipitate has not yet been formed when evaluating K</a:t>
                      </a:r>
                      <a:r>
                        <a:rPr lang="en-US" sz="1200" b="0" u="none" strike="noStrike" cap="none" baseline="-25000">
                          <a:latin typeface="Times New Roman"/>
                          <a:ea typeface="Times New Roman"/>
                          <a:cs typeface="Times New Roman"/>
                          <a:sym typeface="Times New Roman"/>
                        </a:rPr>
                        <a:t>sp</a:t>
                      </a:r>
                      <a:r>
                        <a:rPr lang="en-US" sz="1200" b="0" u="none" strike="noStrike" cap="none">
                          <a:latin typeface="Times New Roman"/>
                          <a:ea typeface="Times New Roman"/>
                          <a:cs typeface="Times New Roman"/>
                          <a:sym typeface="Times New Roman"/>
                        </a:rPr>
                        <a:t>)</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If equilibrium is not yet established, then it cannot “shift” – rxn will proceed in a certain direction until equilibrium is established </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6"/>
                  </a:ext>
                </a:extLst>
              </a:tr>
            </a:tbl>
          </a:graphicData>
        </a:graphic>
      </p:graphicFrame>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2627"/>
        <p:cNvGrpSpPr/>
        <p:nvPr/>
      </p:nvGrpSpPr>
      <p:grpSpPr>
        <a:xfrm>
          <a:off x="0" y="0"/>
          <a:ext cx="0" cy="0"/>
          <a:chOff x="0" y="0"/>
          <a:chExt cx="0" cy="0"/>
        </a:xfrm>
      </p:grpSpPr>
      <p:sp>
        <p:nvSpPr>
          <p:cNvPr id="2628" name="Google Shape;2628;p26"/>
          <p:cNvSpPr txBox="1">
            <a:spLocks noGrp="1"/>
          </p:cNvSpPr>
          <p:nvPr>
            <p:ph type="title"/>
          </p:nvPr>
        </p:nvSpPr>
        <p:spPr>
          <a:xfrm>
            <a:off x="212148" y="857250"/>
            <a:ext cx="8395855" cy="60100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b="1"/>
              <a:t>Unit 7: Equilibrium (cont.)</a:t>
            </a:r>
            <a:endParaRPr/>
          </a:p>
        </p:txBody>
      </p:sp>
      <p:graphicFrame>
        <p:nvGraphicFramePr>
          <p:cNvPr id="2629" name="Google Shape;2629;p26"/>
          <p:cNvGraphicFramePr/>
          <p:nvPr/>
        </p:nvGraphicFramePr>
        <p:xfrm>
          <a:off x="212147" y="2139198"/>
          <a:ext cx="3000000" cy="3000000"/>
        </p:xfrm>
        <a:graphic>
          <a:graphicData uri="http://schemas.openxmlformats.org/drawingml/2006/table">
            <a:tbl>
              <a:tblPr firstRow="1" firstCol="1" bandRow="1">
                <a:noFill/>
                <a:tableStyleId>{76E967D2-73EF-4B4E-AA14-45292BF0A093}</a:tableStyleId>
              </a:tblPr>
              <a:tblGrid>
                <a:gridCol w="3227225">
                  <a:extLst>
                    <a:ext uri="{9D8B030D-6E8A-4147-A177-3AD203B41FA5}">
                      <a16:colId xmlns:a16="http://schemas.microsoft.com/office/drawing/2014/main" val="20000"/>
                    </a:ext>
                  </a:extLst>
                </a:gridCol>
                <a:gridCol w="3027300">
                  <a:extLst>
                    <a:ext uri="{9D8B030D-6E8A-4147-A177-3AD203B41FA5}">
                      <a16:colId xmlns:a16="http://schemas.microsoft.com/office/drawing/2014/main" val="20001"/>
                    </a:ext>
                  </a:extLst>
                </a:gridCol>
                <a:gridCol w="2487750">
                  <a:extLst>
                    <a:ext uri="{9D8B030D-6E8A-4147-A177-3AD203B41FA5}">
                      <a16:colId xmlns:a16="http://schemas.microsoft.com/office/drawing/2014/main" val="20002"/>
                    </a:ext>
                  </a:extLst>
                </a:gridCol>
              </a:tblGrid>
              <a:tr h="293525">
                <a:tc>
                  <a:txBody>
                    <a:bodyPr/>
                    <a:lstStyle/>
                    <a:p>
                      <a:pPr marL="0" marR="0" lvl="0" indent="0" algn="l" rtl="0">
                        <a:lnSpc>
                          <a:spcPct val="107000"/>
                        </a:lnSpc>
                        <a:spcBef>
                          <a:spcPts val="0"/>
                        </a:spcBef>
                        <a:spcAft>
                          <a:spcPts val="0"/>
                        </a:spcAft>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73390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Calculations of K expressions that use concentrations/partial pressures at equilibrium</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Calculations of K expressions that use initial concentrations/partial pressures </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K values can only be calculated using equilibrium values; if initial values are given, an ICE table (or similar method) should be used to determine equilibrium values before calculating the K value (ref. 2018 #5b)</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1"/>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Using stoichiometric factors in ICE tables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Neglecting stoichiometry when calculating change in equilibrium scenarios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Stoichiometry ratios impact how much an initial value is changed during the establishment of equilibrium (ref. 2019 #2f)</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2"/>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“x has been assumed to be so small relative to the original concentrations that it can be ignored”</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Nothing about why you ignore x to avoid quadratics</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Show you understand why you are making the decision</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3"/>
                  </a:ext>
                </a:extLst>
              </a:tr>
              <a:tr h="542625">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Discussion of Q vs. K</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“reduce the stress”, or “due to Le Châtelier’s Principle”</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Preferred AP language-shows a deeper understanding of chemical principals (ref. 2018 #5c)</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4"/>
                  </a:ext>
                </a:extLst>
              </a:tr>
              <a:tr h="444450">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K</a:t>
                      </a:r>
                      <a:r>
                        <a:rPr lang="en-US" sz="1200" b="0" u="none" strike="noStrike" cap="none" baseline="-25000">
                          <a:latin typeface="Times New Roman"/>
                          <a:ea typeface="Times New Roman"/>
                          <a:cs typeface="Times New Roman"/>
                          <a:sym typeface="Times New Roman"/>
                        </a:rPr>
                        <a:t>sp</a:t>
                      </a:r>
                      <a:r>
                        <a:rPr lang="en-US" sz="1200" b="0" u="none" strike="noStrike" cap="none">
                          <a:latin typeface="Times New Roman"/>
                          <a:ea typeface="Times New Roman"/>
                          <a:cs typeface="Times New Roman"/>
                          <a:sym typeface="Times New Roman"/>
                        </a:rPr>
                        <a:t> expressions that only contain the ions </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1200" b="0" u="none" strike="noStrike" cap="none">
                          <a:latin typeface="Times New Roman"/>
                          <a:ea typeface="Times New Roman"/>
                          <a:cs typeface="Times New Roman"/>
                          <a:sym typeface="Times New Roman"/>
                        </a:rPr>
                        <a:t>K</a:t>
                      </a:r>
                      <a:r>
                        <a:rPr lang="en-US" sz="1200" b="0" u="none" strike="noStrike" cap="none" baseline="-25000">
                          <a:latin typeface="Times New Roman"/>
                          <a:ea typeface="Times New Roman"/>
                          <a:cs typeface="Times New Roman"/>
                          <a:sym typeface="Times New Roman"/>
                        </a:rPr>
                        <a:t>sp</a:t>
                      </a:r>
                      <a:r>
                        <a:rPr lang="en-US" sz="1200" b="0" u="none" strike="noStrike" cap="none">
                          <a:latin typeface="Times New Roman"/>
                          <a:ea typeface="Times New Roman"/>
                          <a:cs typeface="Times New Roman"/>
                          <a:sym typeface="Times New Roman"/>
                        </a:rPr>
                        <a:t> expressions that contain or imply a species in the denominator</a:t>
                      </a:r>
                      <a:endParaRPr sz="1200" b="0" u="none" strike="noStrike" cap="none">
                        <a:latin typeface="Calibri"/>
                        <a:ea typeface="Calibri"/>
                        <a:cs typeface="Calibri"/>
                        <a:sym typeface="Calibri"/>
                      </a:endParaRPr>
                    </a:p>
                  </a:txBody>
                  <a:tcPr marL="51425" marR="51425" marT="0" marB="0"/>
                </a:tc>
                <a:tc>
                  <a:txBody>
                    <a:bodyPr/>
                    <a:lstStyle/>
                    <a:p>
                      <a:pPr marL="0" marR="0" lvl="0" indent="0" algn="l" rtl="0">
                        <a:lnSpc>
                          <a:spcPct val="107000"/>
                        </a:lnSpc>
                        <a:spcBef>
                          <a:spcPts val="0"/>
                        </a:spcBef>
                        <a:spcAft>
                          <a:spcPts val="0"/>
                        </a:spcAft>
                        <a:buNone/>
                      </a:pPr>
                      <a:r>
                        <a:rPr lang="en-US" sz="900" b="0" u="none" strike="noStrike" cap="none">
                          <a:latin typeface="Times New Roman"/>
                          <a:ea typeface="Times New Roman"/>
                          <a:cs typeface="Times New Roman"/>
                          <a:sym typeface="Times New Roman"/>
                        </a:rPr>
                        <a:t>Solids and liquids are not included in equilibrium expressions</a:t>
                      </a:r>
                      <a:endParaRPr sz="1400" b="0" u="none" strike="noStrike" cap="none">
                        <a:latin typeface="Calibri"/>
                        <a:ea typeface="Calibri"/>
                        <a:cs typeface="Calibri"/>
                        <a:sym typeface="Calibri"/>
                      </a:endParaRPr>
                    </a:p>
                  </a:txBody>
                  <a:tcPr marL="51425" marR="51425" marT="0" marB="0"/>
                </a:tc>
                <a:extLst>
                  <a:ext uri="{0D108BD9-81ED-4DB2-BD59-A6C34878D82A}">
                    <a16:rowId xmlns:a16="http://schemas.microsoft.com/office/drawing/2014/main" val="10005"/>
                  </a:ext>
                </a:extLst>
              </a:tr>
            </a:tbl>
          </a:graphicData>
        </a:graphic>
      </p:graphicFrame>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2633"/>
        <p:cNvGrpSpPr/>
        <p:nvPr/>
      </p:nvGrpSpPr>
      <p:grpSpPr>
        <a:xfrm>
          <a:off x="0" y="0"/>
          <a:ext cx="0" cy="0"/>
          <a:chOff x="0" y="0"/>
          <a:chExt cx="0" cy="0"/>
        </a:xfrm>
      </p:grpSpPr>
      <p:sp>
        <p:nvSpPr>
          <p:cNvPr id="2634" name="Google Shape;2634;p27"/>
          <p:cNvSpPr txBox="1">
            <a:spLocks noGrp="1"/>
          </p:cNvSpPr>
          <p:nvPr>
            <p:ph type="title"/>
          </p:nvPr>
        </p:nvSpPr>
        <p:spPr>
          <a:xfrm>
            <a:off x="212148" y="857250"/>
            <a:ext cx="8395855" cy="60100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b="1"/>
              <a:t>Unit 8: Acids and Bases</a:t>
            </a:r>
            <a:endParaRPr/>
          </a:p>
        </p:txBody>
      </p:sp>
      <p:graphicFrame>
        <p:nvGraphicFramePr>
          <p:cNvPr id="2635" name="Google Shape;2635;p27"/>
          <p:cNvGraphicFramePr/>
          <p:nvPr/>
        </p:nvGraphicFramePr>
        <p:xfrm>
          <a:off x="212147" y="2139198"/>
          <a:ext cx="3000000" cy="3000000"/>
        </p:xfrm>
        <a:graphic>
          <a:graphicData uri="http://schemas.openxmlformats.org/drawingml/2006/table">
            <a:tbl>
              <a:tblPr firstRow="1" firstCol="1" bandRow="1">
                <a:noFill/>
                <a:tableStyleId>{76E967D2-73EF-4B4E-AA14-45292BF0A093}</a:tableStyleId>
              </a:tblPr>
              <a:tblGrid>
                <a:gridCol w="3227225">
                  <a:extLst>
                    <a:ext uri="{9D8B030D-6E8A-4147-A177-3AD203B41FA5}">
                      <a16:colId xmlns:a16="http://schemas.microsoft.com/office/drawing/2014/main" val="20000"/>
                    </a:ext>
                  </a:extLst>
                </a:gridCol>
                <a:gridCol w="3027300">
                  <a:extLst>
                    <a:ext uri="{9D8B030D-6E8A-4147-A177-3AD203B41FA5}">
                      <a16:colId xmlns:a16="http://schemas.microsoft.com/office/drawing/2014/main" val="20001"/>
                    </a:ext>
                  </a:extLst>
                </a:gridCol>
                <a:gridCol w="2487750">
                  <a:extLst>
                    <a:ext uri="{9D8B030D-6E8A-4147-A177-3AD203B41FA5}">
                      <a16:colId xmlns:a16="http://schemas.microsoft.com/office/drawing/2014/main" val="20002"/>
                    </a:ext>
                  </a:extLst>
                </a:gridCol>
              </a:tblGrid>
              <a:tr h="293525">
                <a:tc>
                  <a:txBody>
                    <a:bodyPr/>
                    <a:lstStyle/>
                    <a:p>
                      <a:pPr marL="0" marR="0" lvl="0" indent="0" algn="l" rtl="0">
                        <a:lnSpc>
                          <a:spcPct val="107000"/>
                        </a:lnSpc>
                        <a:spcBef>
                          <a:spcPts val="0"/>
                        </a:spcBef>
                        <a:spcAft>
                          <a:spcPts val="0"/>
                        </a:spcAft>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733900">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“The solution is neutral when [H</a:t>
                      </a:r>
                      <a:r>
                        <a:rPr lang="en-US" sz="1100" u="none" strike="noStrike" cap="none" baseline="-25000">
                          <a:latin typeface="Times New Roman"/>
                          <a:ea typeface="Times New Roman"/>
                          <a:cs typeface="Times New Roman"/>
                          <a:sym typeface="Times New Roman"/>
                        </a:rPr>
                        <a:t>3</a:t>
                      </a:r>
                      <a:r>
                        <a:rPr lang="en-US" sz="1100" u="none" strike="noStrike" cap="none">
                          <a:latin typeface="Times New Roman"/>
                          <a:ea typeface="Times New Roman"/>
                          <a:cs typeface="Times New Roman"/>
                          <a:sym typeface="Times New Roman"/>
                        </a:rPr>
                        <a:t>O</a:t>
                      </a:r>
                      <a:r>
                        <a:rPr lang="en-US" sz="1100" u="none" strike="noStrike" cap="none" baseline="30000">
                          <a:latin typeface="Times New Roman"/>
                          <a:ea typeface="Times New Roman"/>
                          <a:cs typeface="Times New Roman"/>
                          <a:sym typeface="Times New Roman"/>
                        </a:rPr>
                        <a:t>+</a:t>
                      </a:r>
                      <a:r>
                        <a:rPr lang="en-US" sz="1100" u="none" strike="noStrike" cap="none">
                          <a:latin typeface="Times New Roman"/>
                          <a:ea typeface="Times New Roman"/>
                          <a:cs typeface="Times New Roman"/>
                          <a:sym typeface="Times New Roman"/>
                        </a:rPr>
                        <a:t>] = [OH</a:t>
                      </a:r>
                      <a:r>
                        <a:rPr lang="en-US" sz="1100" u="none" strike="noStrike" cap="none" baseline="30000">
                          <a:latin typeface="Times New Roman"/>
                          <a:ea typeface="Times New Roman"/>
                          <a:cs typeface="Times New Roman"/>
                          <a:sym typeface="Times New Roman"/>
                        </a:rPr>
                        <a:t>-</a:t>
                      </a:r>
                      <a:r>
                        <a:rPr lang="en-US" sz="1100" u="none" strike="noStrike" cap="none">
                          <a:latin typeface="Times New Roman"/>
                          <a:ea typeface="Times New Roman"/>
                          <a:cs typeface="Times New Roman"/>
                          <a:sym typeface="Times New Roman"/>
                        </a:rPr>
                        <a:t>].”</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“The solution is neutral when pH=7.”</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True definition of neutral – neutral is only pH of 7 when K</a:t>
                      </a:r>
                      <a:r>
                        <a:rPr lang="en-US" sz="900" u="none" strike="noStrike" cap="none" baseline="-25000">
                          <a:latin typeface="Times New Roman"/>
                          <a:ea typeface="Times New Roman"/>
                          <a:cs typeface="Times New Roman"/>
                          <a:sym typeface="Times New Roman"/>
                        </a:rPr>
                        <a:t>w</a:t>
                      </a:r>
                      <a:r>
                        <a:rPr lang="en-US" sz="900" u="none" strike="noStrike" cap="none">
                          <a:latin typeface="Times New Roman"/>
                          <a:ea typeface="Times New Roman"/>
                          <a:cs typeface="Times New Roman"/>
                          <a:sym typeface="Times New Roman"/>
                        </a:rPr>
                        <a:t> = 1.0 x 10</a:t>
                      </a:r>
                      <a:r>
                        <a:rPr lang="en-US" sz="900" u="none" strike="noStrike" cap="none" baseline="30000">
                          <a:latin typeface="Times New Roman"/>
                          <a:ea typeface="Times New Roman"/>
                          <a:cs typeface="Times New Roman"/>
                          <a:sym typeface="Times New Roman"/>
                        </a:rPr>
                        <a:t>-14</a:t>
                      </a:r>
                      <a:r>
                        <a:rPr lang="en-US" sz="900" u="none" strike="noStrike" cap="none" baseline="-25000">
                          <a:latin typeface="Times New Roman"/>
                          <a:ea typeface="Times New Roman"/>
                          <a:cs typeface="Times New Roman"/>
                          <a:sym typeface="Times New Roman"/>
                        </a:rPr>
                        <a:t> </a:t>
                      </a:r>
                      <a:r>
                        <a:rPr lang="en-US" sz="900" u="none" strike="noStrike" cap="none">
                          <a:latin typeface="Times New Roman"/>
                          <a:ea typeface="Times New Roman"/>
                          <a:cs typeface="Times New Roman"/>
                          <a:sym typeface="Times New Roman"/>
                        </a:rPr>
                        <a:t>(at 298 K)</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1"/>
                  </a:ext>
                </a:extLst>
              </a:tr>
              <a:tr h="444450">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“The pH &gt; 7 because the salt produced in the neutralization  behaves as a base: A</a:t>
                      </a:r>
                      <a:r>
                        <a:rPr lang="en-US" sz="1100" u="none" strike="noStrike" cap="none" baseline="30000">
                          <a:latin typeface="Times New Roman"/>
                          <a:ea typeface="Times New Roman"/>
                          <a:cs typeface="Times New Roman"/>
                          <a:sym typeface="Times New Roman"/>
                        </a:rPr>
                        <a:t>-</a:t>
                      </a:r>
                      <a:r>
                        <a:rPr lang="en-US" sz="1100" u="none" strike="noStrike" cap="none">
                          <a:latin typeface="Times New Roman"/>
                          <a:ea typeface="Times New Roman"/>
                          <a:cs typeface="Times New Roman"/>
                          <a:sym typeface="Times New Roman"/>
                        </a:rPr>
                        <a:t> + H</a:t>
                      </a:r>
                      <a:r>
                        <a:rPr lang="en-US" sz="1100" u="none" strike="noStrike" cap="none" baseline="-25000">
                          <a:latin typeface="Times New Roman"/>
                          <a:ea typeface="Times New Roman"/>
                          <a:cs typeface="Times New Roman"/>
                          <a:sym typeface="Times New Roman"/>
                        </a:rPr>
                        <a:t>2</a:t>
                      </a:r>
                      <a:r>
                        <a:rPr lang="en-US" sz="1100" u="none" strike="noStrike" cap="none">
                          <a:latin typeface="Times New Roman"/>
                          <a:ea typeface="Times New Roman"/>
                          <a:cs typeface="Times New Roman"/>
                          <a:sym typeface="Times New Roman"/>
                        </a:rPr>
                        <a:t>O  HA + OH</a:t>
                      </a:r>
                      <a:r>
                        <a:rPr lang="en-US" sz="1100" u="none" strike="noStrike" cap="none" baseline="30000">
                          <a:latin typeface="Times New Roman"/>
                          <a:ea typeface="Times New Roman"/>
                          <a:cs typeface="Times New Roman"/>
                          <a:sym typeface="Times New Roman"/>
                        </a:rPr>
                        <a:t>- </a:t>
                      </a:r>
                      <a:r>
                        <a:rPr lang="en-US" sz="1100" u="none" strike="noStrike" cap="none">
                          <a:latin typeface="Times New Roman"/>
                          <a:ea typeface="Times New Roman"/>
                          <a:cs typeface="Times New Roman"/>
                          <a:sym typeface="Times New Roman"/>
                        </a:rPr>
                        <a:t>”</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“The pH &gt; 7 because it’s a battle between weak acid and strong base and strong base wins.”</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State the actual reason not the memory aid</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2"/>
                  </a:ext>
                </a:extLst>
              </a:tr>
              <a:tr h="444450">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HCl, HBr, HI, HClO</a:t>
                      </a:r>
                      <a:r>
                        <a:rPr lang="en-US" sz="1100" u="none" strike="noStrike" cap="none" baseline="-25000">
                          <a:latin typeface="Times New Roman"/>
                          <a:ea typeface="Times New Roman"/>
                          <a:cs typeface="Times New Roman"/>
                          <a:sym typeface="Times New Roman"/>
                        </a:rPr>
                        <a:t>4</a:t>
                      </a:r>
                      <a:r>
                        <a:rPr lang="en-US" sz="1100" u="none" strike="noStrike" cap="none">
                          <a:latin typeface="Times New Roman"/>
                          <a:ea typeface="Times New Roman"/>
                          <a:cs typeface="Times New Roman"/>
                          <a:sym typeface="Times New Roman"/>
                        </a:rPr>
                        <a:t>, HNO</a:t>
                      </a:r>
                      <a:r>
                        <a:rPr lang="en-US" sz="1100" u="none" strike="noStrike" cap="none" baseline="-25000">
                          <a:latin typeface="Times New Roman"/>
                          <a:ea typeface="Times New Roman"/>
                          <a:cs typeface="Times New Roman"/>
                          <a:sym typeface="Times New Roman"/>
                        </a:rPr>
                        <a:t>3</a:t>
                      </a:r>
                      <a:r>
                        <a:rPr lang="en-US" sz="1100" u="none" strike="noStrike" cap="none">
                          <a:latin typeface="Times New Roman"/>
                          <a:ea typeface="Times New Roman"/>
                          <a:cs typeface="Times New Roman"/>
                          <a:sym typeface="Times New Roman"/>
                        </a:rPr>
                        <a:t> as strong acids</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Any other acid as strong</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These are the strong acids listed in the Course and Exam Description</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3"/>
                  </a:ext>
                </a:extLst>
              </a:tr>
              <a:tr h="542625">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K</a:t>
                      </a:r>
                      <a:r>
                        <a:rPr lang="en-US" sz="1100" u="none" strike="noStrike" cap="none" baseline="-25000">
                          <a:latin typeface="Times New Roman"/>
                          <a:ea typeface="Times New Roman"/>
                          <a:cs typeface="Times New Roman"/>
                          <a:sym typeface="Times New Roman"/>
                        </a:rPr>
                        <a:t>w</a:t>
                      </a:r>
                      <a:r>
                        <a:rPr lang="en-US" sz="1100" u="none" strike="noStrike" cap="none">
                          <a:latin typeface="Times New Roman"/>
                          <a:ea typeface="Times New Roman"/>
                          <a:cs typeface="Times New Roman"/>
                          <a:sym typeface="Times New Roman"/>
                        </a:rPr>
                        <a:t> = K</a:t>
                      </a:r>
                      <a:r>
                        <a:rPr lang="en-US" sz="1100" u="none" strike="noStrike" cap="none" baseline="-25000">
                          <a:latin typeface="Times New Roman"/>
                          <a:ea typeface="Times New Roman"/>
                          <a:cs typeface="Times New Roman"/>
                          <a:sym typeface="Times New Roman"/>
                        </a:rPr>
                        <a:t>a</a:t>
                      </a:r>
                      <a:r>
                        <a:rPr lang="en-US" sz="1100" u="none" strike="noStrike" cap="none">
                          <a:latin typeface="Times New Roman"/>
                          <a:ea typeface="Times New Roman"/>
                          <a:cs typeface="Times New Roman"/>
                          <a:sym typeface="Times New Roman"/>
                        </a:rPr>
                        <a:t> x K</a:t>
                      </a:r>
                      <a:r>
                        <a:rPr lang="en-US" sz="1100" u="none" strike="noStrike" cap="none" baseline="-25000">
                          <a:latin typeface="Times New Roman"/>
                          <a:ea typeface="Times New Roman"/>
                          <a:cs typeface="Times New Roman"/>
                          <a:sym typeface="Times New Roman"/>
                        </a:rPr>
                        <a:t>b</a:t>
                      </a:r>
                      <a:r>
                        <a:rPr lang="en-US" sz="1100" u="none" strike="noStrike" cap="none">
                          <a:latin typeface="Times New Roman"/>
                          <a:ea typeface="Times New Roman"/>
                          <a:cs typeface="Times New Roman"/>
                          <a:sym typeface="Times New Roman"/>
                        </a:rPr>
                        <a:t> for a conjugate pair</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K</a:t>
                      </a:r>
                      <a:r>
                        <a:rPr lang="en-US" sz="1100" u="none" strike="noStrike" cap="none" baseline="-25000">
                          <a:latin typeface="Times New Roman"/>
                          <a:ea typeface="Times New Roman"/>
                          <a:cs typeface="Times New Roman"/>
                          <a:sym typeface="Times New Roman"/>
                        </a:rPr>
                        <a:t>w</a:t>
                      </a:r>
                      <a:r>
                        <a:rPr lang="en-US" sz="1100" u="none" strike="noStrike" cap="none">
                          <a:latin typeface="Times New Roman"/>
                          <a:ea typeface="Times New Roman"/>
                          <a:cs typeface="Times New Roman"/>
                          <a:sym typeface="Times New Roman"/>
                        </a:rPr>
                        <a:t> = K</a:t>
                      </a:r>
                      <a:r>
                        <a:rPr lang="en-US" sz="1100" u="none" strike="noStrike" cap="none" baseline="-25000">
                          <a:latin typeface="Times New Roman"/>
                          <a:ea typeface="Times New Roman"/>
                          <a:cs typeface="Times New Roman"/>
                          <a:sym typeface="Times New Roman"/>
                        </a:rPr>
                        <a:t>a</a:t>
                      </a:r>
                      <a:r>
                        <a:rPr lang="en-US" sz="1100" u="none" strike="noStrike" cap="none">
                          <a:latin typeface="Times New Roman"/>
                          <a:ea typeface="Times New Roman"/>
                          <a:cs typeface="Times New Roman"/>
                          <a:sym typeface="Times New Roman"/>
                        </a:rPr>
                        <a:t> x K</a:t>
                      </a:r>
                      <a:r>
                        <a:rPr lang="en-US" sz="1100" u="none" strike="noStrike" cap="none" baseline="-25000">
                          <a:latin typeface="Times New Roman"/>
                          <a:ea typeface="Times New Roman"/>
                          <a:cs typeface="Times New Roman"/>
                          <a:sym typeface="Times New Roman"/>
                        </a:rPr>
                        <a:t>b</a:t>
                      </a:r>
                      <a:r>
                        <a:rPr lang="en-US" sz="1100" u="none" strike="noStrike" cap="none">
                          <a:latin typeface="Times New Roman"/>
                          <a:ea typeface="Times New Roman"/>
                          <a:cs typeface="Times New Roman"/>
                          <a:sym typeface="Times New Roman"/>
                        </a:rPr>
                        <a:t> for an unrelated acid/base pair</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This equation only holds true for conjugate acid-base pairs</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4"/>
                  </a:ext>
                </a:extLst>
              </a:tr>
              <a:tr h="444450">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A buffer system containing a weak acid and its conjugate base (or a weak base and its conjugate acid)</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A buffer system that contains a strong acid or base; a buffer containing any acid/base with a common ion</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A buffer results from the presence of a weak acid or base and its conjugate; a strong-strong system will neutralize without buffering</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5"/>
                  </a:ext>
                </a:extLst>
              </a:tr>
              <a:tr h="444450">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“This buffer has a higher buffering capacity because it contains a higher concentration of weak acid/base and its conjugate to react with added H</a:t>
                      </a:r>
                      <a:r>
                        <a:rPr lang="en-US" sz="1100" u="none" strike="noStrike" cap="none" baseline="30000">
                          <a:latin typeface="Times New Roman"/>
                          <a:ea typeface="Times New Roman"/>
                          <a:cs typeface="Times New Roman"/>
                          <a:sym typeface="Times New Roman"/>
                        </a:rPr>
                        <a:t>+</a:t>
                      </a:r>
                      <a:r>
                        <a:rPr lang="en-US" sz="1100" u="none" strike="noStrike" cap="none">
                          <a:latin typeface="Times New Roman"/>
                          <a:ea typeface="Times New Roman"/>
                          <a:cs typeface="Times New Roman"/>
                          <a:sym typeface="Times New Roman"/>
                        </a:rPr>
                        <a:t> or OH</a:t>
                      </a:r>
                      <a:r>
                        <a:rPr lang="en-US" sz="1100" u="none" strike="noStrike" cap="none" baseline="30000">
                          <a:latin typeface="Times New Roman"/>
                          <a:ea typeface="Times New Roman"/>
                          <a:cs typeface="Times New Roman"/>
                          <a:sym typeface="Times New Roman"/>
                        </a:rPr>
                        <a:t>-</a:t>
                      </a:r>
                      <a:r>
                        <a:rPr lang="en-US" sz="1100" u="none" strike="noStrike" cap="none">
                          <a:latin typeface="Times New Roman"/>
                          <a:ea typeface="Times New Roman"/>
                          <a:cs typeface="Times New Roman"/>
                          <a:sym typeface="Times New Roman"/>
                        </a:rPr>
                        <a:t> ions.”</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“Higher volume of weak acid/base”</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Buffering capacity is related to the presence of both the weak species and its conjugate.</a:t>
                      </a:r>
                      <a:endParaRPr sz="1100" u="none" strike="noStrike" cap="none">
                        <a:latin typeface="Calibri"/>
                        <a:ea typeface="Calibri"/>
                        <a:cs typeface="Calibri"/>
                        <a:sym typeface="Calibri"/>
                      </a:endParaRPr>
                    </a:p>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 </a:t>
                      </a:r>
                      <a:endParaRPr sz="1100" u="none" strike="noStrike" cap="none">
                        <a:latin typeface="Calibri"/>
                        <a:ea typeface="Calibri"/>
                        <a:cs typeface="Calibri"/>
                        <a:sym typeface="Calibri"/>
                      </a:endParaRPr>
                    </a:p>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 </a:t>
                      </a:r>
                      <a:endParaRPr sz="1100" u="none" strike="noStrike" cap="none">
                        <a:latin typeface="Calibri"/>
                        <a:ea typeface="Calibri"/>
                        <a:cs typeface="Calibri"/>
                        <a:sym typeface="Calibri"/>
                      </a:endParaRPr>
                    </a:p>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 </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6"/>
                  </a:ext>
                </a:extLst>
              </a:tr>
              <a:tr h="444450">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Identifying a salt as making a good choice for a specified buffer because the pK</a:t>
                      </a:r>
                      <a:r>
                        <a:rPr lang="en-US" sz="1100" u="none" strike="noStrike" cap="none" baseline="-25000">
                          <a:latin typeface="Times New Roman"/>
                          <a:ea typeface="Times New Roman"/>
                          <a:cs typeface="Times New Roman"/>
                          <a:sym typeface="Times New Roman"/>
                        </a:rPr>
                        <a:t>a</a:t>
                      </a:r>
                      <a:r>
                        <a:rPr lang="en-US" sz="1100" u="none" strike="noStrike" cap="none">
                          <a:latin typeface="Times New Roman"/>
                          <a:ea typeface="Times New Roman"/>
                          <a:cs typeface="Times New Roman"/>
                          <a:sym typeface="Times New Roman"/>
                        </a:rPr>
                        <a:t> is close to the desired pH for the buffer.</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Identifying a salt as making a good choice for a specified buffer because the pK</a:t>
                      </a:r>
                      <a:r>
                        <a:rPr lang="en-US" sz="1100" u="none" strike="noStrike" cap="none" baseline="-25000">
                          <a:latin typeface="Times New Roman"/>
                          <a:ea typeface="Times New Roman"/>
                          <a:cs typeface="Times New Roman"/>
                          <a:sym typeface="Times New Roman"/>
                        </a:rPr>
                        <a:t>b</a:t>
                      </a:r>
                      <a:r>
                        <a:rPr lang="en-US" sz="1100" u="none" strike="noStrike" cap="none">
                          <a:latin typeface="Times New Roman"/>
                          <a:ea typeface="Times New Roman"/>
                          <a:cs typeface="Times New Roman"/>
                          <a:sym typeface="Times New Roman"/>
                        </a:rPr>
                        <a:t> is close to the desired pH for the buffer. </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An effective buffer is one in which is pKa of the weak acid is approximately equal to the target pH. (ref. 2019 #3h)</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7"/>
                  </a:ext>
                </a:extLst>
              </a:tr>
            </a:tbl>
          </a:graphicData>
        </a:graphic>
      </p:graphicFrame>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2639"/>
        <p:cNvGrpSpPr/>
        <p:nvPr/>
      </p:nvGrpSpPr>
      <p:grpSpPr>
        <a:xfrm>
          <a:off x="0" y="0"/>
          <a:ext cx="0" cy="0"/>
          <a:chOff x="0" y="0"/>
          <a:chExt cx="0" cy="0"/>
        </a:xfrm>
      </p:grpSpPr>
      <p:sp>
        <p:nvSpPr>
          <p:cNvPr id="2640" name="Google Shape;2640;p31"/>
          <p:cNvSpPr txBox="1">
            <a:spLocks noGrp="1"/>
          </p:cNvSpPr>
          <p:nvPr>
            <p:ph type="title"/>
          </p:nvPr>
        </p:nvSpPr>
        <p:spPr>
          <a:xfrm>
            <a:off x="212148" y="857250"/>
            <a:ext cx="8395855" cy="60100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b="1"/>
              <a:t>Unit 9: Applications of Thermodynamics</a:t>
            </a:r>
            <a:endParaRPr/>
          </a:p>
        </p:txBody>
      </p:sp>
      <p:graphicFrame>
        <p:nvGraphicFramePr>
          <p:cNvPr id="2641" name="Google Shape;2641;p31"/>
          <p:cNvGraphicFramePr/>
          <p:nvPr/>
        </p:nvGraphicFramePr>
        <p:xfrm>
          <a:off x="212147" y="2139198"/>
          <a:ext cx="3000000" cy="3000000"/>
        </p:xfrm>
        <a:graphic>
          <a:graphicData uri="http://schemas.openxmlformats.org/drawingml/2006/table">
            <a:tbl>
              <a:tblPr firstRow="1" firstCol="1" bandRow="1">
                <a:noFill/>
                <a:tableStyleId>{76E967D2-73EF-4B4E-AA14-45292BF0A093}</a:tableStyleId>
              </a:tblPr>
              <a:tblGrid>
                <a:gridCol w="3227225">
                  <a:extLst>
                    <a:ext uri="{9D8B030D-6E8A-4147-A177-3AD203B41FA5}">
                      <a16:colId xmlns:a16="http://schemas.microsoft.com/office/drawing/2014/main" val="20000"/>
                    </a:ext>
                  </a:extLst>
                </a:gridCol>
                <a:gridCol w="3027300">
                  <a:extLst>
                    <a:ext uri="{9D8B030D-6E8A-4147-A177-3AD203B41FA5}">
                      <a16:colId xmlns:a16="http://schemas.microsoft.com/office/drawing/2014/main" val="20001"/>
                    </a:ext>
                  </a:extLst>
                </a:gridCol>
                <a:gridCol w="2487750">
                  <a:extLst>
                    <a:ext uri="{9D8B030D-6E8A-4147-A177-3AD203B41FA5}">
                      <a16:colId xmlns:a16="http://schemas.microsoft.com/office/drawing/2014/main" val="20002"/>
                    </a:ext>
                  </a:extLst>
                </a:gridCol>
              </a:tblGrid>
              <a:tr h="293525">
                <a:tc>
                  <a:txBody>
                    <a:bodyPr/>
                    <a:lstStyle/>
                    <a:p>
                      <a:pPr marL="0" marR="0" lvl="0" indent="0" algn="l" rtl="0">
                        <a:lnSpc>
                          <a:spcPct val="107000"/>
                        </a:lnSpc>
                        <a:spcBef>
                          <a:spcPts val="0"/>
                        </a:spcBef>
                        <a:spcAft>
                          <a:spcPts val="0"/>
                        </a:spcAft>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733900">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Reference number of molecules and phases when justifying a change in ΔS based on a reaction</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Making vague references to “similar structures” or no justification</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An increase in  ΔS is due to an increase in number of gaseous products (ref. 2017 #2c)</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1"/>
                  </a:ext>
                </a:extLst>
              </a:tr>
              <a:tr h="444450">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Justify thermodynamic favorability in terms of both enthalpy and entropy</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A thermodynamic favorability discussion referencing only enthalpy or entropy</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Thermodynamic favorability depends on both ΔH and ΔS</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2"/>
                  </a:ext>
                </a:extLst>
              </a:tr>
              <a:tr h="444450">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Arrangement/Dispersions of matter or energy along with particle-level reasoning for explaining the sign of </a:t>
                      </a:r>
                      <a:r>
                        <a:rPr lang="en-US" sz="1100" u="none" strike="noStrike" cap="none">
                          <a:latin typeface="Calibri"/>
                          <a:ea typeface="Calibri"/>
                          <a:cs typeface="Calibri"/>
                          <a:sym typeface="Calibri"/>
                        </a:rPr>
                        <a:t>Δ</a:t>
                      </a:r>
                      <a:r>
                        <a:rPr lang="en-US" sz="1100" u="none" strike="noStrike" cap="none">
                          <a:latin typeface="Times New Roman"/>
                          <a:ea typeface="Times New Roman"/>
                          <a:cs typeface="Times New Roman"/>
                          <a:sym typeface="Times New Roman"/>
                        </a:rPr>
                        <a:t>S</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Disorder, chaos</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Disorder is the effect, not the cause, of an increase in entropy (ref. 2019 #1g)</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3"/>
                  </a:ext>
                </a:extLst>
              </a:tr>
              <a:tr h="542625">
                <a:tc>
                  <a:txBody>
                    <a:bodyPr/>
                    <a:lstStyle/>
                    <a:p>
                      <a:pPr marL="0" marR="0" lvl="0" indent="0" algn="l" rtl="0">
                        <a:lnSpc>
                          <a:spcPct val="107000"/>
                        </a:lnSpc>
                        <a:spcBef>
                          <a:spcPts val="0"/>
                        </a:spcBef>
                        <a:spcAft>
                          <a:spcPts val="0"/>
                        </a:spcAft>
                        <a:buNone/>
                      </a:pPr>
                      <a:r>
                        <a:rPr lang="en-US" sz="1100" u="none" strike="noStrike" cap="none">
                          <a:latin typeface="Calibri"/>
                          <a:ea typeface="Calibri"/>
                          <a:cs typeface="Calibri"/>
                          <a:sym typeface="Calibri"/>
                        </a:rPr>
                        <a:t>Δ</a:t>
                      </a:r>
                      <a:r>
                        <a:rPr lang="en-US" sz="1100" u="none" strike="noStrike" cap="none">
                          <a:latin typeface="Times New Roman"/>
                          <a:ea typeface="Times New Roman"/>
                          <a:cs typeface="Times New Roman"/>
                          <a:sym typeface="Times New Roman"/>
                        </a:rPr>
                        <a:t>G determines thermodynamic favorability</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Referencing </a:t>
                      </a:r>
                      <a:r>
                        <a:rPr lang="en-US" sz="1100" u="none" strike="noStrike" cap="none">
                          <a:latin typeface="Calibri"/>
                          <a:ea typeface="Calibri"/>
                          <a:cs typeface="Calibri"/>
                          <a:sym typeface="Calibri"/>
                        </a:rPr>
                        <a:t>Δ</a:t>
                      </a:r>
                      <a:r>
                        <a:rPr lang="en-US" sz="1100" u="none" strike="noStrike" cap="none">
                          <a:latin typeface="Times New Roman"/>
                          <a:ea typeface="Times New Roman"/>
                          <a:cs typeface="Times New Roman"/>
                          <a:sym typeface="Times New Roman"/>
                        </a:rPr>
                        <a:t>H or </a:t>
                      </a:r>
                      <a:r>
                        <a:rPr lang="en-US" sz="1100" u="none" strike="noStrike" cap="none">
                          <a:latin typeface="Calibri"/>
                          <a:ea typeface="Calibri"/>
                          <a:cs typeface="Calibri"/>
                          <a:sym typeface="Calibri"/>
                        </a:rPr>
                        <a:t>ΔS alone as determining thermodynamic favorability</a:t>
                      </a:r>
                      <a:r>
                        <a:rPr lang="en-US" sz="1100" u="none" strike="noStrike" cap="none">
                          <a:latin typeface="Times New Roman"/>
                          <a:ea typeface="Times New Roman"/>
                          <a:cs typeface="Times New Roman"/>
                          <a:sym typeface="Times New Roman"/>
                        </a:rPr>
                        <a:t> </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All the thermodynamic properties contribute to favorability – hence using </a:t>
                      </a:r>
                      <a:r>
                        <a:rPr lang="en-US" sz="900" u="none" strike="noStrike" cap="none">
                          <a:latin typeface="Calibri"/>
                          <a:ea typeface="Calibri"/>
                          <a:cs typeface="Calibri"/>
                          <a:sym typeface="Calibri"/>
                        </a:rPr>
                        <a:t>ΔG = ΔH-TΔS</a:t>
                      </a:r>
                      <a:r>
                        <a:rPr lang="en-US" sz="1100" u="none" strike="noStrike" cap="none">
                          <a:latin typeface="Calibri"/>
                          <a:ea typeface="Calibri"/>
                          <a:cs typeface="Calibri"/>
                          <a:sym typeface="Calibri"/>
                        </a:rPr>
                        <a:t> </a:t>
                      </a:r>
                      <a:r>
                        <a:rPr lang="en-US" sz="900" u="none" strike="noStrike" cap="none">
                          <a:latin typeface="Calibri"/>
                          <a:ea typeface="Calibri"/>
                          <a:cs typeface="Calibri"/>
                          <a:sym typeface="Calibri"/>
                        </a:rPr>
                        <a:t>which takes all into account (ref. 2019 #1h)</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4"/>
                  </a:ext>
                </a:extLst>
              </a:tr>
              <a:tr h="444450">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Use of correct value of R with thermodynamic data (that corresponds to energy units)</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R value that does not correspond to the units needed in the problem </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Units of the R value must match those used in the problem, and correct units must be applied at the end, or the answer is incorrect (ref. 2018 #2b)</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5"/>
                  </a:ext>
                </a:extLst>
              </a:tr>
              <a:tr h="444450">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“Ions flow through the salt bridge to maintain a charge balance in each half-cell.”</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“Electrons flow through the salt bridge to equilibrate charge.”</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Electrons do not flow through the salt bridge; ions flow through the salt bridge, electrons flow through the wire (ref. 2018 #6a)</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6"/>
                  </a:ext>
                </a:extLst>
              </a:tr>
              <a:tr h="444450">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Loss of mass of electrode is due to atoms of electrode going into solution as ions</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Loss of mass of electrode is due to loss of electrons</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Electrons have extremely small (negligible in this case) mass</a:t>
                      </a:r>
                      <a:endParaRPr sz="1100" u="none" strike="noStrike" cap="none">
                        <a:latin typeface="Calibri"/>
                        <a:ea typeface="Calibri"/>
                        <a:cs typeface="Calibri"/>
                        <a:sym typeface="Calibri"/>
                      </a:endParaRPr>
                    </a:p>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(ref. 2014 #3)</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7"/>
                  </a:ext>
                </a:extLst>
              </a:tr>
              <a:tr h="444450">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Discussion of Q vs. K for changes in cell potential after a change, or qualitative discussion of Nernst Equation</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Discussion of Le Châtelier’s principle</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An galvanic cell does not attain equilibrium while working – when it does, it stops producing current (is “dead”)</a:t>
                      </a:r>
                      <a:endParaRPr sz="1100" u="none" strike="noStrike" cap="none">
                        <a:latin typeface="Calibri"/>
                        <a:ea typeface="Calibri"/>
                        <a:cs typeface="Calibri"/>
                        <a:sym typeface="Calibri"/>
                      </a:endParaRPr>
                    </a:p>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(ref. 2014 #3)</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8"/>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11"/>
          <p:cNvSpPr txBox="1">
            <a:spLocks noGrp="1"/>
          </p:cNvSpPr>
          <p:nvPr>
            <p:ph type="title"/>
          </p:nvPr>
        </p:nvSpPr>
        <p:spPr>
          <a:xfrm>
            <a:off x="498474" y="163261"/>
            <a:ext cx="7556313" cy="114986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Electronic Structure of the Atom: </a:t>
            </a:r>
            <a:br>
              <a:rPr lang="en-US"/>
            </a:br>
            <a:r>
              <a:rPr lang="en-US"/>
              <a:t>1</a:t>
            </a:r>
            <a:r>
              <a:rPr lang="en-US" baseline="30000"/>
              <a:t>st</a:t>
            </a:r>
            <a:r>
              <a:rPr lang="en-US"/>
              <a:t> Ionization Energy Irregularities </a:t>
            </a:r>
            <a:endParaRPr/>
          </a:p>
        </p:txBody>
      </p:sp>
      <p:pic>
        <p:nvPicPr>
          <p:cNvPr id="729" name="Google Shape;729;p11" descr="P Table Ionization Energy.png"/>
          <p:cNvPicPr preferRelativeResize="0">
            <a:picLocks noGrp="1"/>
          </p:cNvPicPr>
          <p:nvPr>
            <p:ph type="body" idx="1"/>
          </p:nvPr>
        </p:nvPicPr>
        <p:blipFill rotWithShape="1">
          <a:blip r:embed="rId3">
            <a:alphaModFix/>
          </a:blip>
          <a:srcRect t="-601" b="-601"/>
          <a:stretch/>
        </p:blipFill>
        <p:spPr>
          <a:xfrm>
            <a:off x="127768" y="1470526"/>
            <a:ext cx="4382947" cy="2972383"/>
          </a:xfrm>
          <a:prstGeom prst="rect">
            <a:avLst/>
          </a:prstGeom>
          <a:noFill/>
          <a:ln>
            <a:noFill/>
          </a:ln>
        </p:spPr>
      </p:pic>
      <p:sp>
        <p:nvSpPr>
          <p:cNvPr id="730" name="Google Shape;730;p11"/>
          <p:cNvSpPr txBox="1">
            <a:spLocks noGrp="1"/>
          </p:cNvSpPr>
          <p:nvPr>
            <p:ph type="body" idx="2"/>
          </p:nvPr>
        </p:nvSpPr>
        <p:spPr>
          <a:xfrm>
            <a:off x="4399878" y="1470526"/>
            <a:ext cx="4008965" cy="4959685"/>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350"/>
              <a:buChar char="■"/>
            </a:pPr>
            <a:r>
              <a:rPr lang="en-US"/>
              <a:t>1</a:t>
            </a:r>
            <a:r>
              <a:rPr lang="en-US" baseline="30000"/>
              <a:t>st</a:t>
            </a:r>
            <a:r>
              <a:rPr lang="en-US"/>
              <a:t> Ionization Energy Energy (IE) decreases from Be to B and Mg to Al</a:t>
            </a:r>
            <a:endParaRPr/>
          </a:p>
          <a:p>
            <a:pPr marL="457200" lvl="1" indent="-228600" algn="l" rtl="0">
              <a:lnSpc>
                <a:spcPct val="100000"/>
              </a:lnSpc>
              <a:spcBef>
                <a:spcPts val="600"/>
              </a:spcBef>
              <a:spcAft>
                <a:spcPts val="0"/>
              </a:spcAft>
              <a:buSzPts val="1350"/>
              <a:buChar char="■"/>
            </a:pPr>
            <a:r>
              <a:rPr lang="en-US"/>
              <a:t>Electron in 2p or 3p shielded by 2s</a:t>
            </a:r>
            <a:r>
              <a:rPr lang="en-US" baseline="30000"/>
              <a:t>2</a:t>
            </a:r>
            <a:r>
              <a:rPr lang="en-US"/>
              <a:t> or 3s</a:t>
            </a:r>
            <a:r>
              <a:rPr lang="en-US" baseline="30000"/>
              <a:t>2</a:t>
            </a:r>
            <a:r>
              <a:rPr lang="en-US"/>
              <a:t> electrons, decreasing coulombic attraction despite additional proton in nucleus.</a:t>
            </a:r>
            <a:endParaRPr/>
          </a:p>
          <a:p>
            <a:pPr marL="457200" lvl="1" indent="-228600" algn="l" rtl="0">
              <a:lnSpc>
                <a:spcPct val="100000"/>
              </a:lnSpc>
              <a:spcBef>
                <a:spcPts val="600"/>
              </a:spcBef>
              <a:spcAft>
                <a:spcPts val="0"/>
              </a:spcAft>
              <a:buSzPts val="1350"/>
              <a:buChar char="■"/>
            </a:pPr>
            <a:r>
              <a:rPr lang="en-US"/>
              <a:t>Same effect seen in 3d</a:t>
            </a:r>
            <a:r>
              <a:rPr lang="en-US" baseline="30000"/>
              <a:t>10</a:t>
            </a:r>
            <a:r>
              <a:rPr lang="en-US"/>
              <a:t>-4p, 4d</a:t>
            </a:r>
            <a:r>
              <a:rPr lang="en-US" baseline="30000"/>
              <a:t>10</a:t>
            </a:r>
            <a:r>
              <a:rPr lang="en-US"/>
              <a:t>-5p and 5d</a:t>
            </a:r>
            <a:r>
              <a:rPr lang="en-US" baseline="30000"/>
              <a:t>10</a:t>
            </a:r>
            <a:r>
              <a:rPr lang="en-US"/>
              <a:t>-6p</a:t>
            </a:r>
            <a:endParaRPr/>
          </a:p>
          <a:p>
            <a:pPr marL="228600" lvl="0" indent="-228600" algn="l" rtl="0">
              <a:lnSpc>
                <a:spcPct val="100000"/>
              </a:lnSpc>
              <a:spcBef>
                <a:spcPts val="600"/>
              </a:spcBef>
              <a:spcAft>
                <a:spcPts val="0"/>
              </a:spcAft>
              <a:buSzPts val="1350"/>
              <a:buChar char="■"/>
            </a:pPr>
            <a:r>
              <a:rPr lang="en-US"/>
              <a:t>1</a:t>
            </a:r>
            <a:r>
              <a:rPr lang="en-US" baseline="30000"/>
              <a:t>st</a:t>
            </a:r>
            <a:r>
              <a:rPr lang="en-US"/>
              <a:t> Ionization Energy decreases from N to O and P to S</a:t>
            </a:r>
            <a:endParaRPr/>
          </a:p>
          <a:p>
            <a:pPr marL="457200" lvl="1" indent="-228600" algn="l" rtl="0">
              <a:lnSpc>
                <a:spcPct val="100000"/>
              </a:lnSpc>
              <a:spcBef>
                <a:spcPts val="600"/>
              </a:spcBef>
              <a:spcAft>
                <a:spcPts val="0"/>
              </a:spcAft>
              <a:buSzPts val="1350"/>
              <a:buChar char="■"/>
            </a:pPr>
            <a:r>
              <a:rPr lang="en-US"/>
              <a:t>np</a:t>
            </a:r>
            <a:r>
              <a:rPr lang="en-US" baseline="30000"/>
              <a:t>4</a:t>
            </a:r>
            <a:r>
              <a:rPr lang="en-US"/>
              <a:t> contains first paired p electrons, e</a:t>
            </a:r>
            <a:r>
              <a:rPr lang="en-US" baseline="30000"/>
              <a:t>–</a:t>
            </a:r>
            <a:r>
              <a:rPr lang="en-US"/>
              <a:t>-e</a:t>
            </a:r>
            <a:r>
              <a:rPr lang="en-US" baseline="30000"/>
              <a:t>–</a:t>
            </a:r>
            <a:r>
              <a:rPr lang="en-US"/>
              <a:t> repulsion decreases coulombic attraction despite additional proton</a:t>
            </a:r>
            <a:endParaRPr/>
          </a:p>
        </p:txBody>
      </p:sp>
      <p:sp>
        <p:nvSpPr>
          <p:cNvPr id="731" name="Google Shape;731;p11"/>
          <p:cNvSpPr/>
          <p:nvPr/>
        </p:nvSpPr>
        <p:spPr>
          <a:xfrm>
            <a:off x="376638" y="1313123"/>
            <a:ext cx="7558960" cy="77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732" name="Google Shape;732;p11"/>
          <p:cNvSpPr txBox="1"/>
          <p:nvPr/>
        </p:nvSpPr>
        <p:spPr>
          <a:xfrm>
            <a:off x="0" y="6183631"/>
            <a:ext cx="9144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1.8: </a:t>
            </a:r>
            <a:r>
              <a:rPr lang="en-US" sz="1800" b="0" i="0" u="none" strike="noStrike" cap="none">
                <a:solidFill>
                  <a:srgbClr val="000000"/>
                </a:solidFill>
                <a:latin typeface="Calibri"/>
                <a:ea typeface="Calibri"/>
                <a:cs typeface="Calibri"/>
                <a:sym typeface="Calibri"/>
              </a:rPr>
              <a:t>The student is able to explain the distribution of electrons using Coulomb’s law to analyze measured energies.</a:t>
            </a:r>
            <a:r>
              <a:rPr lang="en-US" sz="18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
        <p:nvSpPr>
          <p:cNvPr id="733" name="Google Shape;733;p11"/>
          <p:cNvSpPr txBox="1"/>
          <p:nvPr/>
        </p:nvSpPr>
        <p:spPr>
          <a:xfrm>
            <a:off x="8097582" y="-32652"/>
            <a:ext cx="9795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734" name="Google Shape;734;p11"/>
          <p:cNvSpPr txBox="1"/>
          <p:nvPr/>
        </p:nvSpPr>
        <p:spPr>
          <a:xfrm>
            <a:off x="8157538" y="1816854"/>
            <a:ext cx="89495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735" name="Google Shape;735;p11"/>
          <p:cNvSpPr/>
          <p:nvPr/>
        </p:nvSpPr>
        <p:spPr>
          <a:xfrm>
            <a:off x="715818" y="3105727"/>
            <a:ext cx="288637" cy="438728"/>
          </a:xfrm>
          <a:prstGeom prst="ellipse">
            <a:avLst/>
          </a:prstGeom>
          <a:noFill/>
          <a:ln w="1905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36" name="Google Shape;736;p11"/>
          <p:cNvSpPr/>
          <p:nvPr/>
        </p:nvSpPr>
        <p:spPr>
          <a:xfrm>
            <a:off x="1066800" y="3352800"/>
            <a:ext cx="288637" cy="438728"/>
          </a:xfrm>
          <a:prstGeom prst="ellipse">
            <a:avLst/>
          </a:prstGeom>
          <a:noFill/>
          <a:ln w="1905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37" name="Google Shape;737;p11"/>
          <p:cNvSpPr/>
          <p:nvPr/>
        </p:nvSpPr>
        <p:spPr>
          <a:xfrm>
            <a:off x="1794164" y="3175000"/>
            <a:ext cx="399472" cy="616528"/>
          </a:xfrm>
          <a:prstGeom prst="ellipse">
            <a:avLst/>
          </a:prstGeom>
          <a:noFill/>
          <a:ln w="19050" cap="flat" cmpd="sng">
            <a:solidFill>
              <a:srgbClr val="7A7901"/>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38" name="Google Shape;738;p11"/>
          <p:cNvSpPr/>
          <p:nvPr/>
        </p:nvSpPr>
        <p:spPr>
          <a:xfrm>
            <a:off x="2556164" y="3175000"/>
            <a:ext cx="376381" cy="616528"/>
          </a:xfrm>
          <a:prstGeom prst="ellipse">
            <a:avLst/>
          </a:prstGeom>
          <a:noFill/>
          <a:ln w="19050" cap="flat" cmpd="sng">
            <a:solidFill>
              <a:srgbClr val="7A7800"/>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39" name="Google Shape;739;p11"/>
          <p:cNvSpPr/>
          <p:nvPr/>
        </p:nvSpPr>
        <p:spPr>
          <a:xfrm>
            <a:off x="3906982" y="3175000"/>
            <a:ext cx="376381" cy="616528"/>
          </a:xfrm>
          <a:prstGeom prst="ellipse">
            <a:avLst/>
          </a:prstGeom>
          <a:noFill/>
          <a:ln w="19050" cap="flat" cmpd="sng">
            <a:solidFill>
              <a:srgbClr val="7A7800"/>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pic>
        <p:nvPicPr>
          <p:cNvPr id="740" name="Google Shape;740;p11" descr="PES Comparison Question.png"/>
          <p:cNvPicPr preferRelativeResize="0"/>
          <p:nvPr/>
        </p:nvPicPr>
        <p:blipFill rotWithShape="1">
          <a:blip r:embed="rId6">
            <a:alphaModFix/>
          </a:blip>
          <a:srcRect/>
          <a:stretch/>
        </p:blipFill>
        <p:spPr>
          <a:xfrm>
            <a:off x="1651000" y="592461"/>
            <a:ext cx="5837196" cy="5673078"/>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741" name="Google Shape;741;p11"/>
          <p:cNvSpPr/>
          <p:nvPr/>
        </p:nvSpPr>
        <p:spPr>
          <a:xfrm>
            <a:off x="1651000" y="5449455"/>
            <a:ext cx="5837570" cy="803446"/>
          </a:xfrm>
          <a:prstGeom prst="roundRect">
            <a:avLst>
              <a:gd name="adj" fmla="val 16667"/>
            </a:avLst>
          </a:prstGeom>
          <a:gradFill>
            <a:gsLst>
              <a:gs pos="0">
                <a:schemeClr val="dk1"/>
              </a:gs>
              <a:gs pos="100000">
                <a:srgbClr val="949494"/>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0"/>
                                        </p:tgtEl>
                                        <p:attrNameLst>
                                          <p:attrName>style.visibility</p:attrName>
                                        </p:attrNameLst>
                                      </p:cBhvr>
                                      <p:to>
                                        <p:strVal val="visible"/>
                                      </p:to>
                                    </p:set>
                                    <p:animEffect transition="in" filter="fade">
                                      <p:cBhvr>
                                        <p:cTn id="7" dur="500"/>
                                        <p:tgtEl>
                                          <p:spTgt spid="740"/>
                                        </p:tgtEl>
                                      </p:cBhvr>
                                    </p:animEffect>
                                  </p:childTnLst>
                                </p:cTn>
                              </p:par>
                              <p:par>
                                <p:cTn id="8" presetID="10" presetClass="entr" presetSubtype="0" fill="hold" nodeType="withEffect">
                                  <p:stCondLst>
                                    <p:cond delay="0"/>
                                  </p:stCondLst>
                                  <p:childTnLst>
                                    <p:set>
                                      <p:cBhvr>
                                        <p:cTn id="9" dur="1" fill="hold">
                                          <p:stCondLst>
                                            <p:cond delay="0"/>
                                          </p:stCondLst>
                                        </p:cTn>
                                        <p:tgtEl>
                                          <p:spTgt spid="741"/>
                                        </p:tgtEl>
                                        <p:attrNameLst>
                                          <p:attrName>style.visibility</p:attrName>
                                        </p:attrNameLst>
                                      </p:cBhvr>
                                      <p:to>
                                        <p:strVal val="visible"/>
                                      </p:to>
                                    </p:set>
                                    <p:animEffect transition="in" filter="fade">
                                      <p:cBhvr>
                                        <p:cTn id="10" dur="500"/>
                                        <p:tgtEl>
                                          <p:spTgt spid="7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741"/>
                                        </p:tgtEl>
                                      </p:cBhvr>
                                    </p:animEffect>
                                    <p:set>
                                      <p:cBhvr>
                                        <p:cTn id="15" dur="1" fill="hold">
                                          <p:stCondLst>
                                            <p:cond delay="2000"/>
                                          </p:stCondLst>
                                        </p:cTn>
                                        <p:tgtEl>
                                          <p:spTgt spid="7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2645"/>
        <p:cNvGrpSpPr/>
        <p:nvPr/>
      </p:nvGrpSpPr>
      <p:grpSpPr>
        <a:xfrm>
          <a:off x="0" y="0"/>
          <a:ext cx="0" cy="0"/>
          <a:chOff x="0" y="0"/>
          <a:chExt cx="0" cy="0"/>
        </a:xfrm>
      </p:grpSpPr>
      <p:sp>
        <p:nvSpPr>
          <p:cNvPr id="2646" name="Google Shape;2646;p34"/>
          <p:cNvSpPr txBox="1">
            <a:spLocks noGrp="1"/>
          </p:cNvSpPr>
          <p:nvPr>
            <p:ph type="title"/>
          </p:nvPr>
        </p:nvSpPr>
        <p:spPr>
          <a:xfrm>
            <a:off x="212148" y="857250"/>
            <a:ext cx="8395855" cy="601005"/>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SzPct val="111111"/>
              <a:buNone/>
            </a:pPr>
            <a:r>
              <a:rPr lang="en-US" b="1"/>
              <a:t>Unit 9: Applications of Thermodynamics (cont.)</a:t>
            </a:r>
            <a:endParaRPr/>
          </a:p>
        </p:txBody>
      </p:sp>
      <p:graphicFrame>
        <p:nvGraphicFramePr>
          <p:cNvPr id="2647" name="Google Shape;2647;p34"/>
          <p:cNvGraphicFramePr/>
          <p:nvPr/>
        </p:nvGraphicFramePr>
        <p:xfrm>
          <a:off x="212147" y="2139198"/>
          <a:ext cx="3000000" cy="3000000"/>
        </p:xfrm>
        <a:graphic>
          <a:graphicData uri="http://schemas.openxmlformats.org/drawingml/2006/table">
            <a:tbl>
              <a:tblPr firstRow="1" firstCol="1" bandRow="1">
                <a:noFill/>
                <a:tableStyleId>{76E967D2-73EF-4B4E-AA14-45292BF0A093}</a:tableStyleId>
              </a:tblPr>
              <a:tblGrid>
                <a:gridCol w="3227225">
                  <a:extLst>
                    <a:ext uri="{9D8B030D-6E8A-4147-A177-3AD203B41FA5}">
                      <a16:colId xmlns:a16="http://schemas.microsoft.com/office/drawing/2014/main" val="20000"/>
                    </a:ext>
                  </a:extLst>
                </a:gridCol>
                <a:gridCol w="3027300">
                  <a:extLst>
                    <a:ext uri="{9D8B030D-6E8A-4147-A177-3AD203B41FA5}">
                      <a16:colId xmlns:a16="http://schemas.microsoft.com/office/drawing/2014/main" val="20001"/>
                    </a:ext>
                  </a:extLst>
                </a:gridCol>
                <a:gridCol w="2487750">
                  <a:extLst>
                    <a:ext uri="{9D8B030D-6E8A-4147-A177-3AD203B41FA5}">
                      <a16:colId xmlns:a16="http://schemas.microsoft.com/office/drawing/2014/main" val="20002"/>
                    </a:ext>
                  </a:extLst>
                </a:gridCol>
              </a:tblGrid>
              <a:tr h="293525">
                <a:tc>
                  <a:txBody>
                    <a:bodyPr/>
                    <a:lstStyle/>
                    <a:p>
                      <a:pPr marL="0" marR="0" lvl="0" indent="0" algn="l" rtl="0">
                        <a:lnSpc>
                          <a:spcPct val="107000"/>
                        </a:lnSpc>
                        <a:spcBef>
                          <a:spcPts val="0"/>
                        </a:spcBef>
                        <a:spcAft>
                          <a:spcPts val="0"/>
                        </a:spcAft>
                        <a:buNone/>
                      </a:pPr>
                      <a:r>
                        <a:rPr lang="en-US" sz="1800" u="none" strike="noStrike" cap="none"/>
                        <a:t>Write This…</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…Not That!</a:t>
                      </a:r>
                      <a:endParaRPr sz="1800" b="1" u="none" strike="noStrike" cap="none">
                        <a:solidFill>
                          <a:srgbClr val="2E74B5"/>
                        </a:solidFill>
                        <a:latin typeface="Calibri"/>
                        <a:ea typeface="Calibri"/>
                        <a:cs typeface="Calibri"/>
                        <a:sym typeface="Calibri"/>
                      </a:endParaRPr>
                    </a:p>
                  </a:txBody>
                  <a:tcPr marL="25675" marR="25675" marT="0" marB="0"/>
                </a:tc>
                <a:tc>
                  <a:txBody>
                    <a:bodyPr/>
                    <a:lstStyle/>
                    <a:p>
                      <a:pPr marL="0" marR="0" lvl="0" indent="0" algn="l" rtl="0">
                        <a:lnSpc>
                          <a:spcPct val="107000"/>
                        </a:lnSpc>
                        <a:spcBef>
                          <a:spcPts val="0"/>
                        </a:spcBef>
                        <a:spcAft>
                          <a:spcPts val="0"/>
                        </a:spcAft>
                        <a:buNone/>
                      </a:pPr>
                      <a:r>
                        <a:rPr lang="en-US" sz="1800" u="none" strike="noStrike" cap="none"/>
                        <a:t>Rationale</a:t>
                      </a:r>
                      <a:endParaRPr sz="1800" b="1" u="none" strike="noStrike" cap="none">
                        <a:solidFill>
                          <a:srgbClr val="2E74B5"/>
                        </a:solidFill>
                        <a:latin typeface="Calibri"/>
                        <a:ea typeface="Calibri"/>
                        <a:cs typeface="Calibri"/>
                        <a:sym typeface="Calibri"/>
                      </a:endParaRPr>
                    </a:p>
                  </a:txBody>
                  <a:tcPr marL="25675" marR="25675" marT="0" marB="0"/>
                </a:tc>
                <a:extLst>
                  <a:ext uri="{0D108BD9-81ED-4DB2-BD59-A6C34878D82A}">
                    <a16:rowId xmlns:a16="http://schemas.microsoft.com/office/drawing/2014/main" val="10000"/>
                  </a:ext>
                </a:extLst>
              </a:tr>
              <a:tr h="733900">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An equation that is balanced with respect to both number of atoms and charge</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An equation that is unbalanced in atoms, charge or both; an equation that shows electrons</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Recognize that equations need to be balanced with respect to both atoms and charge – this means that half-reactions may need to multiplied by a coefficient to balance charge for the overall reaction, even if atoms are already balanced, and then the electrons on both sides cancel out and are not written (ref. 2018 #3d)</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1"/>
                  </a:ext>
                </a:extLst>
              </a:tr>
              <a:tr h="444450">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E° value not multiplied by stoichiometric factors</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E° value that has been multiplied by a stoichiometric value</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E° is intensive and therefore does not change if the half-cell is multiplied by a stoichiometric factor to balance charge (ref. 2018 #6b)</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2"/>
                  </a:ext>
                </a:extLst>
              </a:tr>
              <a:tr h="444450">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Standard cell potential when discussing a REDOX reaction</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Standard reduction potential when discussing a REDOX reaction</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A redox reaction contains both oxidation and reduction; therefore the E° for the reaction is the sum of the standard reduction potentials of both the oxidation and reduction half-reactions</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3"/>
                  </a:ext>
                </a:extLst>
              </a:tr>
              <a:tr h="542625">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When writing E°</a:t>
                      </a:r>
                      <a:r>
                        <a:rPr lang="en-US" sz="1100" u="none" strike="noStrike" cap="none" baseline="-25000">
                          <a:latin typeface="Times New Roman"/>
                          <a:ea typeface="Times New Roman"/>
                          <a:cs typeface="Times New Roman"/>
                          <a:sym typeface="Times New Roman"/>
                        </a:rPr>
                        <a:t>cell</a:t>
                      </a:r>
                      <a:r>
                        <a:rPr lang="en-US" sz="1100" u="none" strike="noStrike" cap="none">
                          <a:latin typeface="Times New Roman"/>
                          <a:ea typeface="Times New Roman"/>
                          <a:cs typeface="Times New Roman"/>
                          <a:sym typeface="Times New Roman"/>
                        </a:rPr>
                        <a:t> for redox reactions, one rxn must be reversed so that E°</a:t>
                      </a:r>
                      <a:r>
                        <a:rPr lang="en-US" sz="1100" u="none" strike="noStrike" cap="none" baseline="-25000">
                          <a:latin typeface="Times New Roman"/>
                          <a:ea typeface="Times New Roman"/>
                          <a:cs typeface="Times New Roman"/>
                          <a:sym typeface="Times New Roman"/>
                        </a:rPr>
                        <a:t>cell</a:t>
                      </a:r>
                      <a:r>
                        <a:rPr lang="en-US" sz="1100" u="none" strike="noStrike" cap="none">
                          <a:latin typeface="Times New Roman"/>
                          <a:ea typeface="Times New Roman"/>
                          <a:cs typeface="Times New Roman"/>
                          <a:sym typeface="Times New Roman"/>
                        </a:rPr>
                        <a:t> is positive</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An E°</a:t>
                      </a:r>
                      <a:r>
                        <a:rPr lang="en-US" sz="1100" u="none" strike="noStrike" cap="none" baseline="-25000">
                          <a:latin typeface="Times New Roman"/>
                          <a:ea typeface="Times New Roman"/>
                          <a:cs typeface="Times New Roman"/>
                          <a:sym typeface="Times New Roman"/>
                        </a:rPr>
                        <a:t>cell</a:t>
                      </a:r>
                      <a:r>
                        <a:rPr lang="en-US" sz="1100" u="none" strike="noStrike" cap="none">
                          <a:latin typeface="Times New Roman"/>
                          <a:ea typeface="Times New Roman"/>
                          <a:cs typeface="Times New Roman"/>
                          <a:sym typeface="Times New Roman"/>
                        </a:rPr>
                        <a:t> that is negative</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There has to be thermodynamic favorability, which depends on the +E°</a:t>
                      </a:r>
                      <a:r>
                        <a:rPr lang="en-US" sz="900" u="none" strike="noStrike" cap="none" baseline="-25000">
                          <a:latin typeface="Times New Roman"/>
                          <a:ea typeface="Times New Roman"/>
                          <a:cs typeface="Times New Roman"/>
                          <a:sym typeface="Times New Roman"/>
                        </a:rPr>
                        <a:t>cell</a:t>
                      </a:r>
                      <a:r>
                        <a:rPr lang="en-US" sz="900" u="none" strike="noStrike" cap="none">
                          <a:latin typeface="Times New Roman"/>
                          <a:ea typeface="Times New Roman"/>
                          <a:cs typeface="Times New Roman"/>
                          <a:sym typeface="Times New Roman"/>
                        </a:rPr>
                        <a:t>, in order for the rxn to work (ref. 2019 #2b)</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4"/>
                  </a:ext>
                </a:extLst>
              </a:tr>
              <a:tr h="444450">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Using the cell potential for E° in </a:t>
                      </a:r>
                      <a:r>
                        <a:rPr lang="en-US" sz="1100" u="none" strike="noStrike" cap="none">
                          <a:latin typeface="Calibri"/>
                          <a:ea typeface="Calibri"/>
                          <a:cs typeface="Calibri"/>
                          <a:sym typeface="Calibri"/>
                        </a:rPr>
                        <a:t>Δ</a:t>
                      </a:r>
                      <a:r>
                        <a:rPr lang="en-US" sz="1100" u="none" strike="noStrike" cap="none">
                          <a:latin typeface="Times New Roman"/>
                          <a:ea typeface="Times New Roman"/>
                          <a:cs typeface="Times New Roman"/>
                          <a:sym typeface="Times New Roman"/>
                        </a:rPr>
                        <a:t>G = -nFE° calculations</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u="none" strike="noStrike" cap="none">
                          <a:latin typeface="Times New Roman"/>
                          <a:ea typeface="Times New Roman"/>
                          <a:cs typeface="Times New Roman"/>
                          <a:sym typeface="Times New Roman"/>
                        </a:rPr>
                        <a:t>Using a half-cell potential for  E° in </a:t>
                      </a:r>
                      <a:r>
                        <a:rPr lang="en-US" sz="1100" u="none" strike="noStrike" cap="none">
                          <a:latin typeface="Calibri"/>
                          <a:ea typeface="Calibri"/>
                          <a:cs typeface="Calibri"/>
                          <a:sym typeface="Calibri"/>
                        </a:rPr>
                        <a:t>Δ</a:t>
                      </a:r>
                      <a:r>
                        <a:rPr lang="en-US" sz="1100" u="none" strike="noStrike" cap="none">
                          <a:latin typeface="Times New Roman"/>
                          <a:ea typeface="Times New Roman"/>
                          <a:cs typeface="Times New Roman"/>
                          <a:sym typeface="Times New Roman"/>
                        </a:rPr>
                        <a:t>G = -nFE° calculations</a:t>
                      </a:r>
                      <a:endParaRPr sz="110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900" u="none" strike="noStrike" cap="none">
                          <a:latin typeface="Times New Roman"/>
                          <a:ea typeface="Times New Roman"/>
                          <a:cs typeface="Times New Roman"/>
                          <a:sym typeface="Times New Roman"/>
                        </a:rPr>
                        <a:t>This equation uses the full cell potential, not for a half-reaction (ref. 2018 #6b)</a:t>
                      </a:r>
                      <a:endParaRPr sz="11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5"/>
                  </a:ext>
                </a:extLst>
              </a:tr>
            </a:tbl>
          </a:graphicData>
        </a:graphic>
      </p:graphicFrame>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2652"/>
        <p:cNvGrpSpPr/>
        <p:nvPr/>
      </p:nvGrpSpPr>
      <p:grpSpPr>
        <a:xfrm>
          <a:off x="0" y="0"/>
          <a:ext cx="0" cy="0"/>
          <a:chOff x="0" y="0"/>
          <a:chExt cx="0" cy="0"/>
        </a:xfrm>
      </p:grpSpPr>
      <p:sp>
        <p:nvSpPr>
          <p:cNvPr id="2653" name="Google Shape;2653;g72675ba77d_295_0"/>
          <p:cNvSpPr txBox="1">
            <a:spLocks noGrp="1"/>
          </p:cNvSpPr>
          <p:nvPr>
            <p:ph type="title"/>
          </p:nvPr>
        </p:nvSpPr>
        <p:spPr>
          <a:xfrm>
            <a:off x="498475" y="191173"/>
            <a:ext cx="7531500" cy="811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Project Contributors</a:t>
            </a:r>
            <a:endParaRPr/>
          </a:p>
        </p:txBody>
      </p:sp>
      <p:graphicFrame>
        <p:nvGraphicFramePr>
          <p:cNvPr id="2654" name="Google Shape;2654;g72675ba77d_295_0"/>
          <p:cNvGraphicFramePr/>
          <p:nvPr/>
        </p:nvGraphicFramePr>
        <p:xfrm>
          <a:off x="498475" y="1154775"/>
          <a:ext cx="3000000" cy="3000000"/>
        </p:xfrm>
        <a:graphic>
          <a:graphicData uri="http://schemas.openxmlformats.org/drawingml/2006/table">
            <a:tbl>
              <a:tblPr>
                <a:noFill/>
                <a:tableStyleId>{CBF214AD-BB0D-42A3-8889-67BAC7B379A8}</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rgbClr val="FFFFFF"/>
                          </a:solidFill>
                        </a:rPr>
                        <a:t>Big Idea 1</a:t>
                      </a:r>
                      <a:endParaRPr sz="1400" b="1" u="none" strike="noStrike" cap="none">
                        <a:solidFill>
                          <a:srgbClr val="FFFFFF"/>
                        </a:solidFill>
                      </a:endParaRPr>
                    </a:p>
                  </a:txBody>
                  <a:tcPr marL="91425" marR="91425" marT="91425" marB="91425">
                    <a:lnL w="9525" cap="flat" cmpd="sng">
                      <a:solidFill>
                        <a:srgbClr val="741B47"/>
                      </a:solidFill>
                      <a:prstDash val="solid"/>
                      <a:round/>
                      <a:headEnd type="none" w="sm" len="sm"/>
                      <a:tailEnd type="none" w="sm" len="sm"/>
                    </a:lnL>
                    <a:lnR w="9525" cap="flat" cmpd="sng">
                      <a:solidFill>
                        <a:srgbClr val="741B47"/>
                      </a:solidFill>
                      <a:prstDash val="solid"/>
                      <a:round/>
                      <a:headEnd type="none" w="sm" len="sm"/>
                      <a:tailEnd type="none" w="sm" len="sm"/>
                    </a:lnR>
                    <a:lnT w="9525" cap="flat" cmpd="sng">
                      <a:solidFill>
                        <a:srgbClr val="741B47"/>
                      </a:solidFill>
                      <a:prstDash val="solid"/>
                      <a:round/>
                      <a:headEnd type="none" w="sm" len="sm"/>
                      <a:tailEnd type="none" w="sm" len="sm"/>
                    </a:lnT>
                    <a:lnB w="9525" cap="flat" cmpd="sng">
                      <a:solidFill>
                        <a:srgbClr val="D5A6BD"/>
                      </a:solidFill>
                      <a:prstDash val="solid"/>
                      <a:round/>
                      <a:headEnd type="none" w="sm" len="sm"/>
                      <a:tailEnd type="none" w="sm" len="sm"/>
                    </a:lnB>
                    <a:solidFill>
                      <a:srgbClr val="741B47"/>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rgbClr val="FFFFFF"/>
                          </a:solidFill>
                        </a:rPr>
                        <a:t>Big Idea 2 </a:t>
                      </a:r>
                      <a:endParaRPr sz="1400" b="1" u="none" strike="noStrike" cap="none">
                        <a:solidFill>
                          <a:srgbClr val="FFFFFF"/>
                        </a:solidFill>
                      </a:endParaRPr>
                    </a:p>
                  </a:txBody>
                  <a:tcPr marL="91425" marR="91425" marT="91425" marB="91425">
                    <a:lnL w="9525" cap="flat" cmpd="sng">
                      <a:solidFill>
                        <a:srgbClr val="741B47"/>
                      </a:solidFill>
                      <a:prstDash val="solid"/>
                      <a:round/>
                      <a:headEnd type="none" w="sm" len="sm"/>
                      <a:tailEnd type="none" w="sm" len="sm"/>
                    </a:lnL>
                    <a:lnR w="9525" cap="flat" cmpd="sng">
                      <a:solidFill>
                        <a:srgbClr val="741B47"/>
                      </a:solidFill>
                      <a:prstDash val="solid"/>
                      <a:round/>
                      <a:headEnd type="none" w="sm" len="sm"/>
                      <a:tailEnd type="none" w="sm" len="sm"/>
                    </a:lnR>
                    <a:lnT w="9525" cap="flat" cmpd="sng">
                      <a:solidFill>
                        <a:srgbClr val="741B47"/>
                      </a:solidFill>
                      <a:prstDash val="solid"/>
                      <a:round/>
                      <a:headEnd type="none" w="sm" len="sm"/>
                      <a:tailEnd type="none" w="sm" len="sm"/>
                    </a:lnT>
                    <a:lnB w="9525" cap="flat" cmpd="sng">
                      <a:solidFill>
                        <a:srgbClr val="D5A6BD"/>
                      </a:solidFill>
                      <a:prstDash val="solid"/>
                      <a:round/>
                      <a:headEnd type="none" w="sm" len="sm"/>
                      <a:tailEnd type="none" w="sm" len="sm"/>
                    </a:lnB>
                    <a:solidFill>
                      <a:srgbClr val="741B47"/>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rgbClr val="FFFFFF"/>
                          </a:solidFill>
                        </a:rPr>
                        <a:t>Big Idea 3 </a:t>
                      </a:r>
                      <a:endParaRPr sz="1400" b="1" u="none" strike="noStrike" cap="none">
                        <a:solidFill>
                          <a:srgbClr val="FFFFFF"/>
                        </a:solidFill>
                      </a:endParaRPr>
                    </a:p>
                  </a:txBody>
                  <a:tcPr marL="91425" marR="91425" marT="91425" marB="91425">
                    <a:lnL w="9525" cap="flat" cmpd="sng">
                      <a:solidFill>
                        <a:srgbClr val="741B47"/>
                      </a:solidFill>
                      <a:prstDash val="solid"/>
                      <a:round/>
                      <a:headEnd type="none" w="sm" len="sm"/>
                      <a:tailEnd type="none" w="sm" len="sm"/>
                    </a:lnL>
                    <a:lnR w="9525" cap="flat" cmpd="sng">
                      <a:solidFill>
                        <a:srgbClr val="741B47"/>
                      </a:solidFill>
                      <a:prstDash val="solid"/>
                      <a:round/>
                      <a:headEnd type="none" w="sm" len="sm"/>
                      <a:tailEnd type="none" w="sm" len="sm"/>
                    </a:lnR>
                    <a:lnT w="9525" cap="flat" cmpd="sng">
                      <a:solidFill>
                        <a:srgbClr val="741B47"/>
                      </a:solidFill>
                      <a:prstDash val="solid"/>
                      <a:round/>
                      <a:headEnd type="none" w="sm" len="sm"/>
                      <a:tailEnd type="none" w="sm" len="sm"/>
                    </a:lnT>
                    <a:lnB w="9525" cap="flat" cmpd="sng">
                      <a:solidFill>
                        <a:srgbClr val="D5A6BD"/>
                      </a:solidFill>
                      <a:prstDash val="solid"/>
                      <a:round/>
                      <a:headEnd type="none" w="sm" len="sm"/>
                      <a:tailEnd type="none" w="sm" len="sm"/>
                    </a:lnB>
                    <a:solidFill>
                      <a:srgbClr val="741B47"/>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Kristie Chiscano, MD</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Thomas Comey, Ma</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Tom Michocki, MEd</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Orla Thomas, MEd</a:t>
                      </a:r>
                      <a:endParaRPr sz="1400" b="1" u="none" strike="noStrike" cap="none"/>
                    </a:p>
                  </a:txBody>
                  <a:tcPr marL="91425" marR="91425" marT="91425" marB="91425">
                    <a:lnT w="9525" cap="flat" cmpd="sng">
                      <a:solidFill>
                        <a:srgbClr val="D5A6BD"/>
                      </a:solidFill>
                      <a:prstDash val="solid"/>
                      <a:round/>
                      <a:headEnd type="none" w="sm" len="sm"/>
                      <a:tailEnd type="none" w="sm" len="sm"/>
                    </a:lnT>
                    <a:solidFill>
                      <a:srgbClr val="EAD1D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highlight>
                            <a:srgbClr val="D5A6BD"/>
                          </a:highlight>
                        </a:rPr>
                        <a:t>Brandie Freeman</a:t>
                      </a:r>
                      <a:r>
                        <a:rPr lang="en-US" sz="1400" b="1" u="none" strike="noStrike" cap="none" baseline="30000">
                          <a:highlight>
                            <a:srgbClr val="D5A6BD"/>
                          </a:highlight>
                        </a:rPr>
                        <a:t>*</a:t>
                      </a:r>
                      <a:r>
                        <a:rPr lang="en-US" sz="1400" b="1" u="none" strike="noStrike" cap="none">
                          <a:highlight>
                            <a:srgbClr val="D5A6BD"/>
                          </a:highlight>
                        </a:rPr>
                        <a:t>, EdS</a:t>
                      </a:r>
                      <a:endParaRPr sz="1400" b="1" u="none" strike="noStrike" cap="none">
                        <a:highlight>
                          <a:srgbClr val="D5A6BD"/>
                        </a:highlight>
                      </a:endParaRPr>
                    </a:p>
                  </a:txBody>
                  <a:tcPr marL="91425" marR="91425" marT="91425" marB="91425">
                    <a:lnT w="9525" cap="flat" cmpd="sng">
                      <a:solidFill>
                        <a:srgbClr val="D5A6BD"/>
                      </a:solidFill>
                      <a:prstDash val="solid"/>
                      <a:round/>
                      <a:headEnd type="none" w="sm" len="sm"/>
                      <a:tailEnd type="none" w="sm" len="sm"/>
                    </a:lnT>
                    <a:solidFill>
                      <a:srgbClr val="EAD1D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highlight>
                            <a:srgbClr val="D5A6BD"/>
                          </a:highlight>
                        </a:rPr>
                        <a:t>Suzanne Adams, MEd</a:t>
                      </a:r>
                      <a:endParaRPr sz="1400" b="1" u="none" strike="noStrike" cap="none">
                        <a:highlight>
                          <a:srgbClr val="D5A6BD"/>
                        </a:highlight>
                      </a:endParaRPr>
                    </a:p>
                  </a:txBody>
                  <a:tcPr marL="91425" marR="91425" marT="91425" marB="91425">
                    <a:lnT w="9525" cap="flat" cmpd="sng">
                      <a:solidFill>
                        <a:srgbClr val="D5A6BD"/>
                      </a:solidFill>
                      <a:prstDash val="solid"/>
                      <a:round/>
                      <a:headEnd type="none" w="sm" len="sm"/>
                      <a:tailEnd type="none" w="sm" len="sm"/>
                    </a:lnT>
                    <a:solidFill>
                      <a:srgbClr val="EAD1DC"/>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Louis Casagrande, PhD</a:t>
                      </a:r>
                      <a:endParaRPr sz="1400" b="1" u="none" strike="noStrike" cap="none"/>
                    </a:p>
                  </a:txBody>
                  <a:tcPr marL="91425" marR="91425" marT="91425" marB="91425">
                    <a:solidFill>
                      <a:srgbClr val="D5A6B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Ronald Brandt, PhD</a:t>
                      </a:r>
                      <a:endParaRPr sz="1400" b="1" u="none" strike="noStrike" cap="none"/>
                    </a:p>
                  </a:txBody>
                  <a:tcPr marL="91425" marR="91425" marT="91425" marB="91425">
                    <a:solidFill>
                      <a:srgbClr val="D5A6B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Ali McDillon, MEd</a:t>
                      </a:r>
                      <a:endParaRPr sz="1400" b="1" u="none" strike="noStrike" cap="none"/>
                    </a:p>
                  </a:txBody>
                  <a:tcPr marL="91425" marR="91425" marT="91425" marB="91425">
                    <a:solidFill>
                      <a:srgbClr val="D5A6BD"/>
                    </a:solidFill>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Anne Marie Norman, MAT</a:t>
                      </a:r>
                      <a:endParaRPr sz="1400" b="1" u="none" strike="noStrike" cap="none"/>
                    </a:p>
                  </a:txBody>
                  <a:tcPr marL="91425" marR="91425" marT="91425" marB="91425">
                    <a:lnB w="9525" cap="flat" cmpd="sng">
                      <a:solidFill>
                        <a:srgbClr val="D5A6BD"/>
                      </a:solidFill>
                      <a:prstDash val="solid"/>
                      <a:round/>
                      <a:headEnd type="none" w="sm" len="sm"/>
                      <a:tailEnd type="none" w="sm" len="sm"/>
                    </a:lnB>
                    <a:solidFill>
                      <a:srgbClr val="EAD1D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Michelle Winesett, MEd</a:t>
                      </a:r>
                      <a:endParaRPr sz="1400" b="1" u="none" strike="noStrike" cap="none"/>
                    </a:p>
                  </a:txBody>
                  <a:tcPr marL="91425" marR="91425" marT="91425" marB="91425">
                    <a:lnB w="9525" cap="flat" cmpd="sng">
                      <a:solidFill>
                        <a:srgbClr val="D5A6BD"/>
                      </a:solidFill>
                      <a:prstDash val="solid"/>
                      <a:round/>
                      <a:headEnd type="none" w="sm" len="sm"/>
                      <a:tailEnd type="none" w="sm" len="sm"/>
                    </a:lnB>
                    <a:solidFill>
                      <a:srgbClr val="EAD1D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Christina Cummings, MEd</a:t>
                      </a:r>
                      <a:endParaRPr sz="1400" b="1" u="none" strike="noStrike" cap="none"/>
                    </a:p>
                  </a:txBody>
                  <a:tcPr marL="91425" marR="91425" marT="91425" marB="91425">
                    <a:lnB w="9525" cap="flat" cmpd="sng">
                      <a:solidFill>
                        <a:srgbClr val="D5A6BD"/>
                      </a:solidFill>
                      <a:prstDash val="solid"/>
                      <a:round/>
                      <a:headEnd type="none" w="sm" len="sm"/>
                      <a:tailEnd type="none" w="sm" len="sm"/>
                    </a:lnB>
                    <a:solidFill>
                      <a:srgbClr val="EAD1DC"/>
                    </a:solidFill>
                  </a:tcPr>
                </a:tc>
                <a:extLst>
                  <a:ext uri="{0D108BD9-81ED-4DB2-BD59-A6C34878D82A}">
                    <a16:rowId xmlns:a16="http://schemas.microsoft.com/office/drawing/2014/main" val="10004"/>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Tricia Miller, MS</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extLst>
                  <a:ext uri="{0D108BD9-81ED-4DB2-BD59-A6C34878D82A}">
                    <a16:rowId xmlns:a16="http://schemas.microsoft.com/office/drawing/2014/main" val="10005"/>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rgbClr val="FFFFFF"/>
                          </a:solidFill>
                        </a:rPr>
                        <a:t>Big Idea 4</a:t>
                      </a:r>
                      <a:endParaRPr sz="1400" b="1" u="none" strike="noStrike" cap="none">
                        <a:solidFill>
                          <a:srgbClr val="FFFFFF"/>
                        </a:solidFill>
                      </a:endParaRPr>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741B47"/>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rgbClr val="FFFFFF"/>
                          </a:solidFill>
                        </a:rPr>
                        <a:t>Big Idea 5</a:t>
                      </a:r>
                      <a:endParaRPr sz="1400" b="1" u="none" strike="noStrike" cap="none">
                        <a:solidFill>
                          <a:srgbClr val="FFFFFF"/>
                        </a:solidFill>
                      </a:endParaRPr>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741B47"/>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rgbClr val="FFFFFF"/>
                          </a:solidFill>
                        </a:rPr>
                        <a:t>Big Idea 6 </a:t>
                      </a:r>
                      <a:endParaRPr sz="1400" b="1" u="none" strike="noStrike" cap="none">
                        <a:solidFill>
                          <a:srgbClr val="FFFFFF"/>
                        </a:solidFill>
                      </a:endParaRPr>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741B47"/>
                    </a:solidFill>
                  </a:tcPr>
                </a:tc>
                <a:extLst>
                  <a:ext uri="{0D108BD9-81ED-4DB2-BD59-A6C34878D82A}">
                    <a16:rowId xmlns:a16="http://schemas.microsoft.com/office/drawing/2014/main" val="10006"/>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Kaleb Underwood, BA</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EAD1D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Christine Taylor, MEd</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EAD1D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Kate Smola, MEd</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EAD1DC"/>
                    </a:solidFill>
                  </a:tcPr>
                </a:tc>
                <a:extLst>
                  <a:ext uri="{0D108BD9-81ED-4DB2-BD59-A6C34878D82A}">
                    <a16:rowId xmlns:a16="http://schemas.microsoft.com/office/drawing/2014/main" val="10007"/>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Brian Stagg, MCLFS</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Liz Gosky, MEd</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Jill Barker</a:t>
                      </a:r>
                      <a:r>
                        <a:rPr lang="en-US" sz="1400" b="1" u="none" strike="noStrike" cap="none" baseline="30000"/>
                        <a:t>*</a:t>
                      </a:r>
                      <a:r>
                        <a:rPr lang="en-US" sz="1400" b="1" u="none" strike="noStrike" cap="none"/>
                        <a:t>,EdD</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extLst>
                  <a:ext uri="{0D108BD9-81ED-4DB2-BD59-A6C34878D82A}">
                    <a16:rowId xmlns:a16="http://schemas.microsoft.com/office/drawing/2014/main" val="10008"/>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Bonnie Buchak, MS</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EAD1D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Pam Kimber, MEd</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EAD1D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Chris Sterman, MEd</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EAD1DC"/>
                    </a:solidFill>
                  </a:tcPr>
                </a:tc>
                <a:extLst>
                  <a:ext uri="{0D108BD9-81ED-4DB2-BD59-A6C34878D82A}">
                    <a16:rowId xmlns:a16="http://schemas.microsoft.com/office/drawing/2014/main" val="10009"/>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Sohum Bhatt, BSE</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Ouida Dunton, EdS</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Glen Arnold, MEd</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extLst>
                  <a:ext uri="{0D108BD9-81ED-4DB2-BD59-A6C34878D82A}">
                    <a16:rowId xmlns:a16="http://schemas.microsoft.com/office/drawing/2014/main" val="1001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EAD1D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Dave Foy, MEd</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EAD1D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Cheryl Vanicek, MEd </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EAD1DC"/>
                    </a:solidFill>
                  </a:tcPr>
                </a:tc>
                <a:extLst>
                  <a:ext uri="{0D108BD9-81ED-4DB2-BD59-A6C34878D82A}">
                    <a16:rowId xmlns:a16="http://schemas.microsoft.com/office/drawing/2014/main" val="10011"/>
                  </a:ext>
                </a:extLst>
              </a:tr>
            </a:tbl>
          </a:graphicData>
        </a:graphic>
      </p:graphicFrame>
      <p:graphicFrame>
        <p:nvGraphicFramePr>
          <p:cNvPr id="2655" name="Google Shape;2655;g72675ba77d_295_0"/>
          <p:cNvGraphicFramePr/>
          <p:nvPr/>
        </p:nvGraphicFramePr>
        <p:xfrm>
          <a:off x="1454816" y="5990658"/>
          <a:ext cx="3000000" cy="3000000"/>
        </p:xfrm>
        <a:graphic>
          <a:graphicData uri="http://schemas.openxmlformats.org/drawingml/2006/table">
            <a:tbl>
              <a:tblPr>
                <a:noFill/>
                <a:tableStyleId>{CBF214AD-BB0D-42A3-8889-67BAC7B379A8}</a:tableStyleId>
              </a:tblPr>
              <a:tblGrid>
                <a:gridCol w="2787275">
                  <a:extLst>
                    <a:ext uri="{9D8B030D-6E8A-4147-A177-3AD203B41FA5}">
                      <a16:colId xmlns:a16="http://schemas.microsoft.com/office/drawing/2014/main" val="20000"/>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rgbClr val="FFFFFF"/>
                          </a:solidFill>
                        </a:rPr>
                        <a:t>Labs and Write This Not That</a:t>
                      </a:r>
                      <a:endParaRPr sz="1400" b="1" u="none" strike="noStrike" cap="none">
                        <a:solidFill>
                          <a:srgbClr val="FFFFFF"/>
                        </a:solidFill>
                      </a:endParaRPr>
                    </a:p>
                  </a:txBody>
                  <a:tcPr marL="91425" marR="91425" marT="91425" marB="91425">
                    <a:lnL w="9525" cap="flat" cmpd="sng">
                      <a:solidFill>
                        <a:srgbClr val="741B47"/>
                      </a:solidFill>
                      <a:prstDash val="solid"/>
                      <a:round/>
                      <a:headEnd type="none" w="sm" len="sm"/>
                      <a:tailEnd type="none" w="sm" len="sm"/>
                    </a:lnL>
                    <a:lnR w="9525" cap="flat" cmpd="sng">
                      <a:solidFill>
                        <a:srgbClr val="741B47"/>
                      </a:solidFill>
                      <a:prstDash val="solid"/>
                      <a:round/>
                      <a:headEnd type="none" w="sm" len="sm"/>
                      <a:tailEnd type="none" w="sm" len="sm"/>
                    </a:lnR>
                    <a:lnT w="9525" cap="flat" cmpd="sng">
                      <a:solidFill>
                        <a:srgbClr val="741B47"/>
                      </a:solidFill>
                      <a:prstDash val="solid"/>
                      <a:round/>
                      <a:headEnd type="none" w="sm" len="sm"/>
                      <a:tailEnd type="none" w="sm" len="sm"/>
                    </a:lnT>
                    <a:lnB w="9525" cap="flat" cmpd="sng">
                      <a:solidFill>
                        <a:srgbClr val="D5A6BD"/>
                      </a:solidFill>
                      <a:prstDash val="solid"/>
                      <a:round/>
                      <a:headEnd type="none" w="sm" len="sm"/>
                      <a:tailEnd type="none" w="sm" len="sm"/>
                    </a:lnB>
                    <a:solidFill>
                      <a:srgbClr val="741B47"/>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Nora Walsh, MS </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extLst>
                  <a:ext uri="{0D108BD9-81ED-4DB2-BD59-A6C34878D82A}">
                    <a16:rowId xmlns:a16="http://schemas.microsoft.com/office/drawing/2014/main" val="10001"/>
                  </a:ext>
                </a:extLst>
              </a:tr>
            </a:tbl>
          </a:graphicData>
        </a:graphic>
      </p:graphicFrame>
      <p:graphicFrame>
        <p:nvGraphicFramePr>
          <p:cNvPr id="2656" name="Google Shape;2656;g72675ba77d_295_0"/>
          <p:cNvGraphicFramePr/>
          <p:nvPr/>
        </p:nvGraphicFramePr>
        <p:xfrm>
          <a:off x="4434191" y="5990658"/>
          <a:ext cx="3000000" cy="3000000"/>
        </p:xfrm>
        <a:graphic>
          <a:graphicData uri="http://schemas.openxmlformats.org/drawingml/2006/table">
            <a:tbl>
              <a:tblPr>
                <a:noFill/>
                <a:tableStyleId>{CBF214AD-BB0D-42A3-8889-67BAC7B379A8}</a:tableStyleId>
              </a:tblPr>
              <a:tblGrid>
                <a:gridCol w="2787275">
                  <a:extLst>
                    <a:ext uri="{9D8B030D-6E8A-4147-A177-3AD203B41FA5}">
                      <a16:colId xmlns:a16="http://schemas.microsoft.com/office/drawing/2014/main" val="20000"/>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US" b="1">
                          <a:solidFill>
                            <a:srgbClr val="FFFFFF"/>
                          </a:solidFill>
                        </a:rPr>
                        <a:t>Realignment to 2019 CED</a:t>
                      </a:r>
                      <a:endParaRPr sz="1400" b="1" u="none" strike="noStrike" cap="none">
                        <a:solidFill>
                          <a:srgbClr val="FFFFFF"/>
                        </a:solidFill>
                      </a:endParaRPr>
                    </a:p>
                  </a:txBody>
                  <a:tcPr marL="91425" marR="91425" marT="91425" marB="91425">
                    <a:lnL w="9525" cap="flat" cmpd="sng">
                      <a:solidFill>
                        <a:srgbClr val="741B47"/>
                      </a:solidFill>
                      <a:prstDash val="solid"/>
                      <a:round/>
                      <a:headEnd type="none" w="sm" len="sm"/>
                      <a:tailEnd type="none" w="sm" len="sm"/>
                    </a:lnL>
                    <a:lnR w="9525" cap="flat" cmpd="sng">
                      <a:solidFill>
                        <a:srgbClr val="741B47"/>
                      </a:solidFill>
                      <a:prstDash val="solid"/>
                      <a:round/>
                      <a:headEnd type="none" w="sm" len="sm"/>
                      <a:tailEnd type="none" w="sm" len="sm"/>
                    </a:lnR>
                    <a:lnT w="9525" cap="flat" cmpd="sng">
                      <a:solidFill>
                        <a:srgbClr val="741B47"/>
                      </a:solidFill>
                      <a:prstDash val="solid"/>
                      <a:round/>
                      <a:headEnd type="none" w="sm" len="sm"/>
                      <a:tailEnd type="none" w="sm" len="sm"/>
                    </a:lnT>
                    <a:lnB w="9525" cap="flat" cmpd="sng">
                      <a:solidFill>
                        <a:srgbClr val="D5A6BD"/>
                      </a:solidFill>
                      <a:prstDash val="solid"/>
                      <a:round/>
                      <a:headEnd type="none" w="sm" len="sm"/>
                      <a:tailEnd type="none" w="sm" len="sm"/>
                    </a:lnB>
                    <a:solidFill>
                      <a:srgbClr val="741B47"/>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b="1"/>
                        <a:t>Janet Tuohy</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2661"/>
        <p:cNvGrpSpPr/>
        <p:nvPr/>
      </p:nvGrpSpPr>
      <p:grpSpPr>
        <a:xfrm>
          <a:off x="0" y="0"/>
          <a:ext cx="0" cy="0"/>
          <a:chOff x="0" y="0"/>
          <a:chExt cx="0" cy="0"/>
        </a:xfrm>
      </p:grpSpPr>
      <p:sp>
        <p:nvSpPr>
          <p:cNvPr id="2662" name="Google Shape;2662;g72675ba77d_295_7"/>
          <p:cNvSpPr txBox="1">
            <a:spLocks noGrp="1"/>
          </p:cNvSpPr>
          <p:nvPr>
            <p:ph type="title"/>
          </p:nvPr>
        </p:nvSpPr>
        <p:spPr>
          <a:xfrm>
            <a:off x="498474" y="343569"/>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Project Contributors, Continued</a:t>
            </a:r>
            <a:endParaRPr/>
          </a:p>
        </p:txBody>
      </p:sp>
      <p:graphicFrame>
        <p:nvGraphicFramePr>
          <p:cNvPr id="2663" name="Google Shape;2663;g72675ba77d_295_7"/>
          <p:cNvGraphicFramePr/>
          <p:nvPr/>
        </p:nvGraphicFramePr>
        <p:xfrm>
          <a:off x="498475" y="1154775"/>
          <a:ext cx="3000000" cy="3000000"/>
        </p:xfrm>
        <a:graphic>
          <a:graphicData uri="http://schemas.openxmlformats.org/drawingml/2006/table">
            <a:tbl>
              <a:tblPr>
                <a:noFill/>
                <a:tableStyleId>{CBF214AD-BB0D-42A3-8889-67BAC7B379A8}</a:tableStyleId>
              </a:tblPr>
              <a:tblGrid>
                <a:gridCol w="7239000">
                  <a:extLst>
                    <a:ext uri="{9D8B030D-6E8A-4147-A177-3AD203B41FA5}">
                      <a16:colId xmlns:a16="http://schemas.microsoft.com/office/drawing/2014/main" val="20000"/>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rgbClr val="FFFFFF"/>
                          </a:solidFill>
                        </a:rPr>
                        <a:t>Final Editors </a:t>
                      </a:r>
                      <a:endParaRPr sz="1400" b="1" u="none" strike="noStrike" cap="none">
                        <a:solidFill>
                          <a:srgbClr val="FFFFFF"/>
                        </a:solidFill>
                      </a:endParaRPr>
                    </a:p>
                  </a:txBody>
                  <a:tcPr marL="91425" marR="91425" marT="91425" marB="91425">
                    <a:lnL w="9525" cap="flat" cmpd="sng">
                      <a:solidFill>
                        <a:srgbClr val="741B47"/>
                      </a:solidFill>
                      <a:prstDash val="solid"/>
                      <a:round/>
                      <a:headEnd type="none" w="sm" len="sm"/>
                      <a:tailEnd type="none" w="sm" len="sm"/>
                    </a:lnL>
                    <a:lnR w="9525" cap="flat" cmpd="sng">
                      <a:solidFill>
                        <a:srgbClr val="741B47"/>
                      </a:solidFill>
                      <a:prstDash val="solid"/>
                      <a:round/>
                      <a:headEnd type="none" w="sm" len="sm"/>
                      <a:tailEnd type="none" w="sm" len="sm"/>
                    </a:lnR>
                    <a:lnT w="9525" cap="flat" cmpd="sng">
                      <a:solidFill>
                        <a:srgbClr val="741B47"/>
                      </a:solidFill>
                      <a:prstDash val="solid"/>
                      <a:round/>
                      <a:headEnd type="none" w="sm" len="sm"/>
                      <a:tailEnd type="none" w="sm" len="sm"/>
                    </a:lnT>
                    <a:lnB w="9525" cap="flat" cmpd="sng">
                      <a:solidFill>
                        <a:srgbClr val="D5A6BD"/>
                      </a:solidFill>
                      <a:prstDash val="solid"/>
                      <a:round/>
                      <a:headEnd type="none" w="sm" len="sm"/>
                      <a:tailEnd type="none" w="sm" len="sm"/>
                    </a:lnB>
                    <a:solidFill>
                      <a:srgbClr val="741B47"/>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Paul Cohen </a:t>
                      </a:r>
                      <a:r>
                        <a:rPr lang="en-US" sz="1400" b="1" u="none" strike="noStrike" cap="none" baseline="30000"/>
                        <a:t>*^</a:t>
                      </a:r>
                      <a:r>
                        <a:rPr lang="en-US" sz="1400" b="1" u="none" strike="noStrike" cap="none" baseline="-25000"/>
                        <a:t>,</a:t>
                      </a:r>
                      <a:r>
                        <a:rPr lang="en-US" sz="1400" b="1" u="none" strike="noStrike" cap="none"/>
                        <a:t>MA</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highlight>
                            <a:srgbClr val="D5A6BD"/>
                          </a:highlight>
                        </a:rPr>
                        <a:t>Russ Maurer, PhD</a:t>
                      </a:r>
                      <a:endParaRPr sz="1400" b="1" u="none" strike="noStrike" cap="none">
                        <a:highlight>
                          <a:srgbClr val="D5A6BD"/>
                        </a:highlight>
                      </a:endParaRPr>
                    </a:p>
                  </a:txBody>
                  <a:tcPr marL="91425" marR="91425" marT="91425" marB="91425">
                    <a:lnT w="9525" cap="flat" cmpd="sng">
                      <a:solidFill>
                        <a:srgbClr val="D5A6BD"/>
                      </a:solidFill>
                      <a:prstDash val="solid"/>
                      <a:round/>
                      <a:headEnd type="none" w="sm" len="sm"/>
                      <a:tailEnd type="none" w="sm" len="sm"/>
                    </a:lnT>
                    <a:solidFill>
                      <a:srgbClr val="EAD1DC"/>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Bridget Adkins</a:t>
                      </a:r>
                      <a:r>
                        <a:rPr lang="en-US" sz="1400" b="1" u="none" strike="noStrike" cap="none" baseline="30000"/>
                        <a:t>*</a:t>
                      </a:r>
                      <a:r>
                        <a:rPr lang="en-US" sz="1400" b="1" u="none" strike="noStrike" cap="none"/>
                        <a:t>, MEd</a:t>
                      </a:r>
                      <a:endParaRPr sz="1400" b="1" u="none" strike="noStrike" cap="none"/>
                    </a:p>
                  </a:txBody>
                  <a:tcPr marL="91425" marR="91425" marT="91425" marB="91425">
                    <a:solidFill>
                      <a:srgbClr val="D5A6BD"/>
                    </a:solidFill>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Russ Kohnken</a:t>
                      </a:r>
                      <a:r>
                        <a:rPr lang="en-US" sz="1400" b="1" u="none" strike="noStrike" cap="none" baseline="30000"/>
                        <a:t>* </a:t>
                      </a:r>
                      <a:r>
                        <a:rPr lang="en-US" sz="1400" b="1" u="none" strike="noStrike" cap="none"/>
                        <a:t>, PhD</a:t>
                      </a:r>
                      <a:endParaRPr sz="1400" b="1" u="none" strike="noStrike" cap="none"/>
                    </a:p>
                  </a:txBody>
                  <a:tcPr marL="91425" marR="91425" marT="91425" marB="91425">
                    <a:lnB w="9525" cap="flat" cmpd="sng">
                      <a:solidFill>
                        <a:srgbClr val="D5A6BD"/>
                      </a:solidFill>
                      <a:prstDash val="solid"/>
                      <a:round/>
                      <a:headEnd type="none" w="sm" len="sm"/>
                      <a:tailEnd type="none" w="sm" len="sm"/>
                    </a:lnB>
                    <a:solidFill>
                      <a:srgbClr val="EAD1DC"/>
                    </a:solidFill>
                  </a:tcPr>
                </a:tc>
                <a:extLst>
                  <a:ext uri="{0D108BD9-81ED-4DB2-BD59-A6C34878D82A}">
                    <a16:rowId xmlns:a16="http://schemas.microsoft.com/office/drawing/2014/main" val="10004"/>
                  </a:ext>
                </a:extLst>
              </a:tr>
              <a:tr h="381000">
                <a:tc>
                  <a:txBody>
                    <a:bodyPr/>
                    <a:lstStyle/>
                    <a:p>
                      <a:pPr marL="0" marR="0" lvl="0" indent="0" algn="l" rtl="0">
                        <a:lnSpc>
                          <a:spcPct val="100000"/>
                        </a:lnSpc>
                        <a:spcBef>
                          <a:spcPts val="0"/>
                        </a:spcBef>
                        <a:spcAft>
                          <a:spcPts val="0"/>
                        </a:spcAft>
                        <a:buClr>
                          <a:schemeClr val="dk1"/>
                        </a:buClr>
                        <a:buSzPts val="1100"/>
                        <a:buFont typeface="Arial"/>
                        <a:buNone/>
                      </a:pPr>
                      <a:r>
                        <a:rPr lang="en-US" sz="1400" b="1" u="none" strike="noStrike" cap="none">
                          <a:solidFill>
                            <a:schemeClr val="dk1"/>
                          </a:solidFill>
                        </a:rPr>
                        <a:t>Matt Kennedy</a:t>
                      </a:r>
                      <a:r>
                        <a:rPr lang="en-US" sz="1400" b="1" u="none" strike="noStrike" cap="none" baseline="30000">
                          <a:solidFill>
                            <a:schemeClr val="dk1"/>
                          </a:solidFill>
                        </a:rPr>
                        <a:t>* </a:t>
                      </a:r>
                      <a:r>
                        <a:rPr lang="en-US" sz="1400" b="1" u="none" strike="noStrike" cap="none">
                          <a:solidFill>
                            <a:schemeClr val="dk1"/>
                          </a:solidFill>
                        </a:rPr>
                        <a:t>, PhD</a:t>
                      </a:r>
                      <a:endParaRPr sz="1400" b="1" u="none" strike="noStrike" cap="none"/>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extLst>
                  <a:ext uri="{0D108BD9-81ED-4DB2-BD59-A6C34878D82A}">
                    <a16:rowId xmlns:a16="http://schemas.microsoft.com/office/drawing/2014/main" val="10005"/>
                  </a:ext>
                </a:extLst>
              </a:tr>
              <a:tr h="381000">
                <a:tc>
                  <a:txBody>
                    <a:bodyPr/>
                    <a:lstStyle/>
                    <a:p>
                      <a:pPr marL="0" marR="0" lvl="0" indent="0" algn="l" rtl="0">
                        <a:lnSpc>
                          <a:spcPct val="100000"/>
                        </a:lnSpc>
                        <a:spcBef>
                          <a:spcPts val="0"/>
                        </a:spcBef>
                        <a:spcAft>
                          <a:spcPts val="0"/>
                        </a:spcAft>
                        <a:buClr>
                          <a:schemeClr val="dk1"/>
                        </a:buClr>
                        <a:buSzPts val="1100"/>
                        <a:buFont typeface="Arial"/>
                        <a:buNone/>
                      </a:pPr>
                      <a:r>
                        <a:rPr lang="en-US" sz="1400" b="1" u="none" strike="noStrike" cap="none">
                          <a:solidFill>
                            <a:schemeClr val="dk1"/>
                          </a:solidFill>
                        </a:rPr>
                        <a:t>Dena Leggett</a:t>
                      </a:r>
                      <a:r>
                        <a:rPr lang="en-US" sz="1400" b="1" u="none" strike="noStrike" cap="none" baseline="30000">
                          <a:solidFill>
                            <a:schemeClr val="dk1"/>
                          </a:solidFill>
                        </a:rPr>
                        <a:t>* </a:t>
                      </a:r>
                      <a:r>
                        <a:rPr lang="en-US" sz="1400" b="1" u="none" strike="noStrike" cap="none">
                          <a:solidFill>
                            <a:schemeClr val="dk1"/>
                          </a:solidFill>
                        </a:rPr>
                        <a:t>, PhD</a:t>
                      </a:r>
                      <a:endParaRPr sz="1400" b="1" u="none" strike="noStrike" cap="none"/>
                    </a:p>
                  </a:txBody>
                  <a:tcPr marL="91425" marR="91425" marT="91425" marB="91425">
                    <a:lnT w="9525" cap="flat" cmpd="sng">
                      <a:solidFill>
                        <a:srgbClr val="D5A6BD"/>
                      </a:solidFill>
                      <a:prstDash val="solid"/>
                      <a:round/>
                      <a:headEnd type="none" w="sm" len="sm"/>
                      <a:tailEnd type="none" w="sm" len="sm"/>
                    </a:lnT>
                    <a:solidFill>
                      <a:srgbClr val="EAD1DC"/>
                    </a:solidFill>
                  </a:tcPr>
                </a:tc>
                <a:extLst>
                  <a:ext uri="{0D108BD9-81ED-4DB2-BD59-A6C34878D82A}">
                    <a16:rowId xmlns:a16="http://schemas.microsoft.com/office/drawing/2014/main" val="10006"/>
                  </a:ext>
                </a:extLst>
              </a:tr>
            </a:tbl>
          </a:graphicData>
        </a:graphic>
      </p:graphicFrame>
      <p:graphicFrame>
        <p:nvGraphicFramePr>
          <p:cNvPr id="2664" name="Google Shape;2664;g72675ba77d_295_7"/>
          <p:cNvGraphicFramePr/>
          <p:nvPr/>
        </p:nvGraphicFramePr>
        <p:xfrm>
          <a:off x="580975" y="4231000"/>
          <a:ext cx="3000000" cy="3000000"/>
        </p:xfrm>
        <a:graphic>
          <a:graphicData uri="http://schemas.openxmlformats.org/drawingml/2006/table">
            <a:tbl>
              <a:tblPr>
                <a:noFill/>
                <a:tableStyleId>{CBF214AD-BB0D-42A3-8889-67BAC7B379A8}</a:tableStyleId>
              </a:tblPr>
              <a:tblGrid>
                <a:gridCol w="7239000">
                  <a:extLst>
                    <a:ext uri="{9D8B030D-6E8A-4147-A177-3AD203B41FA5}">
                      <a16:colId xmlns:a16="http://schemas.microsoft.com/office/drawing/2014/main" val="20000"/>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rgbClr val="FFFFFF"/>
                          </a:solidFill>
                        </a:rPr>
                        <a:t>Project Coordinator </a:t>
                      </a:r>
                      <a:endParaRPr sz="1400" b="1" u="none" strike="noStrike" cap="none">
                        <a:solidFill>
                          <a:srgbClr val="FFFFFF"/>
                        </a:solidFill>
                      </a:endParaRPr>
                    </a:p>
                  </a:txBody>
                  <a:tcPr marL="91425" marR="91425" marT="91425" marB="91425">
                    <a:lnL w="9525" cap="flat" cmpd="sng">
                      <a:solidFill>
                        <a:srgbClr val="741B47"/>
                      </a:solidFill>
                      <a:prstDash val="solid"/>
                      <a:round/>
                      <a:headEnd type="none" w="sm" len="sm"/>
                      <a:tailEnd type="none" w="sm" len="sm"/>
                    </a:lnL>
                    <a:lnR w="9525" cap="flat" cmpd="sng">
                      <a:solidFill>
                        <a:srgbClr val="741B47"/>
                      </a:solidFill>
                      <a:prstDash val="solid"/>
                      <a:round/>
                      <a:headEnd type="none" w="sm" len="sm"/>
                      <a:tailEnd type="none" w="sm" len="sm"/>
                    </a:lnR>
                    <a:lnT w="9525" cap="flat" cmpd="sng">
                      <a:solidFill>
                        <a:srgbClr val="741B47"/>
                      </a:solidFill>
                      <a:prstDash val="solid"/>
                      <a:round/>
                      <a:headEnd type="none" w="sm" len="sm"/>
                      <a:tailEnd type="none" w="sm" len="sm"/>
                    </a:lnT>
                    <a:lnB w="9525" cap="flat" cmpd="sng">
                      <a:solidFill>
                        <a:srgbClr val="D5A6BD"/>
                      </a:solidFill>
                      <a:prstDash val="solid"/>
                      <a:round/>
                      <a:headEnd type="none" w="sm" len="sm"/>
                      <a:tailEnd type="none" w="sm" len="sm"/>
                    </a:lnB>
                    <a:solidFill>
                      <a:srgbClr val="741B47"/>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Brandie Freeman, EdS</a:t>
                      </a:r>
                      <a:endParaRPr sz="1400" b="1" u="none" strike="noStrike" cap="none"/>
                    </a:p>
                    <a:p>
                      <a:pPr marL="0" marR="0" lvl="0" indent="0" algn="l" rtl="0">
                        <a:lnSpc>
                          <a:spcPct val="100000"/>
                        </a:lnSpc>
                        <a:spcBef>
                          <a:spcPts val="0"/>
                        </a:spcBef>
                        <a:spcAft>
                          <a:spcPts val="0"/>
                        </a:spcAft>
                        <a:buClr>
                          <a:srgbClr val="000000"/>
                        </a:buClr>
                        <a:buSzPts val="1400"/>
                        <a:buFont typeface="Arial"/>
                        <a:buNone/>
                      </a:pPr>
                      <a:endParaRPr sz="1400" b="1" u="none" strike="noStrike" cap="none"/>
                    </a:p>
                    <a:p>
                      <a:pPr marL="0" marR="0" lvl="0" indent="0" algn="l" rtl="0">
                        <a:lnSpc>
                          <a:spcPct val="100000"/>
                        </a:lnSpc>
                        <a:spcBef>
                          <a:spcPts val="0"/>
                        </a:spcBef>
                        <a:spcAft>
                          <a:spcPts val="0"/>
                        </a:spcAft>
                        <a:buClr>
                          <a:srgbClr val="000000"/>
                        </a:buClr>
                        <a:buSzPts val="1400"/>
                        <a:buFont typeface="Arial"/>
                        <a:buNone/>
                      </a:pPr>
                      <a:endParaRPr sz="1400" b="1" u="none" strike="noStrike" cap="none"/>
                    </a:p>
                    <a:p>
                      <a:pPr marL="0" marR="0" lvl="0" indent="0" algn="l" rtl="0">
                        <a:lnSpc>
                          <a:spcPct val="100000"/>
                        </a:lnSpc>
                        <a:spcBef>
                          <a:spcPts val="0"/>
                        </a:spcBef>
                        <a:spcAft>
                          <a:spcPts val="0"/>
                        </a:spcAft>
                        <a:buClr>
                          <a:srgbClr val="000000"/>
                        </a:buClr>
                        <a:buSzPts val="1400"/>
                        <a:buFont typeface="Arial"/>
                        <a:buNone/>
                      </a:pPr>
                      <a:r>
                        <a:rPr lang="en-US" sz="1400" b="1" u="none" strike="noStrike" cap="none"/>
                        <a:t>Questions or Comments? </a:t>
                      </a:r>
                      <a:endParaRPr sz="1400" b="1" u="none" strike="noStrike" cap="none"/>
                    </a:p>
                    <a:p>
                      <a:pPr marL="0" marR="0" lvl="0" indent="0" algn="l" rtl="0">
                        <a:lnSpc>
                          <a:spcPct val="100000"/>
                        </a:lnSpc>
                        <a:spcBef>
                          <a:spcPts val="0"/>
                        </a:spcBef>
                        <a:spcAft>
                          <a:spcPts val="0"/>
                        </a:spcAft>
                        <a:buClr>
                          <a:srgbClr val="000000"/>
                        </a:buClr>
                        <a:buSzPts val="1400"/>
                        <a:buFont typeface="Arial"/>
                        <a:buNone/>
                      </a:pPr>
                      <a:r>
                        <a:rPr lang="en-US" sz="1400" b="1" u="none" strike="noStrike" cap="none"/>
                        <a:t>Contact </a:t>
                      </a:r>
                      <a:r>
                        <a:rPr lang="en-US" sz="1400" b="1" u="none" strike="noStrike" cap="none">
                          <a:solidFill>
                            <a:srgbClr val="FF00FF"/>
                          </a:solidFill>
                        </a:rPr>
                        <a:t>Brandie.Freeman@Bartowk.12.ga.us</a:t>
                      </a:r>
                      <a:endParaRPr sz="1400" b="1" u="none" strike="noStrike" cap="none">
                        <a:solidFill>
                          <a:srgbClr val="FF00FF"/>
                        </a:solidFill>
                      </a:endParaRPr>
                    </a:p>
                  </a:txBody>
                  <a:tcPr marL="91425" marR="91425" marT="91425" marB="91425">
                    <a:lnL w="9525" cap="flat" cmpd="sng">
                      <a:solidFill>
                        <a:srgbClr val="D5A6BD"/>
                      </a:solidFill>
                      <a:prstDash val="solid"/>
                      <a:round/>
                      <a:headEnd type="none" w="sm" len="sm"/>
                      <a:tailEnd type="none" w="sm" len="sm"/>
                    </a:lnL>
                    <a:lnR w="9525" cap="flat" cmpd="sng">
                      <a:solidFill>
                        <a:srgbClr val="D5A6BD"/>
                      </a:solidFill>
                      <a:prstDash val="solid"/>
                      <a:round/>
                      <a:headEnd type="none" w="sm" len="sm"/>
                      <a:tailEnd type="none" w="sm" len="sm"/>
                    </a:lnR>
                    <a:lnT w="9525" cap="flat" cmpd="sng">
                      <a:solidFill>
                        <a:srgbClr val="D5A6BD"/>
                      </a:solidFill>
                      <a:prstDash val="solid"/>
                      <a:round/>
                      <a:headEnd type="none" w="sm" len="sm"/>
                      <a:tailEnd type="none" w="sm" len="sm"/>
                    </a:lnT>
                    <a:lnB w="9525" cap="flat" cmpd="sng">
                      <a:solidFill>
                        <a:srgbClr val="D5A6BD"/>
                      </a:solidFill>
                      <a:prstDash val="solid"/>
                      <a:round/>
                      <a:headEnd type="none" w="sm" len="sm"/>
                      <a:tailEnd type="none" w="sm" len="sm"/>
                    </a:lnB>
                    <a:solidFill>
                      <a:srgbClr val="D5A6BD"/>
                    </a:solidFill>
                  </a:tcPr>
                </a:tc>
                <a:extLst>
                  <a:ext uri="{0D108BD9-81ED-4DB2-BD59-A6C34878D82A}">
                    <a16:rowId xmlns:a16="http://schemas.microsoft.com/office/drawing/2014/main" val="10001"/>
                  </a:ext>
                </a:extLst>
              </a:tr>
            </a:tbl>
          </a:graphicData>
        </a:graphic>
      </p:graphicFrame>
      <p:sp>
        <p:nvSpPr>
          <p:cNvPr id="2665" name="Google Shape;2665;g72675ba77d_295_7"/>
          <p:cNvSpPr txBox="1"/>
          <p:nvPr/>
        </p:nvSpPr>
        <p:spPr>
          <a:xfrm>
            <a:off x="637300" y="6158350"/>
            <a:ext cx="5062500" cy="33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baseline="30000">
                <a:solidFill>
                  <a:srgbClr val="000000"/>
                </a:solidFill>
                <a:latin typeface="Rockwell"/>
                <a:ea typeface="Rockwell"/>
                <a:cs typeface="Rockwell"/>
                <a:sym typeface="Rockwell"/>
              </a:rPr>
              <a:t>*</a:t>
            </a:r>
            <a:r>
              <a:rPr lang="en-US" sz="1400" b="0" i="0" u="none" strike="noStrike" cap="none">
                <a:solidFill>
                  <a:srgbClr val="000000"/>
                </a:solidFill>
                <a:latin typeface="Rockwell"/>
                <a:ea typeface="Rockwell"/>
                <a:cs typeface="Rockwell"/>
                <a:sym typeface="Rockwell"/>
              </a:rPr>
              <a:t>AP Reader, </a:t>
            </a:r>
            <a:r>
              <a:rPr lang="en-US" sz="1400" b="0" i="0" u="none" strike="noStrike" cap="none" baseline="30000">
                <a:solidFill>
                  <a:srgbClr val="000000"/>
                </a:solidFill>
                <a:latin typeface="Rockwell"/>
                <a:ea typeface="Rockwell"/>
                <a:cs typeface="Rockwell"/>
                <a:sym typeface="Rockwell"/>
              </a:rPr>
              <a:t>^</a:t>
            </a:r>
            <a:r>
              <a:rPr lang="en-US" sz="1400" b="0" i="0" u="none" strike="noStrike" cap="none">
                <a:solidFill>
                  <a:srgbClr val="000000"/>
                </a:solidFill>
                <a:latin typeface="Rockwell"/>
                <a:ea typeface="Rockwell"/>
                <a:cs typeface="Rockwell"/>
                <a:sym typeface="Rockwell"/>
              </a:rPr>
              <a:t> Table Leader, </a:t>
            </a:r>
            <a:r>
              <a:rPr lang="en-US" sz="1400" b="0" i="0" u="none" strike="noStrike" cap="none" baseline="30000">
                <a:solidFill>
                  <a:srgbClr val="000000"/>
                </a:solidFill>
                <a:latin typeface="Rockwell"/>
                <a:ea typeface="Rockwell"/>
                <a:cs typeface="Rockwell"/>
                <a:sym typeface="Rockwell"/>
              </a:rPr>
              <a:t>*</a:t>
            </a:r>
            <a:r>
              <a:rPr lang="en-US" sz="1400" b="0" i="0" u="none" strike="noStrike" cap="none">
                <a:solidFill>
                  <a:srgbClr val="000000"/>
                </a:solidFill>
                <a:latin typeface="Rockwell"/>
                <a:ea typeface="Rockwell"/>
                <a:cs typeface="Rockwell"/>
                <a:sym typeface="Rockwell"/>
              </a:rPr>
              <a:t> Question Writer </a:t>
            </a:r>
            <a:endParaRPr sz="1400" b="0" i="0" u="none" strike="noStrike" cap="none">
              <a:solidFill>
                <a:srgbClr val="000000"/>
              </a:solidFill>
              <a:latin typeface="Rockwell"/>
              <a:ea typeface="Rockwell"/>
              <a:cs typeface="Rockwell"/>
              <a:sym typeface="Rockwe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g724b252115_0_318"/>
          <p:cNvSpPr txBox="1">
            <a:spLocks noGrp="1"/>
          </p:cNvSpPr>
          <p:nvPr>
            <p:ph type="title"/>
          </p:nvPr>
        </p:nvSpPr>
        <p:spPr>
          <a:xfrm>
            <a:off x="498475" y="190000"/>
            <a:ext cx="7556400" cy="132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800"/>
              <a:buFont typeface="Rokkitt"/>
              <a:buNone/>
            </a:pPr>
            <a:r>
              <a:rPr lang="en-US" sz="3200"/>
              <a:t>Using Spectroscopy to measure properties associated with vibrational or electronic motions of  molecules</a:t>
            </a:r>
            <a:endParaRPr/>
          </a:p>
        </p:txBody>
      </p:sp>
      <p:sp>
        <p:nvSpPr>
          <p:cNvPr id="747" name="Google Shape;747;g724b252115_0_318"/>
          <p:cNvSpPr txBox="1">
            <a:spLocks noGrp="1"/>
          </p:cNvSpPr>
          <p:nvPr>
            <p:ph type="body" idx="1"/>
          </p:nvPr>
        </p:nvSpPr>
        <p:spPr>
          <a:xfrm>
            <a:off x="51666" y="2319495"/>
            <a:ext cx="8190900" cy="24414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accent1"/>
              </a:buClr>
              <a:buSzPts val="1350"/>
              <a:buFont typeface="Noto Sans Symbols"/>
              <a:buNone/>
            </a:pPr>
            <a:r>
              <a:rPr lang="en-US" sz="2400" b="1"/>
              <a:t>IR Radiation</a:t>
            </a:r>
            <a:r>
              <a:rPr lang="en-US"/>
              <a:t> - detects different types of bonds by analyzing molecular vibrations</a:t>
            </a:r>
            <a:endParaRPr/>
          </a:p>
        </p:txBody>
      </p:sp>
      <p:sp>
        <p:nvSpPr>
          <p:cNvPr id="748" name="Google Shape;748;g724b252115_0_318"/>
          <p:cNvSpPr txBox="1">
            <a:spLocks noGrp="1"/>
          </p:cNvSpPr>
          <p:nvPr>
            <p:ph type="body" idx="4294967295"/>
          </p:nvPr>
        </p:nvSpPr>
        <p:spPr>
          <a:xfrm>
            <a:off x="-65400" y="3093694"/>
            <a:ext cx="5182800" cy="2008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350"/>
              <a:buFont typeface="Noto Sans Symbols"/>
              <a:buNone/>
            </a:pPr>
            <a:endParaRPr sz="2400" b="1"/>
          </a:p>
          <a:p>
            <a:pPr marL="0" marR="0" lvl="0" indent="0" algn="l" rtl="0">
              <a:lnSpc>
                <a:spcPct val="100000"/>
              </a:lnSpc>
              <a:spcBef>
                <a:spcPts val="0"/>
              </a:spcBef>
              <a:spcAft>
                <a:spcPts val="0"/>
              </a:spcAft>
              <a:buClr>
                <a:schemeClr val="accent1"/>
              </a:buClr>
              <a:buSzPts val="1350"/>
              <a:buFont typeface="Noto Sans Symbols"/>
              <a:buNone/>
            </a:pPr>
            <a:endParaRPr sz="2400" b="1"/>
          </a:p>
          <a:p>
            <a:pPr marL="0" marR="0" lvl="0" indent="0" algn="l" rtl="0">
              <a:lnSpc>
                <a:spcPct val="100000"/>
              </a:lnSpc>
              <a:spcBef>
                <a:spcPts val="0"/>
              </a:spcBef>
              <a:spcAft>
                <a:spcPts val="0"/>
              </a:spcAft>
              <a:buClr>
                <a:schemeClr val="accent1"/>
              </a:buClr>
              <a:buSzPts val="1350"/>
              <a:buFont typeface="Noto Sans Symbols"/>
              <a:buNone/>
            </a:pPr>
            <a:r>
              <a:rPr lang="en-US" sz="2400" b="1"/>
              <a:t>UV or X-Ray Radiation</a:t>
            </a:r>
            <a:r>
              <a:rPr lang="en-US"/>
              <a:t> </a:t>
            </a:r>
            <a:endParaRPr/>
          </a:p>
          <a:p>
            <a:pPr marL="457200" marR="0" lvl="0" indent="-228600" algn="l" rtl="0">
              <a:lnSpc>
                <a:spcPct val="100000"/>
              </a:lnSpc>
              <a:spcBef>
                <a:spcPts val="0"/>
              </a:spcBef>
              <a:spcAft>
                <a:spcPts val="0"/>
              </a:spcAft>
              <a:buSzPts val="1388"/>
              <a:buChar char="■"/>
            </a:pPr>
            <a:r>
              <a:rPr lang="en-US" sz="1850"/>
              <a:t>Photoelectron Spectroscopy(PES)</a:t>
            </a:r>
            <a:endParaRPr sz="1850"/>
          </a:p>
          <a:p>
            <a:pPr marL="457200" marR="0" lvl="0" indent="-228600" algn="l" rtl="0">
              <a:lnSpc>
                <a:spcPct val="100000"/>
              </a:lnSpc>
              <a:spcBef>
                <a:spcPts val="0"/>
              </a:spcBef>
              <a:spcAft>
                <a:spcPts val="0"/>
              </a:spcAft>
              <a:buSzPts val="1388"/>
              <a:buChar char="■"/>
            </a:pPr>
            <a:r>
              <a:rPr lang="en-US" sz="1850"/>
              <a:t>Causes electron transitions</a:t>
            </a:r>
            <a:endParaRPr/>
          </a:p>
          <a:p>
            <a:pPr marL="457200" marR="0" lvl="0" indent="-228600" algn="l" rtl="0">
              <a:lnSpc>
                <a:spcPct val="100000"/>
              </a:lnSpc>
              <a:spcBef>
                <a:spcPts val="0"/>
              </a:spcBef>
              <a:spcAft>
                <a:spcPts val="0"/>
              </a:spcAft>
              <a:buSzPts val="1388"/>
              <a:buChar char="■"/>
            </a:pPr>
            <a:r>
              <a:rPr lang="en-US" sz="1850"/>
              <a:t> Transitions  provides info on </a:t>
            </a:r>
            <a:endParaRPr sz="1850"/>
          </a:p>
          <a:p>
            <a:pPr marL="228600" marR="0" lvl="0" indent="0" algn="l" rtl="0">
              <a:lnSpc>
                <a:spcPct val="100000"/>
              </a:lnSpc>
              <a:spcBef>
                <a:spcPts val="0"/>
              </a:spcBef>
              <a:spcAft>
                <a:spcPts val="0"/>
              </a:spcAft>
              <a:buSzPts val="1388"/>
              <a:buNone/>
            </a:pPr>
            <a:r>
              <a:rPr lang="en-US" sz="1850"/>
              <a:t>electron configurations</a:t>
            </a:r>
            <a:endParaRPr sz="1850"/>
          </a:p>
        </p:txBody>
      </p:sp>
      <p:sp>
        <p:nvSpPr>
          <p:cNvPr id="749" name="Google Shape;749;g724b252115_0_318"/>
          <p:cNvSpPr txBox="1"/>
          <p:nvPr/>
        </p:nvSpPr>
        <p:spPr>
          <a:xfrm>
            <a:off x="8097582" y="-32651"/>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3"/>
              </a:rPr>
              <a:t>Source</a:t>
            </a:r>
            <a:endParaRPr sz="1400" b="0" i="0" u="none" strike="noStrike" cap="none">
              <a:solidFill>
                <a:srgbClr val="000000"/>
              </a:solidFill>
              <a:latin typeface="Arial"/>
              <a:ea typeface="Arial"/>
              <a:cs typeface="Arial"/>
              <a:sym typeface="Arial"/>
            </a:endParaRPr>
          </a:p>
        </p:txBody>
      </p:sp>
      <p:sp>
        <p:nvSpPr>
          <p:cNvPr id="750" name="Google Shape;750;g724b252115_0_318"/>
          <p:cNvSpPr txBox="1"/>
          <p:nvPr/>
        </p:nvSpPr>
        <p:spPr>
          <a:xfrm>
            <a:off x="0" y="6173879"/>
            <a:ext cx="9144000" cy="62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 1.15 Justify the selection of a particular type of spectroscopy to measure properties associated with vibrational or electronic motions of molecules</a:t>
            </a: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751" name="Google Shape;751;g724b252115_0_318"/>
          <p:cNvSpPr txBox="1"/>
          <p:nvPr/>
        </p:nvSpPr>
        <p:spPr>
          <a:xfrm>
            <a:off x="8023890" y="1795016"/>
            <a:ext cx="1403700" cy="62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4"/>
              </a:rPr>
              <a:t>IR Video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5"/>
              </a:rPr>
              <a:t>UV Video</a:t>
            </a:r>
            <a:endParaRPr sz="1400" b="0" i="0" u="none" strike="noStrike" cap="none">
              <a:solidFill>
                <a:srgbClr val="000000"/>
              </a:solidFill>
              <a:latin typeface="Arial"/>
              <a:ea typeface="Arial"/>
              <a:cs typeface="Arial"/>
              <a:sym typeface="Arial"/>
            </a:endParaRPr>
          </a:p>
        </p:txBody>
      </p:sp>
      <p:pic>
        <p:nvPicPr>
          <p:cNvPr id="752" name="Google Shape;752;g724b252115_0_318"/>
          <p:cNvPicPr preferRelativeResize="0"/>
          <p:nvPr/>
        </p:nvPicPr>
        <p:blipFill rotWithShape="1">
          <a:blip r:embed="rId6">
            <a:alphaModFix/>
          </a:blip>
          <a:srcRect/>
          <a:stretch/>
        </p:blipFill>
        <p:spPr>
          <a:xfrm>
            <a:off x="4071613" y="3227453"/>
            <a:ext cx="4935425" cy="199877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13"/>
          <p:cNvSpPr txBox="1">
            <a:spLocks noGrp="1"/>
          </p:cNvSpPr>
          <p:nvPr>
            <p:ph type="title"/>
          </p:nvPr>
        </p:nvSpPr>
        <p:spPr>
          <a:xfrm>
            <a:off x="498474" y="60726"/>
            <a:ext cx="7556313" cy="11161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Chemical Reactivity </a:t>
            </a:r>
            <a:endParaRPr/>
          </a:p>
        </p:txBody>
      </p:sp>
      <p:sp>
        <p:nvSpPr>
          <p:cNvPr id="758" name="Google Shape;758;p13"/>
          <p:cNvSpPr txBox="1">
            <a:spLocks noGrp="1"/>
          </p:cNvSpPr>
          <p:nvPr>
            <p:ph type="body" idx="1"/>
          </p:nvPr>
        </p:nvSpPr>
        <p:spPr>
          <a:xfrm>
            <a:off x="199654" y="622606"/>
            <a:ext cx="6461848" cy="589618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1275"/>
              <a:buChar char="■"/>
            </a:pPr>
            <a:r>
              <a:rPr lang="en-US" sz="1700" b="1"/>
              <a:t>Using Trends</a:t>
            </a:r>
            <a:endParaRPr/>
          </a:p>
          <a:p>
            <a:pPr marL="228600" lvl="0" indent="-228600" algn="l" rtl="0">
              <a:lnSpc>
                <a:spcPct val="90000"/>
              </a:lnSpc>
              <a:spcBef>
                <a:spcPts val="2000"/>
              </a:spcBef>
              <a:spcAft>
                <a:spcPts val="0"/>
              </a:spcAft>
              <a:buSzPts val="1275"/>
              <a:buChar char="■"/>
            </a:pPr>
            <a:r>
              <a:rPr lang="en-US" sz="1700"/>
              <a:t>Nonmetals have higher electronegativities than metals --&gt; causes the formation of ionic solids</a:t>
            </a:r>
            <a:endParaRPr/>
          </a:p>
          <a:p>
            <a:pPr marL="228600" lvl="0" indent="-228600" algn="l" rtl="0">
              <a:lnSpc>
                <a:spcPct val="90000"/>
              </a:lnSpc>
              <a:spcBef>
                <a:spcPts val="2000"/>
              </a:spcBef>
              <a:spcAft>
                <a:spcPts val="0"/>
              </a:spcAft>
              <a:buSzPts val="1275"/>
              <a:buChar char="■"/>
            </a:pPr>
            <a:r>
              <a:rPr lang="en-US" sz="1700"/>
              <a:t>Compounds formed between nonmetals are </a:t>
            </a:r>
            <a:r>
              <a:rPr lang="en-US" sz="1700" b="1"/>
              <a:t>molecular</a:t>
            </a:r>
            <a:endParaRPr sz="1700"/>
          </a:p>
          <a:p>
            <a:pPr marL="457200" lvl="1" indent="-228600" algn="l" rtl="0">
              <a:lnSpc>
                <a:spcPct val="90000"/>
              </a:lnSpc>
              <a:spcBef>
                <a:spcPts val="600"/>
              </a:spcBef>
              <a:spcAft>
                <a:spcPts val="0"/>
              </a:spcAft>
              <a:buSzPts val="1148"/>
              <a:buChar char="■"/>
            </a:pPr>
            <a:r>
              <a:rPr lang="en-US" sz="1530"/>
              <a:t>Usually gases, liquids, or volatile solids at room temperature</a:t>
            </a:r>
            <a:endParaRPr/>
          </a:p>
          <a:p>
            <a:pPr marL="228600" lvl="0" indent="-228600" algn="l" rtl="0">
              <a:lnSpc>
                <a:spcPct val="90000"/>
              </a:lnSpc>
              <a:spcBef>
                <a:spcPts val="2000"/>
              </a:spcBef>
              <a:spcAft>
                <a:spcPts val="0"/>
              </a:spcAft>
              <a:buSzPts val="1275"/>
              <a:buChar char="■"/>
            </a:pPr>
            <a:r>
              <a:rPr lang="en-US" sz="1700"/>
              <a:t>Elements in the 3rd period and below can accommodate a larger number of bonds</a:t>
            </a:r>
            <a:endParaRPr/>
          </a:p>
          <a:p>
            <a:pPr marL="228600" lvl="0" indent="-228600" algn="l" rtl="0">
              <a:lnSpc>
                <a:spcPct val="90000"/>
              </a:lnSpc>
              <a:spcBef>
                <a:spcPts val="2000"/>
              </a:spcBef>
              <a:spcAft>
                <a:spcPts val="0"/>
              </a:spcAft>
              <a:buSzPts val="1275"/>
              <a:buChar char="■"/>
            </a:pPr>
            <a:r>
              <a:rPr lang="en-US" sz="1700"/>
              <a:t>The first element in a group (upper most element of a group) forms pi bonds more easily (most significant in 2nd row, non-metals)</a:t>
            </a:r>
            <a:endParaRPr/>
          </a:p>
          <a:p>
            <a:pPr marL="457200" lvl="1" indent="-228600" algn="l" rtl="0">
              <a:lnSpc>
                <a:spcPct val="90000"/>
              </a:lnSpc>
              <a:spcBef>
                <a:spcPts val="600"/>
              </a:spcBef>
              <a:spcAft>
                <a:spcPts val="0"/>
              </a:spcAft>
              <a:buSzPts val="1148"/>
              <a:buChar char="■"/>
            </a:pPr>
            <a:r>
              <a:rPr lang="en-US" sz="1530"/>
              <a:t>Accounts for stronger bonds in molecules containing these elements</a:t>
            </a:r>
            <a:endParaRPr/>
          </a:p>
          <a:p>
            <a:pPr marL="457200" lvl="1" indent="-228600" algn="l" rtl="0">
              <a:lnSpc>
                <a:spcPct val="90000"/>
              </a:lnSpc>
              <a:spcBef>
                <a:spcPts val="600"/>
              </a:spcBef>
              <a:spcAft>
                <a:spcPts val="0"/>
              </a:spcAft>
              <a:buSzPts val="1148"/>
              <a:buChar char="■"/>
            </a:pPr>
            <a:r>
              <a:rPr lang="en-US" sz="1530"/>
              <a:t>Major factor in determining the structures of compounds formed from these elements</a:t>
            </a:r>
            <a:endParaRPr/>
          </a:p>
          <a:p>
            <a:pPr marL="228600" lvl="0" indent="-228600" algn="l" rtl="0">
              <a:lnSpc>
                <a:spcPct val="90000"/>
              </a:lnSpc>
              <a:spcBef>
                <a:spcPts val="2000"/>
              </a:spcBef>
              <a:spcAft>
                <a:spcPts val="0"/>
              </a:spcAft>
              <a:buSzPts val="1275"/>
              <a:buChar char="■"/>
            </a:pPr>
            <a:r>
              <a:rPr lang="en-US" sz="1700"/>
              <a:t>Elements in periods 3-6 tend to form only single bonds</a:t>
            </a:r>
            <a:endParaRPr/>
          </a:p>
          <a:p>
            <a:pPr marL="228600" lvl="0" indent="-228600" algn="l" rtl="0">
              <a:lnSpc>
                <a:spcPct val="90000"/>
              </a:lnSpc>
              <a:spcBef>
                <a:spcPts val="2000"/>
              </a:spcBef>
              <a:spcAft>
                <a:spcPts val="0"/>
              </a:spcAft>
              <a:buSzPts val="1275"/>
              <a:buChar char="■"/>
            </a:pPr>
            <a:r>
              <a:rPr lang="en-US" sz="1700"/>
              <a:t>Reactivity tends to increase as you go down a group for metals and up a group for non-metals.</a:t>
            </a:r>
            <a:endParaRPr sz="1700"/>
          </a:p>
          <a:p>
            <a:pPr marL="228600" lvl="0" indent="-147636" algn="l" rtl="0">
              <a:lnSpc>
                <a:spcPct val="90000"/>
              </a:lnSpc>
              <a:spcBef>
                <a:spcPts val="2000"/>
              </a:spcBef>
              <a:spcAft>
                <a:spcPts val="0"/>
              </a:spcAft>
              <a:buSzPts val="1275"/>
              <a:buNone/>
            </a:pPr>
            <a:endParaRPr sz="1700"/>
          </a:p>
        </p:txBody>
      </p:sp>
      <p:sp>
        <p:nvSpPr>
          <p:cNvPr id="759" name="Google Shape;759;p13">
            <a:hlinkClick r:id="rId3"/>
          </p:cNvPr>
          <p:cNvSpPr txBox="1"/>
          <p:nvPr/>
        </p:nvSpPr>
        <p:spPr>
          <a:xfrm>
            <a:off x="116570" y="6233130"/>
            <a:ext cx="893586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1.10: Students can justify with evidence the arrangement of the periodic table and can apply periodic properties to chemical reactivity</a:t>
            </a:r>
            <a:endParaRPr sz="1400" b="0" i="0" u="none" strike="noStrike" cap="none">
              <a:solidFill>
                <a:srgbClr val="000000"/>
              </a:solidFill>
              <a:latin typeface="Arial"/>
              <a:ea typeface="Arial"/>
              <a:cs typeface="Arial"/>
              <a:sym typeface="Arial"/>
            </a:endParaRPr>
          </a:p>
        </p:txBody>
      </p:sp>
      <p:sp>
        <p:nvSpPr>
          <p:cNvPr id="760" name="Google Shape;760;p13"/>
          <p:cNvSpPr txBox="1"/>
          <p:nvPr/>
        </p:nvSpPr>
        <p:spPr>
          <a:xfrm>
            <a:off x="8026837" y="-74712"/>
            <a:ext cx="111696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761" name="Google Shape;761;p13"/>
          <p:cNvSpPr txBox="1"/>
          <p:nvPr/>
        </p:nvSpPr>
        <p:spPr>
          <a:xfrm>
            <a:off x="8157538" y="1816853"/>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762" name="Google Shape;762;p13" descr="Screen Shot 2016-04-09 at 3.36.48 PM.png"/>
          <p:cNvPicPr preferRelativeResize="0"/>
          <p:nvPr/>
        </p:nvPicPr>
        <p:blipFill rotWithShape="1">
          <a:blip r:embed="rId5">
            <a:alphaModFix/>
          </a:blip>
          <a:srcRect/>
          <a:stretch/>
        </p:blipFill>
        <p:spPr>
          <a:xfrm>
            <a:off x="6661502" y="2369287"/>
            <a:ext cx="2215211" cy="2374967"/>
          </a:xfrm>
          <a:prstGeom prst="rect">
            <a:avLst/>
          </a:prstGeom>
          <a:noFill/>
          <a:ln>
            <a:noFill/>
          </a:ln>
        </p:spPr>
      </p:pic>
      <p:sp>
        <p:nvSpPr>
          <p:cNvPr id="763" name="Google Shape;763;p13"/>
          <p:cNvSpPr txBox="1"/>
          <p:nvPr/>
        </p:nvSpPr>
        <p:spPr>
          <a:xfrm>
            <a:off x="1880162" y="910318"/>
            <a:ext cx="4006702" cy="4406714"/>
          </a:xfrm>
          <a:prstGeom prst="rect">
            <a:avLst/>
          </a:prstGeom>
          <a:solidFill>
            <a:schemeClr val="lt1"/>
          </a:solidFill>
          <a:ln w="149225" cap="flat" cmpd="sng">
            <a:solidFill>
              <a:schemeClr val="dk1"/>
            </a:solidFill>
            <a:prstDash val="solid"/>
            <a:round/>
            <a:headEnd type="none" w="sm" len="sm"/>
            <a:tailEnd type="none" w="sm" len="sm"/>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accent1"/>
              </a:buClr>
              <a:buSzPts val="1500"/>
              <a:buFont typeface="Noto Sans Symbols"/>
              <a:buNone/>
            </a:pPr>
            <a:endParaRPr sz="2000" b="0" i="0" u="none" strike="noStrike" cap="none">
              <a:solidFill>
                <a:srgbClr val="595959"/>
              </a:solidFill>
              <a:latin typeface="Rockwell"/>
              <a:ea typeface="Rockwell"/>
              <a:cs typeface="Rockwell"/>
              <a:sym typeface="Rockwell"/>
            </a:endParaRPr>
          </a:p>
          <a:p>
            <a:pPr marL="0" marR="0" lvl="0" indent="0" algn="l" rtl="0">
              <a:lnSpc>
                <a:spcPct val="100000"/>
              </a:lnSpc>
              <a:spcBef>
                <a:spcPts val="2000"/>
              </a:spcBef>
              <a:spcAft>
                <a:spcPts val="0"/>
              </a:spcAft>
              <a:buClr>
                <a:schemeClr val="accent1"/>
              </a:buClr>
              <a:buSzPts val="1500"/>
              <a:buFont typeface="Noto Sans Symbols"/>
              <a:buNone/>
            </a:pPr>
            <a:r>
              <a:rPr lang="en-US" sz="2000" b="0" i="0" u="none" strike="noStrike" cap="none">
                <a:solidFill>
                  <a:srgbClr val="595959"/>
                </a:solidFill>
                <a:latin typeface="Rockwell"/>
                <a:ea typeface="Rockwell"/>
                <a:cs typeface="Rockwell"/>
                <a:sym typeface="Rockwell"/>
              </a:rPr>
              <a:t>46) Of the elements below, __________ is the most chemically reactive.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2000"/>
              </a:spcBef>
              <a:spcAft>
                <a:spcPts val="0"/>
              </a:spcAft>
              <a:buClr>
                <a:schemeClr val="accent1"/>
              </a:buClr>
              <a:buSzPts val="1500"/>
              <a:buFont typeface="Noto Sans Symbols"/>
              <a:buNone/>
            </a:pPr>
            <a:r>
              <a:rPr lang="en-US" sz="2000" b="0" i="0" u="none" strike="noStrike" cap="none">
                <a:solidFill>
                  <a:srgbClr val="595959"/>
                </a:solidFill>
                <a:latin typeface="Rockwell"/>
                <a:ea typeface="Rockwell"/>
                <a:cs typeface="Rockwell"/>
                <a:sym typeface="Rockwell"/>
              </a:rPr>
              <a:t> A) sodium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2000"/>
              </a:spcBef>
              <a:spcAft>
                <a:spcPts val="0"/>
              </a:spcAft>
              <a:buClr>
                <a:schemeClr val="accent1"/>
              </a:buClr>
              <a:buSzPts val="1500"/>
              <a:buFont typeface="Noto Sans Symbols"/>
              <a:buNone/>
            </a:pPr>
            <a:r>
              <a:rPr lang="en-US" sz="2000" b="0" i="0" u="none" strike="noStrike" cap="none">
                <a:solidFill>
                  <a:srgbClr val="595959"/>
                </a:solidFill>
                <a:latin typeface="Rockwell"/>
                <a:ea typeface="Rockwell"/>
                <a:cs typeface="Rockwell"/>
                <a:sym typeface="Rockwell"/>
              </a:rPr>
              <a:t>B) barium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2000"/>
              </a:spcBef>
              <a:spcAft>
                <a:spcPts val="0"/>
              </a:spcAft>
              <a:buClr>
                <a:schemeClr val="accent1"/>
              </a:buClr>
              <a:buSzPts val="1500"/>
              <a:buFont typeface="Noto Sans Symbols"/>
              <a:buNone/>
            </a:pPr>
            <a:r>
              <a:rPr lang="en-US" sz="2000" b="0" i="0" u="none" strike="noStrike" cap="none">
                <a:solidFill>
                  <a:srgbClr val="595959"/>
                </a:solidFill>
                <a:latin typeface="Rockwell"/>
                <a:ea typeface="Rockwell"/>
                <a:cs typeface="Rockwell"/>
                <a:sym typeface="Rockwell"/>
              </a:rPr>
              <a:t>C) calcium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2000"/>
              </a:spcBef>
              <a:spcAft>
                <a:spcPts val="0"/>
              </a:spcAft>
              <a:buClr>
                <a:schemeClr val="accent1"/>
              </a:buClr>
              <a:buSzPts val="1500"/>
              <a:buFont typeface="Noto Sans Symbols"/>
              <a:buNone/>
            </a:pPr>
            <a:r>
              <a:rPr lang="en-US" sz="2000" b="0" i="0" u="none" strike="noStrike" cap="none">
                <a:solidFill>
                  <a:srgbClr val="595959"/>
                </a:solidFill>
                <a:latin typeface="Rockwell"/>
                <a:ea typeface="Rockwell"/>
                <a:cs typeface="Rockwell"/>
                <a:sym typeface="Rockwell"/>
              </a:rPr>
              <a:t>D) cesium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2000"/>
              </a:spcBef>
              <a:spcAft>
                <a:spcPts val="0"/>
              </a:spcAft>
              <a:buClr>
                <a:schemeClr val="accent1"/>
              </a:buClr>
              <a:buSzPts val="1500"/>
              <a:buFont typeface="Noto Sans Symbols"/>
              <a:buNone/>
            </a:pPr>
            <a:r>
              <a:rPr lang="en-US" sz="2000" b="0" i="0" u="none" strike="noStrike" cap="none">
                <a:solidFill>
                  <a:srgbClr val="595959"/>
                </a:solidFill>
                <a:latin typeface="Rockwell"/>
                <a:ea typeface="Rockwell"/>
                <a:cs typeface="Rockwell"/>
                <a:sym typeface="Rockwell"/>
              </a:rPr>
              <a:t> E) magnesium</a:t>
            </a:r>
            <a:endParaRPr sz="2000" b="0" i="0" u="none" strike="noStrike" cap="none">
              <a:solidFill>
                <a:srgbClr val="595959"/>
              </a:solidFill>
              <a:latin typeface="Rockwell"/>
              <a:ea typeface="Rockwell"/>
              <a:cs typeface="Rockwell"/>
              <a:sym typeface="Rockwell"/>
            </a:endParaRPr>
          </a:p>
        </p:txBody>
      </p:sp>
      <p:sp>
        <p:nvSpPr>
          <p:cNvPr id="764" name="Google Shape;764;p13"/>
          <p:cNvSpPr/>
          <p:nvPr/>
        </p:nvSpPr>
        <p:spPr>
          <a:xfrm>
            <a:off x="2229264" y="4333335"/>
            <a:ext cx="1543511" cy="410919"/>
          </a:xfrm>
          <a:prstGeom prst="frame">
            <a:avLst>
              <a:gd name="adj1" fmla="val 12500"/>
            </a:avLst>
          </a:prstGeom>
          <a:gradFill>
            <a:gsLst>
              <a:gs pos="0">
                <a:srgbClr val="4A174B"/>
              </a:gs>
              <a:gs pos="100000">
                <a:srgbClr val="AD90AE"/>
              </a:gs>
            </a:gsLst>
            <a:lin ang="5400000"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3"/>
                                        </p:tgtEl>
                                        <p:attrNameLst>
                                          <p:attrName>style.visibility</p:attrName>
                                        </p:attrNameLst>
                                      </p:cBhvr>
                                      <p:to>
                                        <p:strVal val="visible"/>
                                      </p:to>
                                    </p:set>
                                    <p:animEffect transition="in" filter="fade">
                                      <p:cBhvr>
                                        <p:cTn id="7" dur="500"/>
                                        <p:tgtEl>
                                          <p:spTgt spid="76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64"/>
                                        </p:tgtEl>
                                        <p:attrNameLst>
                                          <p:attrName>style.visibility</p:attrName>
                                        </p:attrNameLst>
                                      </p:cBhvr>
                                      <p:to>
                                        <p:strVal val="visible"/>
                                      </p:to>
                                    </p:set>
                                    <p:anim calcmode="lin" valueType="num">
                                      <p:cBhvr additive="base">
                                        <p:cTn id="12" dur="500"/>
                                        <p:tgtEl>
                                          <p:spTgt spid="7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14"/>
          <p:cNvSpPr txBox="1">
            <a:spLocks noGrp="1"/>
          </p:cNvSpPr>
          <p:nvPr>
            <p:ph type="title"/>
          </p:nvPr>
        </p:nvSpPr>
        <p:spPr>
          <a:xfrm>
            <a:off x="498524" y="173718"/>
            <a:ext cx="7556400" cy="11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900"/>
              <a:buFont typeface="Rokkitt"/>
              <a:buNone/>
            </a:pPr>
            <a:r>
              <a:rPr lang="en-US"/>
              <a:t>Chemical Properties within a Group and across a Period</a:t>
            </a:r>
            <a:endParaRPr/>
          </a:p>
        </p:txBody>
      </p:sp>
      <p:sp>
        <p:nvSpPr>
          <p:cNvPr id="770" name="Google Shape;770;p14"/>
          <p:cNvSpPr txBox="1">
            <a:spLocks noGrp="1"/>
          </p:cNvSpPr>
          <p:nvPr>
            <p:ph type="body" idx="1"/>
          </p:nvPr>
        </p:nvSpPr>
        <p:spPr>
          <a:xfrm>
            <a:off x="498518" y="1985963"/>
            <a:ext cx="3657600" cy="4140200"/>
          </a:xfrm>
          <a:prstGeom prst="rect">
            <a:avLst/>
          </a:prstGeom>
          <a:noFill/>
          <a:ln>
            <a:noFill/>
          </a:ln>
        </p:spPr>
        <p:txBody>
          <a:bodyPr spcFirstLastPara="1" wrap="square" lIns="91425" tIns="45700" rIns="91425" bIns="45700" anchor="t" anchorCtr="0">
            <a:noAutofit/>
          </a:bodyPr>
          <a:lstStyle/>
          <a:p>
            <a:pPr marL="228600" marR="0" lvl="0" indent="-212725" algn="l" rtl="0">
              <a:lnSpc>
                <a:spcPct val="100000"/>
              </a:lnSpc>
              <a:spcBef>
                <a:spcPts val="0"/>
              </a:spcBef>
              <a:spcAft>
                <a:spcPts val="0"/>
              </a:spcAft>
              <a:buClr>
                <a:schemeClr val="dk1"/>
              </a:buClr>
              <a:buSzPts val="1100"/>
              <a:buFont typeface="Arial"/>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p:txBody>
      </p:sp>
      <p:sp>
        <p:nvSpPr>
          <p:cNvPr id="771" name="Google Shape;771;p14"/>
          <p:cNvSpPr txBox="1">
            <a:spLocks noGrp="1"/>
          </p:cNvSpPr>
          <p:nvPr>
            <p:ph type="body" idx="2"/>
          </p:nvPr>
        </p:nvSpPr>
        <p:spPr>
          <a:xfrm>
            <a:off x="5154600" y="1191406"/>
            <a:ext cx="3915522" cy="4691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350"/>
              <a:buChar char="■"/>
            </a:pPr>
            <a:r>
              <a:rPr lang="en-US"/>
              <a:t>Group 1 metals more </a:t>
            </a:r>
            <a:endParaRPr/>
          </a:p>
          <a:p>
            <a:pPr marL="228600" lvl="0" indent="0" algn="l" rtl="0">
              <a:lnSpc>
                <a:spcPct val="100000"/>
              </a:lnSpc>
              <a:spcBef>
                <a:spcPts val="0"/>
              </a:spcBef>
              <a:spcAft>
                <a:spcPts val="0"/>
              </a:spcAft>
              <a:buSzPts val="1350"/>
              <a:buNone/>
            </a:pPr>
            <a:r>
              <a:rPr lang="en-US"/>
              <a:t>reactive than group 2 </a:t>
            </a:r>
            <a:endParaRPr/>
          </a:p>
          <a:p>
            <a:pPr marL="228600" lvl="0" indent="0" algn="l" rtl="0">
              <a:lnSpc>
                <a:spcPct val="100000"/>
              </a:lnSpc>
              <a:spcBef>
                <a:spcPts val="0"/>
              </a:spcBef>
              <a:spcAft>
                <a:spcPts val="0"/>
              </a:spcAft>
              <a:buSzPts val="1350"/>
              <a:buNone/>
            </a:pPr>
            <a:r>
              <a:rPr lang="en-US"/>
              <a:t>metals</a:t>
            </a:r>
            <a:endParaRPr/>
          </a:p>
          <a:p>
            <a:pPr marL="457200" lvl="0" indent="-228600" algn="l" rtl="0">
              <a:lnSpc>
                <a:spcPct val="100000"/>
              </a:lnSpc>
              <a:spcBef>
                <a:spcPts val="0"/>
              </a:spcBef>
              <a:spcAft>
                <a:spcPts val="0"/>
              </a:spcAft>
              <a:buSzPts val="1350"/>
              <a:buChar char="■"/>
            </a:pPr>
            <a:r>
              <a:rPr lang="en-US"/>
              <a:t>Reactivity increases as you go down a group</a:t>
            </a:r>
            <a:endParaRPr/>
          </a:p>
          <a:p>
            <a:pPr marL="457200" lvl="0" indent="-228600" algn="l" rtl="0">
              <a:lnSpc>
                <a:spcPct val="100000"/>
              </a:lnSpc>
              <a:spcBef>
                <a:spcPts val="0"/>
              </a:spcBef>
              <a:spcAft>
                <a:spcPts val="0"/>
              </a:spcAft>
              <a:buSzPts val="1350"/>
              <a:buChar char="■"/>
            </a:pPr>
            <a:r>
              <a:rPr lang="en-US"/>
              <a:t>Metals on left form basic oxides</a:t>
            </a:r>
            <a:endParaRPr/>
          </a:p>
          <a:p>
            <a:pPr marL="914400" lvl="1" indent="-228600" algn="l" rtl="0">
              <a:lnSpc>
                <a:spcPct val="100000"/>
              </a:lnSpc>
              <a:spcBef>
                <a:spcPts val="0"/>
              </a:spcBef>
              <a:spcAft>
                <a:spcPts val="0"/>
              </a:spcAft>
              <a:buSzPts val="1350"/>
              <a:buChar char="■"/>
            </a:pPr>
            <a:r>
              <a:rPr lang="en-US"/>
              <a:t>Ex.  Na</a:t>
            </a:r>
            <a:r>
              <a:rPr lang="en-US" baseline="-25000"/>
              <a:t>2</a:t>
            </a:r>
            <a:r>
              <a:rPr lang="en-US"/>
              <a:t>O + H</a:t>
            </a:r>
            <a:r>
              <a:rPr lang="en-US" baseline="-25000"/>
              <a:t>2</a:t>
            </a:r>
            <a:r>
              <a:rPr lang="en-US"/>
              <a:t>O → 2 NaOH</a:t>
            </a:r>
            <a:endParaRPr/>
          </a:p>
          <a:p>
            <a:pPr marL="457200" lvl="0" indent="-228600" algn="l" rtl="0">
              <a:lnSpc>
                <a:spcPct val="100000"/>
              </a:lnSpc>
              <a:spcBef>
                <a:spcPts val="0"/>
              </a:spcBef>
              <a:spcAft>
                <a:spcPts val="0"/>
              </a:spcAft>
              <a:buSzPts val="1350"/>
              <a:buChar char="■"/>
            </a:pPr>
            <a:r>
              <a:rPr lang="en-US"/>
              <a:t>Nonmetals on right form form acidic oxides</a:t>
            </a:r>
            <a:endParaRPr/>
          </a:p>
          <a:p>
            <a:pPr marL="914400" lvl="1" indent="-228600" algn="l" rtl="0">
              <a:lnSpc>
                <a:spcPct val="100000"/>
              </a:lnSpc>
              <a:spcBef>
                <a:spcPts val="0"/>
              </a:spcBef>
              <a:spcAft>
                <a:spcPts val="0"/>
              </a:spcAft>
              <a:buSzPts val="1350"/>
              <a:buChar char="■"/>
            </a:pPr>
            <a:r>
              <a:rPr lang="en-US"/>
              <a:t>Ex. SO</a:t>
            </a:r>
            <a:r>
              <a:rPr lang="en-US" baseline="-25000"/>
              <a:t>3</a:t>
            </a:r>
            <a:r>
              <a:rPr lang="en-US"/>
              <a:t> + H</a:t>
            </a:r>
            <a:r>
              <a:rPr lang="en-US" baseline="-25000"/>
              <a:t>2</a:t>
            </a:r>
            <a:r>
              <a:rPr lang="en-US"/>
              <a:t>O → H</a:t>
            </a:r>
            <a:r>
              <a:rPr lang="en-US" baseline="-25000"/>
              <a:t>2</a:t>
            </a:r>
            <a:r>
              <a:rPr lang="en-US"/>
              <a:t>SO</a:t>
            </a:r>
            <a:r>
              <a:rPr lang="en-US" baseline="-25000"/>
              <a:t>4</a:t>
            </a:r>
            <a:endParaRPr/>
          </a:p>
          <a:p>
            <a:pPr marL="457200" lvl="0" indent="-228600" algn="l" rtl="0">
              <a:lnSpc>
                <a:spcPct val="100000"/>
              </a:lnSpc>
              <a:spcBef>
                <a:spcPts val="0"/>
              </a:spcBef>
              <a:spcAft>
                <a:spcPts val="0"/>
              </a:spcAft>
              <a:buSzPts val="1350"/>
              <a:buChar char="■"/>
            </a:pPr>
            <a:r>
              <a:rPr lang="en-US"/>
              <a:t>Elements in the middle, like Al, Ga, etc can behave amphoterically</a:t>
            </a:r>
            <a:endParaRPr/>
          </a:p>
          <a:p>
            <a:pPr marL="457200" lvl="0" indent="-228600" algn="l" rtl="0">
              <a:lnSpc>
                <a:spcPct val="100000"/>
              </a:lnSpc>
              <a:spcBef>
                <a:spcPts val="0"/>
              </a:spcBef>
              <a:spcAft>
                <a:spcPts val="0"/>
              </a:spcAft>
              <a:buSzPts val="1350"/>
              <a:buChar char="■"/>
            </a:pPr>
            <a:r>
              <a:rPr lang="en-US"/>
              <a:t>If SiO</a:t>
            </a:r>
            <a:r>
              <a:rPr lang="en-US" baseline="-25000"/>
              <a:t>2</a:t>
            </a:r>
            <a:r>
              <a:rPr lang="en-US"/>
              <a:t> can be a ceramic then SnO</a:t>
            </a:r>
            <a:r>
              <a:rPr lang="en-US" baseline="-25000"/>
              <a:t>2</a:t>
            </a:r>
            <a:r>
              <a:rPr lang="en-US"/>
              <a:t> may be as well since both in the same group</a:t>
            </a:r>
            <a:endParaRPr/>
          </a:p>
          <a:p>
            <a:pPr marL="228600" lvl="0" indent="457200" algn="l" rtl="0">
              <a:lnSpc>
                <a:spcPct val="100000"/>
              </a:lnSpc>
              <a:spcBef>
                <a:spcPts val="0"/>
              </a:spcBef>
              <a:spcAft>
                <a:spcPts val="0"/>
              </a:spcAft>
              <a:buSzPts val="1350"/>
              <a:buNone/>
            </a:pPr>
            <a:endParaRPr/>
          </a:p>
          <a:p>
            <a:pPr marL="457200" lvl="0" indent="-142875" algn="l" rtl="0">
              <a:lnSpc>
                <a:spcPct val="100000"/>
              </a:lnSpc>
              <a:spcBef>
                <a:spcPts val="0"/>
              </a:spcBef>
              <a:spcAft>
                <a:spcPts val="0"/>
              </a:spcAft>
              <a:buSzPts val="1350"/>
              <a:buNone/>
            </a:pPr>
            <a:endParaRPr/>
          </a:p>
        </p:txBody>
      </p:sp>
      <p:sp>
        <p:nvSpPr>
          <p:cNvPr id="772" name="Google Shape;772;p14"/>
          <p:cNvSpPr txBox="1"/>
          <p:nvPr/>
        </p:nvSpPr>
        <p:spPr>
          <a:xfrm>
            <a:off x="79402" y="6212330"/>
            <a:ext cx="91440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 1.11: Analyze data, based on periodicity &amp; properties of binary compounds, to identify patterns &amp; generate hypotheses related to molecular design of compounds </a:t>
            </a: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773" name="Google Shape;773;p14"/>
          <p:cNvSpPr txBox="1"/>
          <p:nvPr/>
        </p:nvSpPr>
        <p:spPr>
          <a:xfrm>
            <a:off x="8090622" y="-24659"/>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774" name="Google Shape;774;p14"/>
          <p:cNvSpPr txBox="1"/>
          <p:nvPr/>
        </p:nvSpPr>
        <p:spPr>
          <a:xfrm>
            <a:off x="8199882" y="1788699"/>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kkitt"/>
              <a:buNone/>
            </a:pPr>
            <a:r>
              <a:rPr lang="en-US" sz="1800" b="0" i="0" u="sng" strike="noStrike" cap="none">
                <a:solidFill>
                  <a:schemeClr val="hlink"/>
                </a:solidFill>
                <a:latin typeface="Rokkitt"/>
                <a:ea typeface="Rokkitt"/>
                <a:cs typeface="Rokkitt"/>
                <a:sym typeface="Rokkitt"/>
                <a:hlinkClick r:id="rId4"/>
              </a:rPr>
              <a:t>Video</a:t>
            </a:r>
            <a:endParaRPr sz="1400" b="0" i="0" u="none" strike="noStrike" cap="none">
              <a:solidFill>
                <a:srgbClr val="000000"/>
              </a:solidFill>
              <a:latin typeface="Arial"/>
              <a:ea typeface="Arial"/>
              <a:cs typeface="Arial"/>
              <a:sym typeface="Arial"/>
            </a:endParaRPr>
          </a:p>
        </p:txBody>
      </p:sp>
      <p:pic>
        <p:nvPicPr>
          <p:cNvPr id="775" name="Google Shape;775;p14"/>
          <p:cNvPicPr preferRelativeResize="0"/>
          <p:nvPr/>
        </p:nvPicPr>
        <p:blipFill rotWithShape="1">
          <a:blip r:embed="rId5">
            <a:alphaModFix/>
          </a:blip>
          <a:srcRect/>
          <a:stretch/>
        </p:blipFill>
        <p:spPr>
          <a:xfrm>
            <a:off x="70525" y="1523900"/>
            <a:ext cx="5418550" cy="4363950"/>
          </a:xfrm>
          <a:prstGeom prst="rect">
            <a:avLst/>
          </a:prstGeom>
          <a:noFill/>
          <a:ln>
            <a:noFill/>
          </a:ln>
        </p:spPr>
      </p:pic>
      <p:sp>
        <p:nvSpPr>
          <p:cNvPr id="776" name="Google Shape;776;p14"/>
          <p:cNvSpPr txBox="1"/>
          <p:nvPr/>
        </p:nvSpPr>
        <p:spPr>
          <a:xfrm>
            <a:off x="4414026" y="5424755"/>
            <a:ext cx="641144" cy="276999"/>
          </a:xfrm>
          <a:prstGeom prst="rect">
            <a:avLst/>
          </a:prstGeom>
          <a:solidFill>
            <a:schemeClr val="lt1"/>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Times New Roman"/>
                <a:ea typeface="Times New Roman"/>
                <a:cs typeface="Times New Roman"/>
                <a:sym typeface="Times New Roman"/>
              </a:rPr>
              <a:t>attracts</a:t>
            </a:r>
            <a:endParaRPr sz="1200" b="0" i="0" u="none" strike="noStrike" cap="none">
              <a:solidFill>
                <a:schemeClr val="dk1"/>
              </a:solidFill>
              <a:latin typeface="Times New Roman"/>
              <a:ea typeface="Times New Roman"/>
              <a:cs typeface="Times New Roman"/>
              <a:sym typeface="Times New Roman"/>
            </a:endParaRPr>
          </a:p>
        </p:txBody>
      </p:sp>
      <p:sp>
        <p:nvSpPr>
          <p:cNvPr id="777" name="Google Shape;777;p14"/>
          <p:cNvSpPr txBox="1"/>
          <p:nvPr/>
        </p:nvSpPr>
        <p:spPr>
          <a:xfrm>
            <a:off x="7821476" y="5176866"/>
            <a:ext cx="353746" cy="276999"/>
          </a:xfrm>
          <a:prstGeom prst="rect">
            <a:avLst/>
          </a:prstGeom>
          <a:solidFill>
            <a:schemeClr val="lt1"/>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Times"/>
                <a:ea typeface="Times"/>
                <a:cs typeface="Times"/>
                <a:sym typeface="Times"/>
              </a:rPr>
              <a:t>its</a:t>
            </a:r>
            <a:endParaRPr sz="1200" b="0" i="0" u="none" strike="noStrike" cap="none">
              <a:solidFill>
                <a:schemeClr val="dk1"/>
              </a:solidFill>
              <a:latin typeface="Times"/>
              <a:ea typeface="Times"/>
              <a:cs typeface="Times"/>
              <a:sym typeface="Times"/>
            </a:endParaRPr>
          </a:p>
        </p:txBody>
      </p:sp>
      <p:pic>
        <p:nvPicPr>
          <p:cNvPr id="778" name="Google Shape;778;p14" descr="Screen Shot 2016-04-09 at 3.54.28 PM.png"/>
          <p:cNvPicPr preferRelativeResize="0"/>
          <p:nvPr/>
        </p:nvPicPr>
        <p:blipFill rotWithShape="1">
          <a:blip r:embed="rId6">
            <a:alphaModFix/>
          </a:blip>
          <a:srcRect/>
          <a:stretch/>
        </p:blipFill>
        <p:spPr>
          <a:xfrm>
            <a:off x="352516" y="1110447"/>
            <a:ext cx="8529798" cy="4846871"/>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779" name="Google Shape;779;p14"/>
          <p:cNvSpPr/>
          <p:nvPr/>
        </p:nvSpPr>
        <p:spPr>
          <a:xfrm>
            <a:off x="519135" y="4101127"/>
            <a:ext cx="7857649" cy="1729141"/>
          </a:xfrm>
          <a:prstGeom prst="roundRect">
            <a:avLst>
              <a:gd name="adj" fmla="val 16667"/>
            </a:avLst>
          </a:prstGeom>
          <a:gradFill>
            <a:gsLst>
              <a:gs pos="0">
                <a:schemeClr val="dk1"/>
              </a:gs>
              <a:gs pos="100000">
                <a:srgbClr val="949494"/>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8"/>
                                        </p:tgtEl>
                                        <p:attrNameLst>
                                          <p:attrName>style.visibility</p:attrName>
                                        </p:attrNameLst>
                                      </p:cBhvr>
                                      <p:to>
                                        <p:strVal val="visible"/>
                                      </p:to>
                                    </p:set>
                                    <p:animEffect transition="in" filter="fade">
                                      <p:cBhvr>
                                        <p:cTn id="7" dur="500"/>
                                        <p:tgtEl>
                                          <p:spTgt spid="778"/>
                                        </p:tgtEl>
                                      </p:cBhvr>
                                    </p:animEffect>
                                  </p:childTnLst>
                                </p:cTn>
                              </p:par>
                              <p:par>
                                <p:cTn id="8" presetID="1" presetClass="entr" presetSubtype="0" fill="hold" nodeType="withEffect">
                                  <p:stCondLst>
                                    <p:cond delay="0"/>
                                  </p:stCondLst>
                                  <p:childTnLst>
                                    <p:set>
                                      <p:cBhvr>
                                        <p:cTn id="9" dur="1" fill="hold">
                                          <p:stCondLst>
                                            <p:cond delay="0"/>
                                          </p:stCondLst>
                                        </p:cTn>
                                        <p:tgtEl>
                                          <p:spTgt spid="77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2000"/>
                                        <p:tgtEl>
                                          <p:spTgt spid="779"/>
                                        </p:tgtEl>
                                      </p:cBhvr>
                                    </p:animEffect>
                                    <p:set>
                                      <p:cBhvr>
                                        <p:cTn id="14" dur="1" fill="hold">
                                          <p:stCondLst>
                                            <p:cond delay="2000"/>
                                          </p:stCondLst>
                                        </p:cTn>
                                        <p:tgtEl>
                                          <p:spTgt spid="7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2"/>
          <p:cNvSpPr txBox="1">
            <a:spLocks noGrp="1"/>
          </p:cNvSpPr>
          <p:nvPr>
            <p:ph type="title"/>
          </p:nvPr>
        </p:nvSpPr>
        <p:spPr>
          <a:xfrm>
            <a:off x="1296768" y="3124200"/>
            <a:ext cx="5638800" cy="1362075"/>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4000"/>
              <a:buFont typeface="Rockwell"/>
              <a:buNone/>
            </a:pPr>
            <a:r>
              <a:rPr lang="en-US" sz="4000"/>
              <a:t>Unit #1</a:t>
            </a:r>
            <a:endParaRPr sz="4000"/>
          </a:p>
        </p:txBody>
      </p:sp>
      <p:sp>
        <p:nvSpPr>
          <p:cNvPr id="522" name="Google Shape;522;p2"/>
          <p:cNvSpPr txBox="1">
            <a:spLocks noGrp="1"/>
          </p:cNvSpPr>
          <p:nvPr>
            <p:ph type="body" idx="1"/>
          </p:nvPr>
        </p:nvSpPr>
        <p:spPr>
          <a:xfrm>
            <a:off x="1296769" y="4495800"/>
            <a:ext cx="6628032" cy="1500187"/>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SzPts val="3750"/>
              <a:buNone/>
            </a:pPr>
            <a:r>
              <a:rPr lang="en-US" sz="5000"/>
              <a:t>Atomic Structure and Properties</a:t>
            </a:r>
            <a:endParaRPr sz="5000"/>
          </a:p>
        </p:txBody>
      </p:sp>
      <p:pic>
        <p:nvPicPr>
          <p:cNvPr id="523" name="Google Shape;523;p2"/>
          <p:cNvPicPr preferRelativeResize="0"/>
          <p:nvPr/>
        </p:nvPicPr>
        <p:blipFill rotWithShape="1">
          <a:blip r:embed="rId3">
            <a:alphaModFix/>
          </a:blip>
          <a:srcRect/>
          <a:stretch/>
        </p:blipFill>
        <p:spPr>
          <a:xfrm rot="758750">
            <a:off x="3415489" y="1306147"/>
            <a:ext cx="4727211" cy="21929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g724b250972_0_1652"/>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Bonding and Electronegativity</a:t>
            </a:r>
            <a:endParaRPr/>
          </a:p>
        </p:txBody>
      </p:sp>
      <p:sp>
        <p:nvSpPr>
          <p:cNvPr id="785" name="Google Shape;785;g724b250972_0_1652"/>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786" name="Google Shape;786;g724b250972_0_1652"/>
          <p:cNvSpPr txBox="1"/>
          <p:nvPr/>
        </p:nvSpPr>
        <p:spPr>
          <a:xfrm>
            <a:off x="54755" y="6230156"/>
            <a:ext cx="91440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LO 2.17: 	The student can predict the type of bonding present between two atoms in a binary compound based on position in the periodic table and the electronegativity of the elements.</a:t>
            </a:r>
            <a:endParaRPr sz="1400" b="0" i="0" u="none" strike="noStrike" cap="none">
              <a:solidFill>
                <a:srgbClr val="000000"/>
              </a:solidFill>
              <a:latin typeface="Arial"/>
              <a:ea typeface="Arial"/>
              <a:cs typeface="Arial"/>
              <a:sym typeface="Arial"/>
            </a:endParaRPr>
          </a:p>
        </p:txBody>
      </p:sp>
      <p:sp>
        <p:nvSpPr>
          <p:cNvPr id="787" name="Google Shape;787;g724b250972_0_1652"/>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788" name="Google Shape;788;g724b250972_0_1652"/>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789" name="Google Shape;789;g724b250972_0_1652" descr="http://butane.chem.uiuc.edu/cyerkes/chem102ae_fa08/homepage/Chem102AEFa07/Lecture_Notes_102/Lecture%2012%20_files/image24.gif"/>
          <p:cNvPicPr preferRelativeResize="0"/>
          <p:nvPr/>
        </p:nvPicPr>
        <p:blipFill rotWithShape="1">
          <a:blip r:embed="rId5">
            <a:alphaModFix/>
          </a:blip>
          <a:srcRect/>
          <a:stretch/>
        </p:blipFill>
        <p:spPr>
          <a:xfrm>
            <a:off x="218151" y="2402440"/>
            <a:ext cx="8116956" cy="3153126"/>
          </a:xfrm>
          <a:prstGeom prst="rect">
            <a:avLst/>
          </a:prstGeom>
          <a:noFill/>
          <a:ln>
            <a:noFill/>
          </a:ln>
        </p:spPr>
      </p:pic>
      <p:sp>
        <p:nvSpPr>
          <p:cNvPr id="790" name="Google Shape;790;g724b250972_0_1652"/>
          <p:cNvSpPr txBox="1"/>
          <p:nvPr/>
        </p:nvSpPr>
        <p:spPr>
          <a:xfrm>
            <a:off x="963571" y="1100308"/>
            <a:ext cx="72168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Differences in electronegativities lead to different types of bonding*: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0.0 – 0.4: Bond is generally considered nonpolar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0.5 – 1.7: Bond is generally considered polar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&gt; 1.7: Bond is generally considered ionic</a:t>
            </a:r>
            <a:endParaRPr sz="1400" b="0" i="0" u="none" strike="noStrike" cap="none">
              <a:solidFill>
                <a:srgbClr val="000000"/>
              </a:solidFill>
              <a:latin typeface="Arial"/>
              <a:ea typeface="Arial"/>
              <a:cs typeface="Arial"/>
              <a:sym typeface="Arial"/>
            </a:endParaRPr>
          </a:p>
        </p:txBody>
      </p:sp>
      <p:sp>
        <p:nvSpPr>
          <p:cNvPr id="791" name="Google Shape;791;g724b250972_0_1652"/>
          <p:cNvSpPr txBox="1"/>
          <p:nvPr/>
        </p:nvSpPr>
        <p:spPr>
          <a:xfrm>
            <a:off x="755374" y="5555566"/>
            <a:ext cx="7579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Electronegativities are assigned values and are relative to fluorine. Electronegativity is a function of shielding / effective nuclear charge.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*Values presented are one possibility – other scales exist.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g724b250972_0_1663"/>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Ranking Bond Polarity</a:t>
            </a:r>
            <a:endParaRPr/>
          </a:p>
        </p:txBody>
      </p:sp>
      <p:sp>
        <p:nvSpPr>
          <p:cNvPr id="797" name="Google Shape;797;g724b250972_0_1663"/>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798" name="Google Shape;798;g724b250972_0_1663"/>
          <p:cNvSpPr txBox="1"/>
          <p:nvPr/>
        </p:nvSpPr>
        <p:spPr>
          <a:xfrm>
            <a:off x="0" y="6107045"/>
            <a:ext cx="9144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2.18: The student is able to rank and justify the on the ranking of bond polarity on the basis of the locations of the bonded atoms in the periodic table.</a:t>
            </a:r>
            <a:endParaRPr sz="1400" b="0" i="0" u="none" strike="noStrike" cap="none">
              <a:solidFill>
                <a:srgbClr val="000000"/>
              </a:solidFill>
              <a:latin typeface="Arial"/>
              <a:ea typeface="Arial"/>
              <a:cs typeface="Arial"/>
              <a:sym typeface="Arial"/>
            </a:endParaRPr>
          </a:p>
        </p:txBody>
      </p:sp>
      <p:sp>
        <p:nvSpPr>
          <p:cNvPr id="799" name="Google Shape;799;g724b250972_0_1663"/>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800" name="Google Shape;800;g724b250972_0_1663"/>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801" name="Google Shape;801;g724b250972_0_1663" descr="solution"/>
          <p:cNvPicPr preferRelativeResize="0"/>
          <p:nvPr/>
        </p:nvPicPr>
        <p:blipFill rotWithShape="1">
          <a:blip r:embed="rId5">
            <a:alphaModFix/>
          </a:blip>
          <a:srcRect/>
          <a:stretch/>
        </p:blipFill>
        <p:spPr>
          <a:xfrm>
            <a:off x="696749" y="1313123"/>
            <a:ext cx="6828321" cy="4228134"/>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802" name="Google Shape;802;g724b250972_0_1663"/>
          <p:cNvSpPr/>
          <p:nvPr/>
        </p:nvSpPr>
        <p:spPr>
          <a:xfrm>
            <a:off x="671091" y="4174435"/>
            <a:ext cx="6828300" cy="1366800"/>
          </a:xfrm>
          <a:prstGeom prst="rect">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802"/>
                                        </p:tgtEl>
                                      </p:cBhvr>
                                    </p:animEffect>
                                    <p:set>
                                      <p:cBhvr>
                                        <p:cTn id="7" dur="1" fill="hold">
                                          <p:stCondLst>
                                            <p:cond delay="2000"/>
                                          </p:stCondLst>
                                        </p:cTn>
                                        <p:tgtEl>
                                          <p:spTgt spid="8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g724b250972_0_1829"/>
          <p:cNvSpPr txBox="1">
            <a:spLocks noGrp="1"/>
          </p:cNvSpPr>
          <p:nvPr>
            <p:ph type="title"/>
          </p:nvPr>
        </p:nvSpPr>
        <p:spPr>
          <a:xfrm>
            <a:off x="1296768" y="1143000"/>
            <a:ext cx="5638800" cy="1362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4000"/>
              <a:buFont typeface="Rockwell"/>
              <a:buNone/>
            </a:pPr>
            <a:r>
              <a:rPr lang="en-US" sz="4000"/>
              <a:t>Unit #2</a:t>
            </a:r>
            <a:endParaRPr sz="4000"/>
          </a:p>
        </p:txBody>
      </p:sp>
      <p:sp>
        <p:nvSpPr>
          <p:cNvPr id="808" name="Google Shape;808;g724b250972_0_1829"/>
          <p:cNvSpPr txBox="1">
            <a:spLocks noGrp="1"/>
          </p:cNvSpPr>
          <p:nvPr>
            <p:ph type="body" idx="1"/>
          </p:nvPr>
        </p:nvSpPr>
        <p:spPr>
          <a:xfrm>
            <a:off x="1296769" y="2514600"/>
            <a:ext cx="6627900" cy="15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750"/>
              <a:buNone/>
            </a:pPr>
            <a:r>
              <a:rPr lang="en-US" sz="5000"/>
              <a:t>Molecular and Ionic Compound Structures and Properties 7-9%</a:t>
            </a:r>
            <a:endParaRPr sz="50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13" name="Google Shape;813;g724b250972_0_3692"/>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Properties Based on Bonding</a:t>
            </a:r>
            <a:endParaRPr/>
          </a:p>
        </p:txBody>
      </p:sp>
      <p:sp>
        <p:nvSpPr>
          <p:cNvPr id="814" name="Google Shape;814;g724b250972_0_3692"/>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815" name="Google Shape;815;g724b250972_0_3692"/>
          <p:cNvSpPr txBox="1"/>
          <p:nvPr/>
        </p:nvSpPr>
        <p:spPr>
          <a:xfrm>
            <a:off x="0" y="6245276"/>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2.1: Students can predict properties of substances based on their chemical formulas, and provide explanations of their properties based on particle views 																	</a:t>
            </a:r>
            <a:endParaRPr sz="1800" b="0" i="0" u="none" strike="noStrike" cap="none">
              <a:solidFill>
                <a:schemeClr val="dk1"/>
              </a:solidFill>
              <a:latin typeface="Rockwell"/>
              <a:ea typeface="Rockwell"/>
              <a:cs typeface="Rockwell"/>
              <a:sym typeface="Rockwell"/>
            </a:endParaRPr>
          </a:p>
        </p:txBody>
      </p:sp>
      <p:sp>
        <p:nvSpPr>
          <p:cNvPr id="816" name="Google Shape;816;g724b250972_0_3692"/>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817" name="Google Shape;817;g724b250972_0_3692"/>
          <p:cNvSpPr txBox="1"/>
          <p:nvPr/>
        </p:nvSpPr>
        <p:spPr>
          <a:xfrm>
            <a:off x="7960258" y="1792196"/>
            <a:ext cx="11169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 1</a:t>
            </a:r>
            <a:endParaRPr sz="1800" b="0" i="0" u="none" strike="noStrike" cap="none">
              <a:solidFill>
                <a:schemeClr val="dk1"/>
              </a:solidFill>
              <a:latin typeface="Rockwell"/>
              <a:ea typeface="Rockwell"/>
              <a:cs typeface="Rockwell"/>
              <a:sym typeface="Rockwell"/>
            </a:endParaRPr>
          </a:p>
        </p:txBody>
      </p:sp>
      <p:sp>
        <p:nvSpPr>
          <p:cNvPr id="818" name="Google Shape;818;g724b250972_0_3692"/>
          <p:cNvSpPr txBox="1">
            <a:spLocks noGrp="1"/>
          </p:cNvSpPr>
          <p:nvPr>
            <p:ph type="body" idx="1"/>
          </p:nvPr>
        </p:nvSpPr>
        <p:spPr>
          <a:xfrm>
            <a:off x="140956" y="5098662"/>
            <a:ext cx="8958900" cy="12261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Visit the </a:t>
            </a:r>
            <a:r>
              <a:rPr lang="en-US" u="sng">
                <a:solidFill>
                  <a:schemeClr val="hlink"/>
                </a:solidFill>
                <a:hlinkClick r:id="rId5"/>
              </a:rPr>
              <a:t>Virtual Lab</a:t>
            </a:r>
            <a:r>
              <a:rPr lang="en-US"/>
              <a:t> to explore properties based on bond type (click on perform)</a:t>
            </a:r>
            <a:endParaRPr/>
          </a:p>
          <a:p>
            <a:pPr marL="0" lvl="0" indent="0" algn="l" rtl="0">
              <a:lnSpc>
                <a:spcPct val="100000"/>
              </a:lnSpc>
              <a:spcBef>
                <a:spcPts val="2000"/>
              </a:spcBef>
              <a:spcAft>
                <a:spcPts val="0"/>
              </a:spcAft>
              <a:buSzPts val="1350"/>
              <a:buNone/>
            </a:pPr>
            <a:r>
              <a:rPr lang="en-US"/>
              <a:t>        Not all ionic compounds are soluble, but those containing ammonium, nitrate, alkali metals, and halogens (except bonded to Ag, Hg and Pb) are typically</a:t>
            </a:r>
            <a:endParaRPr/>
          </a:p>
          <a:p>
            <a:pPr marL="0" lvl="0" indent="0" algn="l" rtl="0">
              <a:lnSpc>
                <a:spcPct val="100000"/>
              </a:lnSpc>
              <a:spcBef>
                <a:spcPts val="2000"/>
              </a:spcBef>
              <a:spcAft>
                <a:spcPts val="0"/>
              </a:spcAft>
              <a:buSzPts val="1350"/>
              <a:buNone/>
            </a:pPr>
            <a:endParaRPr/>
          </a:p>
          <a:p>
            <a:pPr marL="228600" lvl="0" indent="-142875" algn="l" rtl="0">
              <a:lnSpc>
                <a:spcPct val="100000"/>
              </a:lnSpc>
              <a:spcBef>
                <a:spcPts val="2000"/>
              </a:spcBef>
              <a:spcAft>
                <a:spcPts val="0"/>
              </a:spcAft>
              <a:buSzPts val="1350"/>
              <a:buNone/>
            </a:pPr>
            <a:endParaRPr/>
          </a:p>
        </p:txBody>
      </p:sp>
      <p:sp>
        <p:nvSpPr>
          <p:cNvPr id="819" name="Google Shape;819;g724b250972_0_3692"/>
          <p:cNvSpPr txBox="1"/>
          <p:nvPr/>
        </p:nvSpPr>
        <p:spPr>
          <a:xfrm>
            <a:off x="7964698" y="2018570"/>
            <a:ext cx="11169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ahyp="http://schemas.microsoft.com/office/drawing/2018/hyperlinkcolor" val="tx"/>
                    </a:ext>
                  </a:extLst>
                </a:hlinkClick>
              </a:rPr>
              <a:t>Video 2</a:t>
            </a:r>
            <a:endParaRPr sz="1800" b="0" i="0" u="none" strike="noStrike" cap="none">
              <a:solidFill>
                <a:schemeClr val="dk1"/>
              </a:solidFill>
              <a:latin typeface="Rockwell"/>
              <a:ea typeface="Rockwell"/>
              <a:cs typeface="Rockwell"/>
              <a:sym typeface="Rockwell"/>
            </a:endParaRPr>
          </a:p>
        </p:txBody>
      </p:sp>
      <p:sp>
        <p:nvSpPr>
          <p:cNvPr id="820" name="Google Shape;820;g724b250972_0_3692"/>
          <p:cNvSpPr txBox="1"/>
          <p:nvPr/>
        </p:nvSpPr>
        <p:spPr>
          <a:xfrm>
            <a:off x="7973078" y="2235502"/>
            <a:ext cx="11169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7">
                  <a:extLst>
                    <a:ext uri="{A12FA001-AC4F-418D-AE19-62706E023703}">
                      <ahyp:hlinkClr xmlns:ahyp="http://schemas.microsoft.com/office/drawing/2018/hyperlinkcolor" val="tx"/>
                    </a:ext>
                  </a:extLst>
                </a:hlinkClick>
              </a:rPr>
              <a:t>Video 3</a:t>
            </a:r>
            <a:endParaRPr sz="1800" b="0" i="0" u="none" strike="noStrike" cap="none">
              <a:solidFill>
                <a:schemeClr val="dk1"/>
              </a:solidFill>
              <a:latin typeface="Rockwell"/>
              <a:ea typeface="Rockwell"/>
              <a:cs typeface="Rockwell"/>
              <a:sym typeface="Rockwell"/>
            </a:endParaRPr>
          </a:p>
        </p:txBody>
      </p:sp>
      <p:sp>
        <p:nvSpPr>
          <p:cNvPr id="821" name="Google Shape;821;g724b250972_0_3692"/>
          <p:cNvSpPr txBox="1"/>
          <p:nvPr/>
        </p:nvSpPr>
        <p:spPr>
          <a:xfrm>
            <a:off x="7982897" y="2458720"/>
            <a:ext cx="11169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8">
                  <a:extLst>
                    <a:ext uri="{A12FA001-AC4F-418D-AE19-62706E023703}">
                      <ahyp:hlinkClr xmlns:ahyp="http://schemas.microsoft.com/office/drawing/2018/hyperlinkcolor" val="tx"/>
                    </a:ext>
                  </a:extLst>
                </a:hlinkClick>
              </a:rPr>
              <a:t>Video 4</a:t>
            </a:r>
            <a:endParaRPr sz="1800" b="0" i="0" u="none" strike="noStrike" cap="none">
              <a:solidFill>
                <a:schemeClr val="dk1"/>
              </a:solidFill>
              <a:latin typeface="Rockwell"/>
              <a:ea typeface="Rockwell"/>
              <a:cs typeface="Rockwell"/>
              <a:sym typeface="Rockwell"/>
            </a:endParaRPr>
          </a:p>
        </p:txBody>
      </p:sp>
      <p:sp>
        <p:nvSpPr>
          <p:cNvPr id="822" name="Google Shape;822;g724b250972_0_3692"/>
          <p:cNvSpPr/>
          <p:nvPr/>
        </p:nvSpPr>
        <p:spPr>
          <a:xfrm>
            <a:off x="7508776" y="2087823"/>
            <a:ext cx="147900" cy="147600"/>
          </a:xfrm>
          <a:prstGeom prst="star5">
            <a:avLst>
              <a:gd name="adj" fmla="val 19098"/>
              <a:gd name="hf" fmla="val 105146"/>
              <a:gd name="vf" fmla="val 110557"/>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823" name="Google Shape;823;g724b250972_0_3692"/>
          <p:cNvSpPr/>
          <p:nvPr/>
        </p:nvSpPr>
        <p:spPr>
          <a:xfrm>
            <a:off x="282109" y="5659008"/>
            <a:ext cx="359100" cy="271200"/>
          </a:xfrm>
          <a:prstGeom prst="star5">
            <a:avLst>
              <a:gd name="adj" fmla="val 19098"/>
              <a:gd name="hf" fmla="val 105146"/>
              <a:gd name="vf" fmla="val 110557"/>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pic>
        <p:nvPicPr>
          <p:cNvPr id="824" name="Google Shape;824;g724b250972_0_3692" descr="Screen Shot 2016-04-08 at 6.55.12 PM.png"/>
          <p:cNvPicPr preferRelativeResize="0"/>
          <p:nvPr/>
        </p:nvPicPr>
        <p:blipFill rotWithShape="1">
          <a:blip r:embed="rId9">
            <a:alphaModFix/>
          </a:blip>
          <a:srcRect/>
          <a:stretch/>
        </p:blipFill>
        <p:spPr>
          <a:xfrm>
            <a:off x="86658" y="1148952"/>
            <a:ext cx="7924800" cy="3962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g724b252115_0_356"/>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Metallic Solids - Characteristics</a:t>
            </a:r>
            <a:endParaRPr/>
          </a:p>
        </p:txBody>
      </p:sp>
      <p:sp>
        <p:nvSpPr>
          <p:cNvPr id="830" name="Google Shape;830;g724b252115_0_356"/>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831" name="Google Shape;831;g724b252115_0_356"/>
          <p:cNvSpPr txBox="1"/>
          <p:nvPr/>
        </p:nvSpPr>
        <p:spPr>
          <a:xfrm>
            <a:off x="0" y="6188071"/>
            <a:ext cx="9144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2.27: The student can create a representation of a metallic solid that shows essential characteristics of the structure and interactions present in the substance. </a:t>
            </a:r>
            <a:endParaRPr sz="1400" b="0" i="0" u="none" strike="noStrike" cap="none">
              <a:solidFill>
                <a:srgbClr val="000000"/>
              </a:solidFill>
              <a:latin typeface="Arial"/>
              <a:ea typeface="Arial"/>
              <a:cs typeface="Arial"/>
              <a:sym typeface="Arial"/>
            </a:endParaRPr>
          </a:p>
        </p:txBody>
      </p:sp>
      <p:sp>
        <p:nvSpPr>
          <p:cNvPr id="832" name="Google Shape;832;g724b252115_0_356"/>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833" name="Google Shape;833;g724b252115_0_356" descr="http://a.files.bbci.co.uk/bam/live/content/z7ydxnb/small"/>
          <p:cNvPicPr preferRelativeResize="0"/>
          <p:nvPr/>
        </p:nvPicPr>
        <p:blipFill rotWithShape="1">
          <a:blip r:embed="rId5">
            <a:alphaModFix/>
          </a:blip>
          <a:srcRect/>
          <a:stretch/>
        </p:blipFill>
        <p:spPr>
          <a:xfrm>
            <a:off x="6066938" y="3333687"/>
            <a:ext cx="2567678" cy="2440983"/>
          </a:xfrm>
          <a:prstGeom prst="rect">
            <a:avLst/>
          </a:prstGeom>
          <a:noFill/>
          <a:ln>
            <a:noFill/>
          </a:ln>
        </p:spPr>
      </p:pic>
      <p:pic>
        <p:nvPicPr>
          <p:cNvPr id="834" name="Google Shape;834;g724b252115_0_356" descr="http://intranet.micds.org/upper/science/chem_02/chem_text_'02/secondsemester/newchaps/solutionscolligativeprops/images/brass.gif"/>
          <p:cNvPicPr preferRelativeResize="0"/>
          <p:nvPr/>
        </p:nvPicPr>
        <p:blipFill rotWithShape="1">
          <a:blip r:embed="rId6">
            <a:alphaModFix/>
          </a:blip>
          <a:srcRect/>
          <a:stretch/>
        </p:blipFill>
        <p:spPr>
          <a:xfrm>
            <a:off x="455679" y="710005"/>
            <a:ext cx="6382443" cy="2803768"/>
          </a:xfrm>
          <a:prstGeom prst="rect">
            <a:avLst/>
          </a:prstGeom>
          <a:noFill/>
          <a:ln>
            <a:noFill/>
          </a:ln>
        </p:spPr>
      </p:pic>
      <p:pic>
        <p:nvPicPr>
          <p:cNvPr id="835" name="Google Shape;835;g724b252115_0_356" descr="https://upload.wikimedia.org/wikipedia/commons/thumb/1/19/Interstitial_solute.svg/2000px-Interstitial_solute.svg.png"/>
          <p:cNvPicPr preferRelativeResize="0"/>
          <p:nvPr/>
        </p:nvPicPr>
        <p:blipFill rotWithShape="1">
          <a:blip r:embed="rId7">
            <a:alphaModFix/>
          </a:blip>
          <a:srcRect/>
          <a:stretch/>
        </p:blipFill>
        <p:spPr>
          <a:xfrm>
            <a:off x="2077409" y="3617123"/>
            <a:ext cx="2367800" cy="236424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g724b250972_0_3707"/>
          <p:cNvSpPr txBox="1">
            <a:spLocks noGrp="1"/>
          </p:cNvSpPr>
          <p:nvPr>
            <p:ph type="title"/>
          </p:nvPr>
        </p:nvSpPr>
        <p:spPr>
          <a:xfrm>
            <a:off x="215720" y="15670"/>
            <a:ext cx="79542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Metallic Properties – Sea of Electrons</a:t>
            </a:r>
            <a:endParaRPr baseline="30000"/>
          </a:p>
        </p:txBody>
      </p:sp>
      <p:sp>
        <p:nvSpPr>
          <p:cNvPr id="841" name="Google Shape;841;g724b250972_0_3707"/>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842" name="Google Shape;842;g724b250972_0_3707"/>
          <p:cNvSpPr txBox="1"/>
          <p:nvPr/>
        </p:nvSpPr>
        <p:spPr>
          <a:xfrm>
            <a:off x="-2" y="5970499"/>
            <a:ext cx="9144000" cy="7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2.20: The student is able to explain how a bonding model involving delocalized electrons is consistent with macroscopic properties of metals (e.g., conductivity, malleability, ductility, and low volatility) and the shell model of the atom.</a:t>
            </a:r>
            <a:endParaRPr sz="1400" b="0" i="0" u="none" strike="noStrike" cap="none">
              <a:solidFill>
                <a:srgbClr val="000000"/>
              </a:solidFill>
              <a:latin typeface="Arial"/>
              <a:ea typeface="Arial"/>
              <a:cs typeface="Arial"/>
              <a:sym typeface="Arial"/>
            </a:endParaRPr>
          </a:p>
        </p:txBody>
      </p:sp>
      <p:sp>
        <p:nvSpPr>
          <p:cNvPr id="843" name="Google Shape;843;g724b250972_0_3707"/>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844" name="Google Shape;844;g724b250972_0_3707" descr="http://study.com/cimages/multimages/16/properties.png"/>
          <p:cNvPicPr preferRelativeResize="0"/>
          <p:nvPr/>
        </p:nvPicPr>
        <p:blipFill rotWithShape="1">
          <a:blip r:embed="rId5">
            <a:alphaModFix/>
          </a:blip>
          <a:srcRect/>
          <a:stretch/>
        </p:blipFill>
        <p:spPr>
          <a:xfrm>
            <a:off x="249744" y="615810"/>
            <a:ext cx="5154165" cy="2680167"/>
          </a:xfrm>
          <a:prstGeom prst="rect">
            <a:avLst/>
          </a:prstGeom>
          <a:noFill/>
          <a:ln>
            <a:noFill/>
          </a:ln>
        </p:spPr>
      </p:pic>
      <p:sp>
        <p:nvSpPr>
          <p:cNvPr id="845" name="Google Shape;845;g724b250972_0_3707"/>
          <p:cNvSpPr txBox="1"/>
          <p:nvPr/>
        </p:nvSpPr>
        <p:spPr>
          <a:xfrm>
            <a:off x="203269" y="3126545"/>
            <a:ext cx="4346700" cy="2862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Rockwell"/>
                <a:ea typeface="Rockwell"/>
                <a:cs typeface="Rockwell"/>
                <a:sym typeface="Rockwell"/>
              </a:rPr>
              <a:t>“The metallic bond is not the easiest type of bond to understand, so an analogy may help. Imagine filling your bathtub with golf balls. Fill it right up to the top. The golf balls will arrange themselves in an orderly fashion as they fill the space in the tub. Do you see any spaces between the balls? If you turn on the faucet and plug the drain, the water will fill up those spaces. What you now have is something like metallic bonding. The golf balls are the metal kernals, and the water represents the valence electrons shared by all of the atoms.”</a:t>
            </a:r>
            <a:endParaRPr sz="1400" b="0" i="0" u="none" strike="noStrike" cap="none">
              <a:solidFill>
                <a:srgbClr val="000000"/>
              </a:solidFill>
              <a:latin typeface="Arial"/>
              <a:ea typeface="Arial"/>
              <a:cs typeface="Arial"/>
              <a:sym typeface="Arial"/>
            </a:endParaRPr>
          </a:p>
        </p:txBody>
      </p:sp>
      <p:pic>
        <p:nvPicPr>
          <p:cNvPr id="846" name="Google Shape;846;g724b250972_0_3707"/>
          <p:cNvPicPr preferRelativeResize="0"/>
          <p:nvPr/>
        </p:nvPicPr>
        <p:blipFill rotWithShape="1">
          <a:blip r:embed="rId6">
            <a:alphaModFix/>
          </a:blip>
          <a:srcRect/>
          <a:stretch/>
        </p:blipFill>
        <p:spPr>
          <a:xfrm>
            <a:off x="5403909" y="1131776"/>
            <a:ext cx="2543175" cy="42576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pic>
        <p:nvPicPr>
          <p:cNvPr id="851" name="Google Shape;851;g724b250972_0_3728" descr="http://www.dynamicscience.com.au/tester/solutions1/war/metallurgy/metalsconductalloys.gif"/>
          <p:cNvPicPr preferRelativeResize="0"/>
          <p:nvPr/>
        </p:nvPicPr>
        <p:blipFill rotWithShape="1">
          <a:blip r:embed="rId3">
            <a:alphaModFix/>
          </a:blip>
          <a:srcRect/>
          <a:stretch/>
        </p:blipFill>
        <p:spPr>
          <a:xfrm>
            <a:off x="-45911" y="-1086150"/>
            <a:ext cx="8174424" cy="7574970"/>
          </a:xfrm>
          <a:prstGeom prst="rect">
            <a:avLst/>
          </a:prstGeom>
          <a:noFill/>
          <a:ln>
            <a:noFill/>
          </a:ln>
        </p:spPr>
      </p:pic>
      <p:sp>
        <p:nvSpPr>
          <p:cNvPr id="852" name="Google Shape;852;g724b250972_0_3728"/>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Alloys!</a:t>
            </a:r>
            <a:endParaRPr/>
          </a:p>
        </p:txBody>
      </p:sp>
      <p:sp>
        <p:nvSpPr>
          <p:cNvPr id="853" name="Google Shape;853;g724b250972_0_3728"/>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854" name="Google Shape;854;g724b250972_0_3728"/>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855" name="Google Shape;855;g724b250972_0_3728"/>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856" name="Google Shape;856;g724b250972_0_3728"/>
          <p:cNvSpPr txBox="1"/>
          <p:nvPr/>
        </p:nvSpPr>
        <p:spPr>
          <a:xfrm>
            <a:off x="0" y="6334780"/>
            <a:ext cx="9144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2.26: Students can use the electron sea model of metallic bonding to predict or make claims about macroscopic properties of metals or alloys.</a:t>
            </a:r>
            <a:endParaRPr sz="1400" b="0" i="0" u="none" strike="noStrike" cap="none">
              <a:solidFill>
                <a:srgbClr val="000000"/>
              </a:solidFill>
              <a:latin typeface="Arial"/>
              <a:ea typeface="Arial"/>
              <a:cs typeface="Arial"/>
              <a:sym typeface="Arial"/>
            </a:endParaRPr>
          </a:p>
        </p:txBody>
      </p:sp>
      <p:pic>
        <p:nvPicPr>
          <p:cNvPr id="857" name="Google Shape;857;g724b250972_0_3728"/>
          <p:cNvPicPr preferRelativeResize="0"/>
          <p:nvPr/>
        </p:nvPicPr>
        <p:blipFill rotWithShape="1">
          <a:blip r:embed="rId6">
            <a:alphaModFix/>
          </a:blip>
          <a:srcRect/>
          <a:stretch/>
        </p:blipFill>
        <p:spPr>
          <a:xfrm>
            <a:off x="23301" y="2203137"/>
            <a:ext cx="9181592" cy="38256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8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g724b250972_0_3717"/>
          <p:cNvSpPr txBox="1">
            <a:spLocks noGrp="1"/>
          </p:cNvSpPr>
          <p:nvPr>
            <p:ph type="title"/>
          </p:nvPr>
        </p:nvSpPr>
        <p:spPr>
          <a:xfrm>
            <a:off x="498474" y="-21686"/>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Alloys and their Properties</a:t>
            </a:r>
            <a:endParaRPr/>
          </a:p>
        </p:txBody>
      </p:sp>
      <p:sp>
        <p:nvSpPr>
          <p:cNvPr id="863" name="Google Shape;863;g724b250972_0_3717"/>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864" name="Google Shape;864;g724b250972_0_3717"/>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865" name="Google Shape;865;g724b250972_0_3717" descr="solution"/>
          <p:cNvPicPr preferRelativeResize="0"/>
          <p:nvPr/>
        </p:nvPicPr>
        <p:blipFill rotWithShape="1">
          <a:blip r:embed="rId5">
            <a:alphaModFix/>
          </a:blip>
          <a:srcRect/>
          <a:stretch/>
        </p:blipFill>
        <p:spPr>
          <a:xfrm>
            <a:off x="174320" y="665537"/>
            <a:ext cx="5494710" cy="5293469"/>
          </a:xfrm>
          <a:prstGeom prst="rect">
            <a:avLst/>
          </a:prstGeom>
          <a:noFill/>
          <a:ln w="127000" cap="sq" cmpd="sng">
            <a:solidFill>
              <a:srgbClr val="000000"/>
            </a:solidFill>
            <a:prstDash val="solid"/>
            <a:miter lim="800000"/>
            <a:headEnd type="none" w="sm" len="sm"/>
            <a:tailEnd type="none" w="sm" len="sm"/>
          </a:ln>
          <a:effectLst>
            <a:outerShdw blurRad="57150" dist="50800" dir="2700000" algn="tl" rotWithShape="0">
              <a:srgbClr val="000000">
                <a:alpha val="40000"/>
              </a:srgbClr>
            </a:outerShdw>
          </a:effectLst>
        </p:spPr>
      </p:pic>
      <p:pic>
        <p:nvPicPr>
          <p:cNvPr id="866" name="Google Shape;866;g724b250972_0_3717"/>
          <p:cNvPicPr preferRelativeResize="0"/>
          <p:nvPr/>
        </p:nvPicPr>
        <p:blipFill rotWithShape="1">
          <a:blip r:embed="rId6">
            <a:alphaModFix/>
          </a:blip>
          <a:srcRect/>
          <a:stretch/>
        </p:blipFill>
        <p:spPr>
          <a:xfrm>
            <a:off x="6026601" y="1326685"/>
            <a:ext cx="1670612" cy="2366961"/>
          </a:xfrm>
          <a:prstGeom prst="rect">
            <a:avLst/>
          </a:prstGeom>
          <a:noFill/>
          <a:ln w="19050" cap="flat" cmpd="sng">
            <a:solidFill>
              <a:srgbClr val="4C264C"/>
            </a:solidFill>
            <a:prstDash val="solid"/>
            <a:round/>
            <a:headEnd type="none" w="sm" len="sm"/>
            <a:tailEnd type="none" w="sm" len="sm"/>
          </a:ln>
        </p:spPr>
      </p:pic>
      <p:pic>
        <p:nvPicPr>
          <p:cNvPr id="867" name="Google Shape;867;g724b250972_0_3717"/>
          <p:cNvPicPr preferRelativeResize="0"/>
          <p:nvPr/>
        </p:nvPicPr>
        <p:blipFill rotWithShape="1">
          <a:blip r:embed="rId7">
            <a:alphaModFix/>
          </a:blip>
          <a:srcRect/>
          <a:stretch/>
        </p:blipFill>
        <p:spPr>
          <a:xfrm>
            <a:off x="7314887" y="3506867"/>
            <a:ext cx="1670614" cy="2366964"/>
          </a:xfrm>
          <a:prstGeom prst="rect">
            <a:avLst/>
          </a:prstGeom>
          <a:noFill/>
          <a:ln w="12700" cap="flat" cmpd="sng">
            <a:solidFill>
              <a:schemeClr val="dk1"/>
            </a:solidFill>
            <a:prstDash val="solid"/>
            <a:round/>
            <a:headEnd type="none" w="sm" len="sm"/>
            <a:tailEnd type="none" w="sm" len="sm"/>
          </a:ln>
        </p:spPr>
      </p:pic>
      <p:sp>
        <p:nvSpPr>
          <p:cNvPr id="868" name="Google Shape;868;g724b250972_0_3717"/>
          <p:cNvSpPr/>
          <p:nvPr/>
        </p:nvSpPr>
        <p:spPr>
          <a:xfrm>
            <a:off x="174320" y="4714875"/>
            <a:ext cx="5494800" cy="1195500"/>
          </a:xfrm>
          <a:prstGeom prst="rect">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869" name="Google Shape;869;g724b250972_0_3717"/>
          <p:cNvSpPr txBox="1"/>
          <p:nvPr/>
        </p:nvSpPr>
        <p:spPr>
          <a:xfrm>
            <a:off x="0" y="6102905"/>
            <a:ext cx="9144000" cy="7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2.25: The student is able to compare the properties of metal alloys with their constituent elements to determine if an alloy has formed, identify the type of alloy formed, and explain the differences in properties using particulate level reasoning.</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8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g724b250972_0_3748"/>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Properties of Metallic Solids</a:t>
            </a:r>
            <a:endParaRPr/>
          </a:p>
        </p:txBody>
      </p:sp>
      <p:sp>
        <p:nvSpPr>
          <p:cNvPr id="875" name="Google Shape;875;g724b250972_0_3748"/>
          <p:cNvSpPr txBox="1"/>
          <p:nvPr/>
        </p:nvSpPr>
        <p:spPr>
          <a:xfrm>
            <a:off x="0" y="6311182"/>
            <a:ext cx="9144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2.28: The student is able to explain a representation that connects properties of a metallic solid to its structural attributes and to the interactions present at the atomic level. </a:t>
            </a:r>
            <a:endParaRPr sz="1400" b="0" i="0" u="none" strike="noStrike" cap="none">
              <a:solidFill>
                <a:srgbClr val="000000"/>
              </a:solidFill>
              <a:latin typeface="Arial"/>
              <a:ea typeface="Arial"/>
              <a:cs typeface="Arial"/>
              <a:sym typeface="Arial"/>
            </a:endParaRPr>
          </a:p>
        </p:txBody>
      </p:sp>
      <p:pic>
        <p:nvPicPr>
          <p:cNvPr id="876" name="Google Shape;876;g724b250972_0_3748" descr="solution"/>
          <p:cNvPicPr preferRelativeResize="0"/>
          <p:nvPr/>
        </p:nvPicPr>
        <p:blipFill rotWithShape="1">
          <a:blip r:embed="rId3">
            <a:alphaModFix/>
          </a:blip>
          <a:srcRect/>
          <a:stretch/>
        </p:blipFill>
        <p:spPr>
          <a:xfrm>
            <a:off x="455679" y="1306104"/>
            <a:ext cx="7429363" cy="4599705"/>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877" name="Google Shape;877;g724b250972_0_3748"/>
          <p:cNvSpPr/>
          <p:nvPr/>
        </p:nvSpPr>
        <p:spPr>
          <a:xfrm>
            <a:off x="250415" y="4383157"/>
            <a:ext cx="7866600" cy="1788900"/>
          </a:xfrm>
          <a:prstGeom prst="rect">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878" name="Google Shape;878;g724b250972_0_3748"/>
          <p:cNvSpPr txBox="1"/>
          <p:nvPr/>
        </p:nvSpPr>
        <p:spPr>
          <a:xfrm>
            <a:off x="835785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879" name="Google Shape;879;g724b250972_0_3748"/>
          <p:cNvSpPr txBox="1"/>
          <p:nvPr/>
        </p:nvSpPr>
        <p:spPr>
          <a:xfrm>
            <a:off x="8290017" y="-58308"/>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8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g724b250972_0_3757"/>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000"/>
              <a:buFont typeface="Rockwell"/>
              <a:buNone/>
            </a:pPr>
            <a:r>
              <a:rPr lang="en-US" sz="3000"/>
              <a:t>Ionic or Covalent? Bonding Tests</a:t>
            </a:r>
            <a:endParaRPr sz="3000"/>
          </a:p>
        </p:txBody>
      </p:sp>
      <p:sp>
        <p:nvSpPr>
          <p:cNvPr id="885" name="Google Shape;885;g724b250972_0_3757"/>
          <p:cNvSpPr txBox="1"/>
          <p:nvPr/>
        </p:nvSpPr>
        <p:spPr>
          <a:xfrm>
            <a:off x="0" y="6314373"/>
            <a:ext cx="9144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2.22: The student is able to design or evaluate a plan to collect and/or interpret data needed to deduce the type of bonding in a sample of a solid.</a:t>
            </a:r>
            <a:endParaRPr sz="1400" b="0" i="0" u="none" strike="noStrike" cap="none">
              <a:solidFill>
                <a:srgbClr val="000000"/>
              </a:solidFill>
              <a:latin typeface="Arial"/>
              <a:ea typeface="Arial"/>
              <a:cs typeface="Arial"/>
              <a:sym typeface="Arial"/>
            </a:endParaRPr>
          </a:p>
        </p:txBody>
      </p:sp>
      <p:sp>
        <p:nvSpPr>
          <p:cNvPr id="886" name="Google Shape;886;g724b250972_0_3757"/>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887" name="Google Shape;887;g724b250972_0_3757"/>
          <p:cNvSpPr txBox="1"/>
          <p:nvPr/>
        </p:nvSpPr>
        <p:spPr>
          <a:xfrm>
            <a:off x="5625360" y="3468962"/>
            <a:ext cx="2591700" cy="2308200"/>
          </a:xfrm>
          <a:prstGeom prst="rect">
            <a:avLst/>
          </a:prstGeom>
          <a:solidFill>
            <a:schemeClr val="accent4"/>
          </a:solidFill>
          <a:ln w="25400" cap="flat" cmpd="sng">
            <a:solidFill>
              <a:srgbClr val="6F6F4A"/>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ckwell"/>
                <a:ea typeface="Rockwell"/>
                <a:cs typeface="Rockwell"/>
                <a:sym typeface="Rockwell"/>
              </a:rPr>
              <a:t>Use properties of compounds to differentiate them from one another. Other tests may be performed to positively identify the compound, but are not necessary to observe types of bonds present.</a:t>
            </a:r>
            <a:endParaRPr sz="1400" b="0" i="0" u="none" strike="noStrike" cap="none">
              <a:solidFill>
                <a:srgbClr val="000000"/>
              </a:solidFill>
              <a:latin typeface="Arial"/>
              <a:ea typeface="Arial"/>
              <a:cs typeface="Arial"/>
              <a:sym typeface="Arial"/>
            </a:endParaRPr>
          </a:p>
        </p:txBody>
      </p:sp>
      <p:sp>
        <p:nvSpPr>
          <p:cNvPr id="888" name="Google Shape;888;g724b250972_0_3757"/>
          <p:cNvSpPr txBox="1"/>
          <p:nvPr/>
        </p:nvSpPr>
        <p:spPr>
          <a:xfrm>
            <a:off x="8111996" y="2063513"/>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889" name="Google Shape;889;g724b250972_0_3757"/>
          <p:cNvSpPr txBox="1"/>
          <p:nvPr/>
        </p:nvSpPr>
        <p:spPr>
          <a:xfrm>
            <a:off x="6886336" y="-70383"/>
            <a:ext cx="2205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Great Lab Example</a:t>
            </a:r>
            <a:endParaRPr sz="1800" b="0" i="0" u="none" strike="noStrike" cap="none">
              <a:solidFill>
                <a:schemeClr val="dk1"/>
              </a:solidFill>
              <a:latin typeface="Rockwell"/>
              <a:ea typeface="Rockwell"/>
              <a:cs typeface="Rockwell"/>
              <a:sym typeface="Rockwell"/>
            </a:endParaRPr>
          </a:p>
        </p:txBody>
      </p:sp>
      <p:pic>
        <p:nvPicPr>
          <p:cNvPr id="890" name="Google Shape;890;g724b250972_0_3757" descr="Screen Shot 2016-04-07 at 9.01.55 PM.png"/>
          <p:cNvPicPr preferRelativeResize="0"/>
          <p:nvPr/>
        </p:nvPicPr>
        <p:blipFill rotWithShape="1">
          <a:blip r:embed="rId6">
            <a:alphaModFix/>
          </a:blip>
          <a:srcRect/>
          <a:stretch/>
        </p:blipFill>
        <p:spPr>
          <a:xfrm>
            <a:off x="1" y="3072979"/>
            <a:ext cx="4794728" cy="3241394"/>
          </a:xfrm>
          <a:prstGeom prst="rect">
            <a:avLst/>
          </a:prstGeom>
          <a:noFill/>
          <a:ln>
            <a:noFill/>
          </a:ln>
        </p:spPr>
      </p:pic>
      <p:sp>
        <p:nvSpPr>
          <p:cNvPr id="891" name="Google Shape;891;g724b250972_0_3757"/>
          <p:cNvSpPr/>
          <p:nvPr/>
        </p:nvSpPr>
        <p:spPr>
          <a:xfrm>
            <a:off x="1438418" y="3576397"/>
            <a:ext cx="3058200" cy="1969500"/>
          </a:xfrm>
          <a:prstGeom prst="cloudCallout">
            <a:avLst>
              <a:gd name="adj1" fmla="val -20833"/>
              <a:gd name="adj2" fmla="val 625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a:t>
            </a:r>
            <a:r>
              <a:rPr lang="en-US" sz="1800" b="0" i="0" u="sng" strike="noStrike" cap="none">
                <a:solidFill>
                  <a:schemeClr val="lt1"/>
                </a:solidFill>
                <a:latin typeface="Rockwell"/>
                <a:ea typeface="Rockwell"/>
                <a:cs typeface="Rockwell"/>
                <a:sym typeface="Rockwell"/>
                <a:hlinkClick r:id="rId7">
                  <a:extLst>
                    <a:ext uri="{A12FA001-AC4F-418D-AE19-62706E023703}">
                      <ahyp:hlinkClr xmlns:ahyp="http://schemas.microsoft.com/office/drawing/2018/hyperlinkcolor" val="tx"/>
                    </a:ext>
                  </a:extLst>
                </a:hlinkClick>
              </a:rPr>
              <a:t>here</a:t>
            </a:r>
            <a:r>
              <a:rPr lang="en-US" sz="1800" b="0" i="0" u="none" strike="noStrike" cap="none">
                <a:solidFill>
                  <a:schemeClr val="lt1"/>
                </a:solidFill>
                <a:latin typeface="Rockwell"/>
                <a:ea typeface="Rockwell"/>
                <a:cs typeface="Rockwell"/>
                <a:sym typeface="Rockwell"/>
              </a:rPr>
              <a:t> to do a virtual lab on bonding type (chart pictured below)</a:t>
            </a:r>
            <a:endParaRPr sz="1800" b="0" i="0" u="none" strike="noStrike" cap="none">
              <a:solidFill>
                <a:schemeClr val="lt1"/>
              </a:solidFill>
              <a:latin typeface="Rockwell"/>
              <a:ea typeface="Rockwell"/>
              <a:cs typeface="Rockwell"/>
              <a:sym typeface="Rockwell"/>
            </a:endParaRPr>
          </a:p>
        </p:txBody>
      </p:sp>
      <p:graphicFrame>
        <p:nvGraphicFramePr>
          <p:cNvPr id="892" name="Google Shape;892;g724b250972_0_3757"/>
          <p:cNvGraphicFramePr/>
          <p:nvPr/>
        </p:nvGraphicFramePr>
        <p:xfrm>
          <a:off x="1994546" y="694757"/>
          <a:ext cx="3000000" cy="3000000"/>
        </p:xfrm>
        <a:graphic>
          <a:graphicData uri="http://schemas.openxmlformats.org/drawingml/2006/table">
            <a:tbl>
              <a:tblPr firstRow="1" bandRow="1">
                <a:noFill/>
                <a:tableStyleId>{76E967D2-73EF-4B4E-AA14-45292BF0A093}</a:tableStyleId>
              </a:tblPr>
              <a:tblGrid>
                <a:gridCol w="1978475">
                  <a:extLst>
                    <a:ext uri="{9D8B030D-6E8A-4147-A177-3AD203B41FA5}">
                      <a16:colId xmlns:a16="http://schemas.microsoft.com/office/drawing/2014/main" val="20000"/>
                    </a:ext>
                  </a:extLst>
                </a:gridCol>
                <a:gridCol w="1978475">
                  <a:extLst>
                    <a:ext uri="{9D8B030D-6E8A-4147-A177-3AD203B41FA5}">
                      <a16:colId xmlns:a16="http://schemas.microsoft.com/office/drawing/2014/main" val="20001"/>
                    </a:ext>
                  </a:extLst>
                </a:gridCol>
                <a:gridCol w="1978475">
                  <a:extLst>
                    <a:ext uri="{9D8B030D-6E8A-4147-A177-3AD203B41FA5}">
                      <a16:colId xmlns:a16="http://schemas.microsoft.com/office/drawing/2014/main" val="20002"/>
                    </a:ext>
                  </a:extLst>
                </a:gridCol>
              </a:tblGrid>
              <a:tr h="330550">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Properties</a:t>
                      </a:r>
                      <a:endParaRPr sz="10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Ionic Compounds</a:t>
                      </a:r>
                      <a:endParaRPr sz="10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Covalent Compounds</a:t>
                      </a:r>
                      <a:endParaRPr sz="1000" u="none" strike="noStrike" cap="none"/>
                    </a:p>
                  </a:txBody>
                  <a:tcPr marL="91450" marR="91450" marT="45725" marB="45725" anchor="ctr"/>
                </a:tc>
                <a:extLst>
                  <a:ext uri="{0D108BD9-81ED-4DB2-BD59-A6C34878D82A}">
                    <a16:rowId xmlns:a16="http://schemas.microsoft.com/office/drawing/2014/main" val="10000"/>
                  </a:ext>
                </a:extLst>
              </a:tr>
              <a:tr h="353200">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Melting/Boiling Points</a:t>
                      </a:r>
                      <a:endParaRPr sz="10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High</a:t>
                      </a:r>
                      <a:endParaRPr sz="10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Low except for some giant covalent molecules</a:t>
                      </a:r>
                      <a:endParaRPr sz="1000" u="none" strike="noStrike" cap="none"/>
                    </a:p>
                  </a:txBody>
                  <a:tcPr marL="91450" marR="91450" marT="45725" marB="45725" anchor="ctr"/>
                </a:tc>
                <a:extLst>
                  <a:ext uri="{0D108BD9-81ED-4DB2-BD59-A6C34878D82A}">
                    <a16:rowId xmlns:a16="http://schemas.microsoft.com/office/drawing/2014/main" val="10001"/>
                  </a:ext>
                </a:extLst>
              </a:tr>
              <a:tr h="489025">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Electrical Conductivity</a:t>
                      </a:r>
                      <a:endParaRPr sz="10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Conduct electricity in molten and in aqueous solution</a:t>
                      </a:r>
                      <a:endParaRPr sz="10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Does not conduct electricity in any state when pure, may conduct in aqueous solution  (i.e., acids)</a:t>
                      </a:r>
                      <a:endParaRPr sz="1000" u="none" strike="noStrike" cap="none"/>
                    </a:p>
                  </a:txBody>
                  <a:tcPr marL="91450" marR="91450" marT="45725" marB="45725" anchor="ctr"/>
                </a:tc>
                <a:extLst>
                  <a:ext uri="{0D108BD9-81ED-4DB2-BD59-A6C34878D82A}">
                    <a16:rowId xmlns:a16="http://schemas.microsoft.com/office/drawing/2014/main" val="10002"/>
                  </a:ext>
                </a:extLst>
              </a:tr>
              <a:tr h="489025">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Solubility in water and organic solvents</a:t>
                      </a:r>
                      <a:endParaRPr sz="10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Soluble in water</a:t>
                      </a:r>
                      <a:endParaRPr sz="1400" u="none" strike="noStrike" cap="none"/>
                    </a:p>
                    <a:p>
                      <a:pPr marL="0" marR="0" lvl="0" indent="0" algn="ctr" rtl="0">
                        <a:lnSpc>
                          <a:spcPct val="100000"/>
                        </a:lnSpc>
                        <a:spcBef>
                          <a:spcPts val="0"/>
                        </a:spcBef>
                        <a:spcAft>
                          <a:spcPts val="0"/>
                        </a:spcAft>
                        <a:buClr>
                          <a:srgbClr val="000000"/>
                        </a:buClr>
                        <a:buSzPts val="1000"/>
                        <a:buFont typeface="Arial"/>
                        <a:buNone/>
                      </a:pPr>
                      <a:r>
                        <a:rPr lang="en-US" sz="1000" u="none" strike="noStrike" cap="none"/>
                        <a:t>Insoluble in organic solvent</a:t>
                      </a:r>
                      <a:endParaRPr sz="10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Insoluble in water, except for some simple molecule</a:t>
                      </a:r>
                      <a:endParaRPr sz="1400" u="none" strike="noStrike" cap="none"/>
                    </a:p>
                    <a:p>
                      <a:pPr marL="0" marR="0" lvl="0" indent="0" algn="ctr" rtl="0">
                        <a:lnSpc>
                          <a:spcPct val="100000"/>
                        </a:lnSpc>
                        <a:spcBef>
                          <a:spcPts val="0"/>
                        </a:spcBef>
                        <a:spcAft>
                          <a:spcPts val="0"/>
                        </a:spcAft>
                        <a:buClr>
                          <a:srgbClr val="000000"/>
                        </a:buClr>
                        <a:buSzPts val="1000"/>
                        <a:buFont typeface="Arial"/>
                        <a:buNone/>
                      </a:pPr>
                      <a:r>
                        <a:rPr lang="en-US" sz="1000" u="none" strike="noStrike" cap="none"/>
                        <a:t>Soluble in organic solvent</a:t>
                      </a:r>
                      <a:endParaRPr sz="1000" u="none" strike="noStrike" cap="none"/>
                    </a:p>
                  </a:txBody>
                  <a:tcPr marL="91450" marR="91450" marT="45725" marB="45725" anchor="ctr"/>
                </a:tc>
                <a:extLst>
                  <a:ext uri="{0D108BD9-81ED-4DB2-BD59-A6C34878D82A}">
                    <a16:rowId xmlns:a16="http://schemas.microsoft.com/office/drawing/2014/main" val="10003"/>
                  </a:ext>
                </a:extLst>
              </a:tr>
              <a:tr h="330550">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Volatility</a:t>
                      </a:r>
                      <a:endParaRPr sz="10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Not volatile</a:t>
                      </a:r>
                      <a:endParaRPr sz="1000" u="none" strike="noStrike" cap="none"/>
                    </a:p>
                  </a:txBody>
                  <a:tcPr marL="91450" marR="91450" marT="45725" marB="45725" anchor="ct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Highly volatile</a:t>
                      </a:r>
                      <a:endParaRPr sz="1000" u="none" strike="noStrike" cap="none"/>
                    </a:p>
                  </a:txBody>
                  <a:tcPr marL="91450" marR="91450" marT="45725" marB="45725" anchor="ctr"/>
                </a:tc>
                <a:extLst>
                  <a:ext uri="{0D108BD9-81ED-4DB2-BD59-A6C34878D82A}">
                    <a16:rowId xmlns:a16="http://schemas.microsoft.com/office/drawing/2014/main" val="10004"/>
                  </a:ext>
                </a:extLst>
              </a:tr>
            </a:tbl>
          </a:graphicData>
        </a:graphic>
      </p:graphicFrame>
      <p:sp>
        <p:nvSpPr>
          <p:cNvPr id="893" name="Google Shape;893;g724b250972_0_3757"/>
          <p:cNvSpPr txBox="1"/>
          <p:nvPr/>
        </p:nvSpPr>
        <p:spPr>
          <a:xfrm>
            <a:off x="173551" y="935250"/>
            <a:ext cx="1638900" cy="1815900"/>
          </a:xfrm>
          <a:prstGeom prst="rect">
            <a:avLst/>
          </a:prstGeom>
          <a:solidFill>
            <a:schemeClr val="accent4"/>
          </a:solidFill>
          <a:ln w="25400" cap="flat" cmpd="sng">
            <a:solidFill>
              <a:srgbClr val="6F6F4A"/>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ckwell"/>
                <a:ea typeface="Rockwell"/>
                <a:cs typeface="Rockwell"/>
                <a:sym typeface="Rockwell"/>
              </a:rPr>
              <a:t>As the type of particles and forced of attraction in ionic and covalent compounds differ, their properties also differ! </a:t>
            </a:r>
            <a:endParaRPr sz="14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Google Shape;528;g724b252115_0_258"/>
          <p:cNvPicPr preferRelativeResize="0"/>
          <p:nvPr/>
        </p:nvPicPr>
        <p:blipFill rotWithShape="1">
          <a:blip r:embed="rId3">
            <a:alphaModFix/>
          </a:blip>
          <a:srcRect/>
          <a:stretch/>
        </p:blipFill>
        <p:spPr>
          <a:xfrm>
            <a:off x="4943361" y="4996451"/>
            <a:ext cx="4201895" cy="1110680"/>
          </a:xfrm>
          <a:prstGeom prst="rect">
            <a:avLst/>
          </a:prstGeom>
          <a:noFill/>
          <a:ln>
            <a:noFill/>
          </a:ln>
        </p:spPr>
      </p:pic>
      <p:pic>
        <p:nvPicPr>
          <p:cNvPr id="529" name="Google Shape;529;g724b252115_0_258"/>
          <p:cNvPicPr preferRelativeResize="0"/>
          <p:nvPr/>
        </p:nvPicPr>
        <p:blipFill rotWithShape="1">
          <a:blip r:embed="rId4">
            <a:alphaModFix/>
          </a:blip>
          <a:srcRect/>
          <a:stretch/>
        </p:blipFill>
        <p:spPr>
          <a:xfrm>
            <a:off x="0" y="1309786"/>
            <a:ext cx="5067026" cy="4526100"/>
          </a:xfrm>
          <a:prstGeom prst="rect">
            <a:avLst/>
          </a:prstGeom>
          <a:noFill/>
          <a:ln>
            <a:noFill/>
          </a:ln>
        </p:spPr>
      </p:pic>
      <p:sp>
        <p:nvSpPr>
          <p:cNvPr id="530" name="Google Shape;530;g724b252115_0_258"/>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900"/>
              <a:buFont typeface="Rokkitt"/>
              <a:buNone/>
            </a:pPr>
            <a:r>
              <a:rPr lang="en-US"/>
              <a:t>Mass Spectrometry - evidence for isotopes</a:t>
            </a:r>
            <a:endParaRPr/>
          </a:p>
        </p:txBody>
      </p:sp>
      <p:sp>
        <p:nvSpPr>
          <p:cNvPr id="531" name="Google Shape;531;g724b252115_0_258"/>
          <p:cNvSpPr txBox="1">
            <a:spLocks noGrp="1"/>
          </p:cNvSpPr>
          <p:nvPr>
            <p:ph type="body" idx="1"/>
          </p:nvPr>
        </p:nvSpPr>
        <p:spPr>
          <a:xfrm>
            <a:off x="4845091" y="1581024"/>
            <a:ext cx="3657600" cy="4157100"/>
          </a:xfrm>
          <a:prstGeom prst="rect">
            <a:avLst/>
          </a:prstGeom>
          <a:noFill/>
          <a:ln>
            <a:noFill/>
          </a:ln>
        </p:spPr>
        <p:txBody>
          <a:bodyPr spcFirstLastPara="1" wrap="square" lIns="91425" tIns="45700" rIns="91425" bIns="45700" anchor="t" anchorCtr="0">
            <a:noAutofit/>
          </a:bodyPr>
          <a:lstStyle/>
          <a:p>
            <a:pPr marL="114300" marR="0" lvl="0" indent="0" algn="l" rtl="0">
              <a:lnSpc>
                <a:spcPct val="100000"/>
              </a:lnSpc>
              <a:spcBef>
                <a:spcPts val="0"/>
              </a:spcBef>
              <a:spcAft>
                <a:spcPts val="0"/>
              </a:spcAft>
              <a:buClr>
                <a:srgbClr val="595959"/>
              </a:buClr>
              <a:buSzPts val="1800"/>
              <a:buNone/>
            </a:pPr>
            <a:r>
              <a:rPr lang="en-US"/>
              <a:t>Mass spectrometry showed</a:t>
            </a:r>
            <a:endParaRPr/>
          </a:p>
          <a:p>
            <a:pPr marL="114300" marR="0" lvl="0" indent="0" algn="l" rtl="0">
              <a:lnSpc>
                <a:spcPct val="100000"/>
              </a:lnSpc>
              <a:spcBef>
                <a:spcPts val="0"/>
              </a:spcBef>
              <a:spcAft>
                <a:spcPts val="0"/>
              </a:spcAft>
              <a:buClr>
                <a:srgbClr val="595959"/>
              </a:buClr>
              <a:buSzPts val="1800"/>
              <a:buNone/>
            </a:pPr>
            <a:r>
              <a:rPr lang="en-US"/>
              <a:t> that elements have isotopes</a:t>
            </a:r>
            <a:endParaRPr/>
          </a:p>
          <a:p>
            <a:pPr marL="457200" marR="0" lvl="0" indent="-228600" algn="l" rtl="0">
              <a:lnSpc>
                <a:spcPct val="100000"/>
              </a:lnSpc>
              <a:spcBef>
                <a:spcPts val="0"/>
              </a:spcBef>
              <a:spcAft>
                <a:spcPts val="0"/>
              </a:spcAft>
              <a:buSzPts val="1350"/>
              <a:buChar char="■"/>
            </a:pPr>
            <a:r>
              <a:rPr lang="en-US"/>
              <a:t>This contradicted Dalton’s early model of the atom which stated that all atoms of an element are identical</a:t>
            </a:r>
            <a:endParaRPr/>
          </a:p>
          <a:p>
            <a:pPr marL="457200" marR="0" lvl="0" indent="-228600" algn="l" rtl="0">
              <a:lnSpc>
                <a:spcPct val="100000"/>
              </a:lnSpc>
              <a:spcBef>
                <a:spcPts val="0"/>
              </a:spcBef>
              <a:spcAft>
                <a:spcPts val="0"/>
              </a:spcAft>
              <a:buSzPts val="1350"/>
              <a:buChar char="■"/>
            </a:pPr>
            <a:r>
              <a:rPr lang="en-US"/>
              <a:t>3 Br</a:t>
            </a:r>
            <a:r>
              <a:rPr lang="en-US" baseline="-25000"/>
              <a:t>2</a:t>
            </a:r>
            <a:r>
              <a:rPr lang="en-US"/>
              <a:t> &amp; two Br isotopes shown in diagram</a:t>
            </a:r>
            <a:endParaRPr/>
          </a:p>
          <a:p>
            <a:pPr marL="457200" marR="0" lvl="0" indent="-228600" algn="l" rtl="0">
              <a:lnSpc>
                <a:spcPct val="100000"/>
              </a:lnSpc>
              <a:spcBef>
                <a:spcPts val="0"/>
              </a:spcBef>
              <a:spcAft>
                <a:spcPts val="0"/>
              </a:spcAft>
              <a:buSzPts val="1350"/>
              <a:buChar char="■"/>
            </a:pPr>
            <a:r>
              <a:rPr lang="en-US"/>
              <a:t>The average atomic mass of the element can be estimated from mass spectroscopy</a:t>
            </a:r>
            <a:endParaRPr/>
          </a:p>
        </p:txBody>
      </p:sp>
      <p:sp>
        <p:nvSpPr>
          <p:cNvPr id="532" name="Google Shape;532;g724b252115_0_258"/>
          <p:cNvSpPr txBox="1"/>
          <p:nvPr/>
        </p:nvSpPr>
        <p:spPr>
          <a:xfrm>
            <a:off x="8054787" y="-57833"/>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5"/>
              </a:rPr>
              <a:t>Source</a:t>
            </a:r>
            <a:endParaRPr sz="1400" b="0" i="0" u="none" strike="noStrike" cap="none">
              <a:solidFill>
                <a:srgbClr val="000000"/>
              </a:solidFill>
              <a:latin typeface="Arial"/>
              <a:ea typeface="Arial"/>
              <a:cs typeface="Arial"/>
              <a:sym typeface="Arial"/>
            </a:endParaRPr>
          </a:p>
        </p:txBody>
      </p:sp>
      <p:sp>
        <p:nvSpPr>
          <p:cNvPr id="533" name="Google Shape;533;g724b252115_0_258"/>
          <p:cNvSpPr txBox="1"/>
          <p:nvPr/>
        </p:nvSpPr>
        <p:spPr>
          <a:xfrm>
            <a:off x="0" y="6107131"/>
            <a:ext cx="9144000" cy="69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 1.14: The student is able to use the data from mass spectrometry to identify the elements and the masses of individual atoms of a specific element</a:t>
            </a: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534" name="Google Shape;534;g724b252115_0_258"/>
          <p:cNvSpPr txBox="1"/>
          <p:nvPr/>
        </p:nvSpPr>
        <p:spPr>
          <a:xfrm>
            <a:off x="8146531" y="1848740"/>
            <a:ext cx="887700" cy="465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6"/>
              </a:rPr>
              <a:t>Video</a:t>
            </a:r>
            <a:endParaRPr sz="1800" b="0" i="0" u="sng" strike="noStrike" cap="none">
              <a:solidFill>
                <a:schemeClr val="hlink"/>
              </a:solidFill>
              <a:latin typeface="Rockwell"/>
              <a:ea typeface="Rockwell"/>
              <a:cs typeface="Rockwell"/>
              <a:sym typeface="Rockwell"/>
              <a:hlinkClick r:id="rId6"/>
            </a:endParaRPr>
          </a:p>
        </p:txBody>
      </p:sp>
      <p:pic>
        <p:nvPicPr>
          <p:cNvPr id="535" name="Google Shape;535;g724b252115_0_258" descr="Screen Shot 2016-04-07 at 8.33.52 PM.png"/>
          <p:cNvPicPr preferRelativeResize="0"/>
          <p:nvPr/>
        </p:nvPicPr>
        <p:blipFill rotWithShape="1">
          <a:blip r:embed="rId7">
            <a:alphaModFix/>
          </a:blip>
          <a:srcRect/>
          <a:stretch/>
        </p:blipFill>
        <p:spPr>
          <a:xfrm>
            <a:off x="639593" y="-237762"/>
            <a:ext cx="7907003" cy="6858000"/>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pic>
        <p:nvPicPr>
          <p:cNvPr id="536" name="Google Shape;536;g724b252115_0_258" descr="Screen Shot 2016-04-07 at 8.33.59 PM.png"/>
          <p:cNvPicPr preferRelativeResize="0"/>
          <p:nvPr/>
        </p:nvPicPr>
        <p:blipFill rotWithShape="1">
          <a:blip r:embed="rId8">
            <a:alphaModFix/>
          </a:blip>
          <a:srcRect/>
          <a:stretch/>
        </p:blipFill>
        <p:spPr>
          <a:xfrm>
            <a:off x="-12829" y="2463800"/>
            <a:ext cx="9144000" cy="1922390"/>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5"/>
                                        </p:tgtEl>
                                        <p:attrNameLst>
                                          <p:attrName>style.visibility</p:attrName>
                                        </p:attrNameLst>
                                      </p:cBhvr>
                                      <p:to>
                                        <p:strVal val="visible"/>
                                      </p:to>
                                    </p:set>
                                    <p:animEffect transition="in" filter="fade">
                                      <p:cBhvr>
                                        <p:cTn id="7" dur="500"/>
                                        <p:tgtEl>
                                          <p:spTgt spid="5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6"/>
                                        </p:tgtEl>
                                        <p:attrNameLst>
                                          <p:attrName>style.visibility</p:attrName>
                                        </p:attrNameLst>
                                      </p:cBhvr>
                                      <p:to>
                                        <p:strVal val="visible"/>
                                      </p:to>
                                    </p:set>
                                    <p:animEffect transition="in" filter="fade">
                                      <p:cBhvr>
                                        <p:cTn id="12" dur="500"/>
                                        <p:tgtEl>
                                          <p:spTgt spid="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g724b250972_0_1720"/>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Crystal Structure of Ionic Compounds</a:t>
            </a:r>
            <a:endParaRPr/>
          </a:p>
        </p:txBody>
      </p:sp>
      <p:sp>
        <p:nvSpPr>
          <p:cNvPr id="899" name="Google Shape;899;g724b250972_0_1720"/>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900" name="Google Shape;900;g724b250972_0_1720"/>
          <p:cNvSpPr txBox="1"/>
          <p:nvPr/>
        </p:nvSpPr>
        <p:spPr>
          <a:xfrm>
            <a:off x="119270" y="5531522"/>
            <a:ext cx="9144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2.23: The student can create a representation of an ionic solid that shows essential characteristics of the structure and interactions present in the substance.</a:t>
            </a:r>
            <a:endParaRPr sz="1400" b="0" i="0" u="none" strike="noStrike" cap="none">
              <a:solidFill>
                <a:srgbClr val="000000"/>
              </a:solidFill>
              <a:latin typeface="Arial"/>
              <a:ea typeface="Arial"/>
              <a:cs typeface="Arial"/>
              <a:sym typeface="Arial"/>
            </a:endParaRPr>
          </a:p>
        </p:txBody>
      </p:sp>
      <p:sp>
        <p:nvSpPr>
          <p:cNvPr id="901" name="Google Shape;901;g724b250972_0_1720"/>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902" name="Google Shape;902;g724b250972_0_1720"/>
          <p:cNvSpPr txBox="1"/>
          <p:nvPr/>
        </p:nvSpPr>
        <p:spPr>
          <a:xfrm>
            <a:off x="8150019" y="1851766"/>
            <a:ext cx="87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903" name="Google Shape;903;g724b250972_0_1720" descr="http://2012books.lardbucket.org/books/principles-of-general-chemistry-v1.0/section_06/ef1d43ca213e8e62a2b6f08fb431307c.jpg"/>
          <p:cNvPicPr preferRelativeResize="0"/>
          <p:nvPr/>
        </p:nvPicPr>
        <p:blipFill rotWithShape="1">
          <a:blip r:embed="rId5">
            <a:alphaModFix/>
          </a:blip>
          <a:srcRect/>
          <a:stretch/>
        </p:blipFill>
        <p:spPr>
          <a:xfrm>
            <a:off x="292146" y="1313123"/>
            <a:ext cx="7882335" cy="4156659"/>
          </a:xfrm>
          <a:prstGeom prst="rect">
            <a:avLst/>
          </a:prstGeom>
          <a:noFill/>
          <a:ln>
            <a:noFill/>
          </a:ln>
        </p:spPr>
      </p:pic>
      <p:pic>
        <p:nvPicPr>
          <p:cNvPr id="904" name="Google Shape;904;g724b250972_0_1720" descr="http://chemwiki.ucdavis.edu/@api/deki/files/8649/=151ionic.GIF?revision=1&amp;size=bestfit&amp;width=256&amp;height=288"/>
          <p:cNvPicPr preferRelativeResize="0"/>
          <p:nvPr/>
        </p:nvPicPr>
        <p:blipFill rotWithShape="1">
          <a:blip r:embed="rId6">
            <a:alphaModFix/>
          </a:blip>
          <a:srcRect/>
          <a:stretch/>
        </p:blipFill>
        <p:spPr>
          <a:xfrm>
            <a:off x="4412771" y="1259882"/>
            <a:ext cx="3737248" cy="42099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g724b250972_0_1673"/>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Ionic Substances and their Properties</a:t>
            </a:r>
            <a:endParaRPr/>
          </a:p>
        </p:txBody>
      </p:sp>
      <p:sp>
        <p:nvSpPr>
          <p:cNvPr id="910" name="Google Shape;910;g724b250972_0_1673"/>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911" name="Google Shape;911;g724b250972_0_1673"/>
          <p:cNvSpPr txBox="1"/>
          <p:nvPr/>
        </p:nvSpPr>
        <p:spPr>
          <a:xfrm>
            <a:off x="0" y="5673830"/>
            <a:ext cx="9144000"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2.19: The student can create visual representations of ionic substances that connect the microscopic structure to macroscopic properties and/or use representations to connect microscopic structure to macroscopic properties (e.g., boiling point, solubility, hardness, brittleness, low volatility, lack of malleability, ductility, or conductivity).</a:t>
            </a:r>
            <a:endParaRPr sz="1400" b="0" i="0" u="none" strike="noStrike" cap="none">
              <a:solidFill>
                <a:srgbClr val="000000"/>
              </a:solidFill>
              <a:latin typeface="Arial"/>
              <a:ea typeface="Arial"/>
              <a:cs typeface="Arial"/>
              <a:sym typeface="Arial"/>
            </a:endParaRPr>
          </a:p>
        </p:txBody>
      </p:sp>
      <p:sp>
        <p:nvSpPr>
          <p:cNvPr id="912" name="Google Shape;912;g724b250972_0_1673"/>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913" name="Google Shape;913;g724b250972_0_1673"/>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914" name="Google Shape;914;g724b250972_0_1673" descr="Picture"/>
          <p:cNvPicPr preferRelativeResize="0"/>
          <p:nvPr/>
        </p:nvPicPr>
        <p:blipFill rotWithShape="1">
          <a:blip r:embed="rId5">
            <a:alphaModFix/>
          </a:blip>
          <a:srcRect/>
          <a:stretch/>
        </p:blipFill>
        <p:spPr>
          <a:xfrm>
            <a:off x="3138520" y="2362628"/>
            <a:ext cx="5229033" cy="2948286"/>
          </a:xfrm>
          <a:prstGeom prst="rect">
            <a:avLst/>
          </a:prstGeom>
          <a:noFill/>
          <a:ln w="28575" cap="flat" cmpd="sng">
            <a:solidFill>
              <a:schemeClr val="dk1"/>
            </a:solidFill>
            <a:prstDash val="solid"/>
            <a:round/>
            <a:headEnd type="none" w="sm" len="sm"/>
            <a:tailEnd type="none" w="sm" len="sm"/>
          </a:ln>
        </p:spPr>
      </p:pic>
      <p:pic>
        <p:nvPicPr>
          <p:cNvPr id="915" name="Google Shape;915;g724b250972_0_1673" descr="Picture"/>
          <p:cNvPicPr preferRelativeResize="0"/>
          <p:nvPr/>
        </p:nvPicPr>
        <p:blipFill rotWithShape="1">
          <a:blip r:embed="rId6">
            <a:alphaModFix/>
          </a:blip>
          <a:srcRect/>
          <a:stretch/>
        </p:blipFill>
        <p:spPr>
          <a:xfrm>
            <a:off x="498474" y="1381333"/>
            <a:ext cx="2381250" cy="2409826"/>
          </a:xfrm>
          <a:prstGeom prst="rect">
            <a:avLst/>
          </a:prstGeom>
          <a:noFill/>
          <a:ln>
            <a:noFill/>
          </a:ln>
        </p:spPr>
      </p:pic>
      <p:sp>
        <p:nvSpPr>
          <p:cNvPr id="916" name="Google Shape;916;g724b250972_0_1673"/>
          <p:cNvSpPr txBox="1"/>
          <p:nvPr/>
        </p:nvSpPr>
        <p:spPr>
          <a:xfrm>
            <a:off x="3138520" y="887896"/>
            <a:ext cx="4797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Ionic compounds are brittle. As the crystal structure is struck, the ions become displaced. The displaced ions will repel like charges and fracture. </a:t>
            </a:r>
            <a:endParaRPr sz="18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g724b250972_0_1730"/>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Crystal Structure of Ionic Compounds</a:t>
            </a:r>
            <a:endParaRPr/>
          </a:p>
        </p:txBody>
      </p:sp>
      <p:sp>
        <p:nvSpPr>
          <p:cNvPr id="922" name="Google Shape;922;g724b250972_0_1730"/>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923" name="Google Shape;923;g724b250972_0_1730"/>
          <p:cNvSpPr txBox="1"/>
          <p:nvPr/>
        </p:nvSpPr>
        <p:spPr>
          <a:xfrm>
            <a:off x="52388" y="6287095"/>
            <a:ext cx="9144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2.24: The student is able to explain a representation that connects properties of an ionic solid to its structural attributes and to the interactions present at the atomic level.</a:t>
            </a:r>
            <a:endParaRPr sz="1400" b="0" i="0" u="none" strike="noStrike" cap="none">
              <a:solidFill>
                <a:srgbClr val="000000"/>
              </a:solidFill>
              <a:latin typeface="Arial"/>
              <a:ea typeface="Arial"/>
              <a:cs typeface="Arial"/>
              <a:sym typeface="Arial"/>
            </a:endParaRPr>
          </a:p>
        </p:txBody>
      </p:sp>
      <p:sp>
        <p:nvSpPr>
          <p:cNvPr id="924" name="Google Shape;924;g724b250972_0_1730"/>
          <p:cNvSpPr txBox="1"/>
          <p:nvPr/>
        </p:nvSpPr>
        <p:spPr>
          <a:xfrm>
            <a:off x="8084753" y="-83964"/>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pic>
        <p:nvPicPr>
          <p:cNvPr id="925" name="Google Shape;925;g724b250972_0_1730"/>
          <p:cNvPicPr preferRelativeResize="0"/>
          <p:nvPr/>
        </p:nvPicPr>
        <p:blipFill rotWithShape="1">
          <a:blip r:embed="rId4">
            <a:alphaModFix/>
          </a:blip>
          <a:srcRect/>
          <a:stretch/>
        </p:blipFill>
        <p:spPr>
          <a:xfrm>
            <a:off x="565226" y="1550504"/>
            <a:ext cx="7309955" cy="1993624"/>
          </a:xfrm>
          <a:prstGeom prst="rect">
            <a:avLst/>
          </a:prstGeom>
          <a:noFill/>
          <a:ln w="38100" cap="flat" cmpd="sng">
            <a:solidFill>
              <a:schemeClr val="accent1"/>
            </a:solidFill>
            <a:prstDash val="solid"/>
            <a:round/>
            <a:headEnd type="none" w="sm" len="sm"/>
            <a:tailEnd type="none" w="sm" len="sm"/>
          </a:ln>
        </p:spPr>
      </p:pic>
      <p:sp>
        <p:nvSpPr>
          <p:cNvPr id="926" name="Google Shape;926;g724b250972_0_1730"/>
          <p:cNvSpPr txBox="1"/>
          <p:nvPr/>
        </p:nvSpPr>
        <p:spPr>
          <a:xfrm>
            <a:off x="808383" y="3815264"/>
            <a:ext cx="75801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The +2 and -2 ions attract each other more strongly than +1 attracts -1.</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The ions Mg</a:t>
            </a:r>
            <a:r>
              <a:rPr lang="en-US" sz="1800" b="0" i="0" u="none" strike="noStrike" cap="none" baseline="30000">
                <a:solidFill>
                  <a:schemeClr val="dk1"/>
                </a:solidFill>
                <a:latin typeface="Rockwell"/>
                <a:ea typeface="Rockwell"/>
                <a:cs typeface="Rockwell"/>
                <a:sym typeface="Rockwell"/>
              </a:rPr>
              <a:t>+2</a:t>
            </a:r>
            <a:r>
              <a:rPr lang="en-US" sz="1800" b="0" i="0" u="none" strike="noStrike" cap="none">
                <a:solidFill>
                  <a:schemeClr val="dk1"/>
                </a:solidFill>
                <a:latin typeface="Rockwell"/>
                <a:ea typeface="Rockwell"/>
                <a:cs typeface="Rockwell"/>
                <a:sym typeface="Rockwell"/>
              </a:rPr>
              <a:t> and O</a:t>
            </a:r>
            <a:r>
              <a:rPr lang="en-US" sz="1800" b="0" i="0" u="none" strike="noStrike" cap="none" baseline="30000">
                <a:solidFill>
                  <a:schemeClr val="dk1"/>
                </a:solidFill>
                <a:latin typeface="Rockwell"/>
                <a:ea typeface="Rockwell"/>
                <a:cs typeface="Rockwell"/>
                <a:sym typeface="Rockwell"/>
              </a:rPr>
              <a:t>-2</a:t>
            </a:r>
            <a:r>
              <a:rPr lang="en-US" sz="1800" b="0" i="0" u="none" strike="noStrike" cap="none">
                <a:solidFill>
                  <a:schemeClr val="dk1"/>
                </a:solidFill>
                <a:latin typeface="Rockwell"/>
                <a:ea typeface="Rockwell"/>
                <a:cs typeface="Rockwell"/>
                <a:sym typeface="Rockwell"/>
              </a:rPr>
              <a:t> are smaller than Na</a:t>
            </a:r>
            <a:r>
              <a:rPr lang="en-US" sz="1800" b="0" i="0" u="none" strike="noStrike" cap="none" baseline="30000">
                <a:solidFill>
                  <a:schemeClr val="dk1"/>
                </a:solidFill>
                <a:latin typeface="Rockwell"/>
                <a:ea typeface="Rockwell"/>
                <a:cs typeface="Rockwell"/>
                <a:sym typeface="Rockwell"/>
              </a:rPr>
              <a:t>+1</a:t>
            </a:r>
            <a:r>
              <a:rPr lang="en-US" sz="1800" b="0" i="0" u="none" strike="noStrike" cap="none">
                <a:solidFill>
                  <a:schemeClr val="dk1"/>
                </a:solidFill>
                <a:latin typeface="Rockwell"/>
                <a:ea typeface="Rockwell"/>
                <a:cs typeface="Rockwell"/>
                <a:sym typeface="Rockwell"/>
              </a:rPr>
              <a:t> and Cl</a:t>
            </a:r>
            <a:r>
              <a:rPr lang="en-US" sz="1800" b="0" i="0" u="none" strike="noStrike" cap="none" baseline="30000">
                <a:solidFill>
                  <a:schemeClr val="dk1"/>
                </a:solidFill>
                <a:latin typeface="Rockwell"/>
                <a:ea typeface="Rockwell"/>
                <a:cs typeface="Rockwell"/>
                <a:sym typeface="Rockwell"/>
              </a:rPr>
              <a:t>-1</a:t>
            </a:r>
            <a:r>
              <a:rPr lang="en-US" sz="1800" b="0" i="0" u="none" strike="noStrike" cap="none">
                <a:solidFill>
                  <a:schemeClr val="dk1"/>
                </a:solidFill>
                <a:latin typeface="Rockwell"/>
                <a:ea typeface="Rockwell"/>
                <a:cs typeface="Rockwell"/>
                <a:sym typeface="Rockwell"/>
              </a:rPr>
              <a:t>, therefore the ions can get closer together, increasing their electrostatic attractions.</a:t>
            </a:r>
            <a:endParaRPr sz="1800" b="0" i="0" u="none" strike="noStrike" cap="none">
              <a:solidFill>
                <a:schemeClr val="dk1"/>
              </a:solidFill>
              <a:latin typeface="Rockwell"/>
              <a:ea typeface="Rockwell"/>
              <a:cs typeface="Rockwell"/>
              <a:sym typeface="Rockwell"/>
            </a:endParaRPr>
          </a:p>
        </p:txBody>
      </p:sp>
      <p:sp>
        <p:nvSpPr>
          <p:cNvPr id="927" name="Google Shape;927;g724b250972_0_1730"/>
          <p:cNvSpPr/>
          <p:nvPr/>
        </p:nvSpPr>
        <p:spPr>
          <a:xfrm>
            <a:off x="305194" y="3742824"/>
            <a:ext cx="7842600" cy="2120400"/>
          </a:xfrm>
          <a:prstGeom prst="rect">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928" name="Google Shape;928;g724b250972_0_1730"/>
          <p:cNvSpPr txBox="1"/>
          <p:nvPr/>
        </p:nvSpPr>
        <p:spPr>
          <a:xfrm>
            <a:off x="8157538" y="1832153"/>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9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g724b250972_0_3679"/>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Lewis Diagrams / VSEPR</a:t>
            </a:r>
            <a:endParaRPr/>
          </a:p>
        </p:txBody>
      </p:sp>
      <p:sp>
        <p:nvSpPr>
          <p:cNvPr id="934" name="Google Shape;934;g724b250972_0_3679"/>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935" name="Google Shape;935;g724b250972_0_3679"/>
          <p:cNvSpPr txBox="1"/>
          <p:nvPr/>
        </p:nvSpPr>
        <p:spPr>
          <a:xfrm>
            <a:off x="0" y="6211669"/>
            <a:ext cx="9144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2.21: The student is able to use Lewis diagrams and VSEPR to predict the geometry of molecules, identify hybridization, and make predictions about polarity.</a:t>
            </a:r>
            <a:endParaRPr sz="1400" b="0" i="0" u="none" strike="noStrike" cap="none">
              <a:solidFill>
                <a:srgbClr val="000000"/>
              </a:solidFill>
              <a:latin typeface="Arial"/>
              <a:ea typeface="Arial"/>
              <a:cs typeface="Arial"/>
              <a:sym typeface="Arial"/>
            </a:endParaRPr>
          </a:p>
        </p:txBody>
      </p:sp>
      <p:sp>
        <p:nvSpPr>
          <p:cNvPr id="936" name="Google Shape;936;g724b250972_0_3679"/>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937" name="Google Shape;937;g724b250972_0_3679" descr="solution"/>
          <p:cNvPicPr preferRelativeResize="0"/>
          <p:nvPr/>
        </p:nvPicPr>
        <p:blipFill rotWithShape="1">
          <a:blip r:embed="rId5">
            <a:alphaModFix/>
          </a:blip>
          <a:srcRect/>
          <a:stretch/>
        </p:blipFill>
        <p:spPr>
          <a:xfrm>
            <a:off x="70726" y="822763"/>
            <a:ext cx="6531558" cy="3666652"/>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938" name="Google Shape;938;g724b250972_0_3679"/>
          <p:cNvSpPr/>
          <p:nvPr/>
        </p:nvSpPr>
        <p:spPr>
          <a:xfrm>
            <a:off x="70726" y="3268189"/>
            <a:ext cx="6543900" cy="1117800"/>
          </a:xfrm>
          <a:prstGeom prst="rect">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pic>
        <p:nvPicPr>
          <p:cNvPr id="939" name="Google Shape;939;g724b250972_0_3679" descr="solution"/>
          <p:cNvPicPr preferRelativeResize="0"/>
          <p:nvPr/>
        </p:nvPicPr>
        <p:blipFill rotWithShape="1">
          <a:blip r:embed="rId6">
            <a:alphaModFix/>
          </a:blip>
          <a:srcRect/>
          <a:stretch/>
        </p:blipFill>
        <p:spPr>
          <a:xfrm>
            <a:off x="1235591" y="1584058"/>
            <a:ext cx="6383411" cy="3890738"/>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940" name="Google Shape;940;g724b250972_0_3679"/>
          <p:cNvSpPr/>
          <p:nvPr/>
        </p:nvSpPr>
        <p:spPr>
          <a:xfrm>
            <a:off x="1235591" y="4226919"/>
            <a:ext cx="6543900" cy="1117800"/>
          </a:xfrm>
          <a:prstGeom prst="rect">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pic>
        <p:nvPicPr>
          <p:cNvPr id="941" name="Google Shape;941;g724b250972_0_3679" descr="solution"/>
          <p:cNvPicPr preferRelativeResize="0"/>
          <p:nvPr/>
        </p:nvPicPr>
        <p:blipFill rotWithShape="1">
          <a:blip r:embed="rId7">
            <a:alphaModFix/>
          </a:blip>
          <a:srcRect/>
          <a:stretch/>
        </p:blipFill>
        <p:spPr>
          <a:xfrm>
            <a:off x="2264521" y="2216738"/>
            <a:ext cx="6679706" cy="3964379"/>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942" name="Google Shape;942;g724b250972_0_3679"/>
          <p:cNvSpPr/>
          <p:nvPr/>
        </p:nvSpPr>
        <p:spPr>
          <a:xfrm>
            <a:off x="2264521" y="5044161"/>
            <a:ext cx="6543900" cy="1117800"/>
          </a:xfrm>
          <a:prstGeom prst="rect">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94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94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94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93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9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g724b250972_0_1781"/>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Covalent Compounds - Interactions</a:t>
            </a:r>
            <a:endParaRPr/>
          </a:p>
        </p:txBody>
      </p:sp>
      <p:sp>
        <p:nvSpPr>
          <p:cNvPr id="948" name="Google Shape;948;g724b250972_0_1781"/>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949" name="Google Shape;949;g724b250972_0_1781"/>
          <p:cNvSpPr txBox="1"/>
          <p:nvPr/>
        </p:nvSpPr>
        <p:spPr>
          <a:xfrm>
            <a:off x="0" y="6324434"/>
            <a:ext cx="9144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2.29: The student can create a representation of a covalent solid that shows essential characteristics of the structure and interactions present in the substance.</a:t>
            </a:r>
            <a:endParaRPr sz="1400" b="0" i="0" u="none" strike="noStrike" cap="none">
              <a:solidFill>
                <a:srgbClr val="000000"/>
              </a:solidFill>
              <a:latin typeface="Arial"/>
              <a:ea typeface="Arial"/>
              <a:cs typeface="Arial"/>
              <a:sym typeface="Arial"/>
            </a:endParaRPr>
          </a:p>
        </p:txBody>
      </p:sp>
      <p:sp>
        <p:nvSpPr>
          <p:cNvPr id="950" name="Google Shape;950;g724b250972_0_1781"/>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951" name="Google Shape;951;g724b250972_0_1781"/>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952" name="Google Shape;952;g724b250972_0_1781" descr="http://www.philosophyib.com/3/images/slides/gvsd.jpg"/>
          <p:cNvPicPr preferRelativeResize="0"/>
          <p:nvPr/>
        </p:nvPicPr>
        <p:blipFill rotWithShape="1">
          <a:blip r:embed="rId5">
            <a:alphaModFix/>
          </a:blip>
          <a:srcRect/>
          <a:stretch/>
        </p:blipFill>
        <p:spPr>
          <a:xfrm>
            <a:off x="159679" y="1386255"/>
            <a:ext cx="5372100" cy="4762500"/>
          </a:xfrm>
          <a:prstGeom prst="rect">
            <a:avLst/>
          </a:prstGeom>
          <a:noFill/>
          <a:ln w="38100" cap="flat" cmpd="sng">
            <a:solidFill>
              <a:schemeClr val="accent1"/>
            </a:solidFill>
            <a:prstDash val="solid"/>
            <a:round/>
            <a:headEnd type="none" w="sm" len="sm"/>
            <a:tailEnd type="none" w="sm" len="sm"/>
          </a:ln>
        </p:spPr>
      </p:pic>
      <p:sp>
        <p:nvSpPr>
          <p:cNvPr id="953" name="Google Shape;953;g724b250972_0_1781"/>
          <p:cNvSpPr txBox="1"/>
          <p:nvPr/>
        </p:nvSpPr>
        <p:spPr>
          <a:xfrm>
            <a:off x="5735910" y="833855"/>
            <a:ext cx="2187000" cy="5355300"/>
          </a:xfrm>
          <a:prstGeom prst="rect">
            <a:avLst/>
          </a:prstGeom>
          <a:solidFill>
            <a:schemeClr val="accent4"/>
          </a:solidFill>
          <a:ln w="25400" cap="flat" cmpd="sng">
            <a:solidFill>
              <a:srgbClr val="6F6F4A"/>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Graphite are sheets of carbon atoms bonded together and stacked on top of one another. The interactions between sheets is weak, much like the substance itself.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Diamond’s carbon atoms are more connected in a three dimensional structure, adding strength to the network.</a:t>
            </a:r>
            <a:endParaRPr sz="18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g724b250972_0_1835"/>
          <p:cNvSpPr txBox="1">
            <a:spLocks noGrp="1"/>
          </p:cNvSpPr>
          <p:nvPr>
            <p:ph type="title"/>
          </p:nvPr>
        </p:nvSpPr>
        <p:spPr>
          <a:xfrm>
            <a:off x="1296768" y="1143000"/>
            <a:ext cx="5638800" cy="1362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4000"/>
              <a:buFont typeface="Rockwell"/>
              <a:buNone/>
            </a:pPr>
            <a:r>
              <a:rPr lang="en-US" sz="4000"/>
              <a:t>Unit #3</a:t>
            </a:r>
            <a:endParaRPr sz="4000"/>
          </a:p>
        </p:txBody>
      </p:sp>
      <p:sp>
        <p:nvSpPr>
          <p:cNvPr id="959" name="Google Shape;959;g724b250972_0_1835"/>
          <p:cNvSpPr txBox="1">
            <a:spLocks noGrp="1"/>
          </p:cNvSpPr>
          <p:nvPr>
            <p:ph type="body" idx="1"/>
          </p:nvPr>
        </p:nvSpPr>
        <p:spPr>
          <a:xfrm>
            <a:off x="1296769" y="2514600"/>
            <a:ext cx="6627900" cy="15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750"/>
              <a:buNone/>
            </a:pPr>
            <a:r>
              <a:rPr lang="en-US" sz="5000"/>
              <a:t>Intermolecular Forces and Properties 18-22% </a:t>
            </a:r>
            <a:endParaRPr sz="50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g724b250972_0_4025"/>
          <p:cNvSpPr txBox="1">
            <a:spLocks noGrp="1"/>
          </p:cNvSpPr>
          <p:nvPr>
            <p:ph type="title"/>
          </p:nvPr>
        </p:nvSpPr>
        <p:spPr>
          <a:xfrm>
            <a:off x="498474" y="484094"/>
            <a:ext cx="7556400" cy="672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1800"/>
              <a:buFont typeface="Rockwell"/>
              <a:buNone/>
            </a:pPr>
            <a:r>
              <a:rPr lang="en-US" sz="1800"/>
              <a:t>Electrostatic forces exist between molecules as well as between atoms or ions, and breaking these intermolecular interactions requires energy.</a:t>
            </a:r>
            <a:endParaRPr sz="1800"/>
          </a:p>
        </p:txBody>
      </p:sp>
      <p:sp>
        <p:nvSpPr>
          <p:cNvPr id="965" name="Google Shape;965;g724b250972_0_4025"/>
          <p:cNvSpPr txBox="1">
            <a:spLocks noGrp="1"/>
          </p:cNvSpPr>
          <p:nvPr>
            <p:ph type="body" idx="1"/>
          </p:nvPr>
        </p:nvSpPr>
        <p:spPr>
          <a:xfrm>
            <a:off x="1051773" y="1300197"/>
            <a:ext cx="7556400" cy="482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50"/>
              <a:buNone/>
            </a:pPr>
            <a:r>
              <a:rPr lang="en-US" sz="1400">
                <a:solidFill>
                  <a:schemeClr val="dk1"/>
                </a:solidFill>
                <a:latin typeface="Arial"/>
                <a:ea typeface="Arial"/>
                <a:cs typeface="Arial"/>
                <a:sym typeface="Arial"/>
              </a:rPr>
              <a:t>The </a:t>
            </a:r>
            <a:r>
              <a:rPr lang="en-US" sz="1400" b="1" i="1">
                <a:solidFill>
                  <a:schemeClr val="dk1"/>
                </a:solidFill>
                <a:latin typeface="Arial"/>
                <a:ea typeface="Arial"/>
                <a:cs typeface="Arial"/>
                <a:sym typeface="Arial"/>
              </a:rPr>
              <a:t>Stronger the IMF </a:t>
            </a:r>
            <a:r>
              <a:rPr lang="en-US" sz="1400">
                <a:solidFill>
                  <a:schemeClr val="dk1"/>
                </a:solidFill>
                <a:latin typeface="Arial"/>
                <a:ea typeface="Arial"/>
                <a:cs typeface="Arial"/>
                <a:sym typeface="Arial"/>
              </a:rPr>
              <a:t>the more energy required to break it, the </a:t>
            </a:r>
            <a:r>
              <a:rPr lang="en-US" sz="1400" b="1" i="1">
                <a:solidFill>
                  <a:schemeClr val="dk1"/>
                </a:solidFill>
                <a:latin typeface="Arial"/>
                <a:ea typeface="Arial"/>
                <a:cs typeface="Arial"/>
                <a:sym typeface="Arial"/>
              </a:rPr>
              <a:t>Higher the Boiling        Point,  </a:t>
            </a:r>
            <a:r>
              <a:rPr lang="en-US" sz="1400">
                <a:solidFill>
                  <a:schemeClr val="dk1"/>
                </a:solidFill>
                <a:latin typeface="Arial"/>
                <a:ea typeface="Arial"/>
                <a:cs typeface="Arial"/>
                <a:sym typeface="Arial"/>
              </a:rPr>
              <a:t>the </a:t>
            </a:r>
            <a:r>
              <a:rPr lang="en-US" sz="1400" b="1" i="1">
                <a:solidFill>
                  <a:schemeClr val="dk1"/>
                </a:solidFill>
                <a:latin typeface="Arial"/>
                <a:ea typeface="Arial"/>
                <a:cs typeface="Arial"/>
                <a:sym typeface="Arial"/>
              </a:rPr>
              <a:t>Lower the Vapor Pressure</a:t>
            </a:r>
            <a:r>
              <a:rPr lang="en-US" sz="1400">
                <a:solidFill>
                  <a:schemeClr val="dk1"/>
                </a:solidFill>
                <a:latin typeface="Arial"/>
                <a:ea typeface="Arial"/>
                <a:cs typeface="Arial"/>
                <a:sym typeface="Arial"/>
              </a:rPr>
              <a:t>.</a:t>
            </a:r>
            <a:endParaRPr/>
          </a:p>
          <a:p>
            <a:pPr marL="0" lvl="0" indent="0" algn="l" rtl="0">
              <a:lnSpc>
                <a:spcPct val="100000"/>
              </a:lnSpc>
              <a:spcBef>
                <a:spcPts val="600"/>
              </a:spcBef>
              <a:spcAft>
                <a:spcPts val="0"/>
              </a:spcAft>
              <a:buSzPts val="900"/>
              <a:buNone/>
            </a:pPr>
            <a:r>
              <a:rPr lang="en-US" sz="1200" b="1" i="1">
                <a:solidFill>
                  <a:schemeClr val="dk1"/>
                </a:solidFill>
                <a:latin typeface="Arial"/>
                <a:ea typeface="Arial"/>
                <a:cs typeface="Arial"/>
                <a:sym typeface="Arial"/>
              </a:rPr>
              <a:t>Intermolecular Forces Listed from weakest to strongest. </a:t>
            </a:r>
            <a:r>
              <a:rPr lang="en-US" sz="1200">
                <a:solidFill>
                  <a:schemeClr val="dk1"/>
                </a:solidFill>
                <a:latin typeface="Arial"/>
                <a:ea typeface="Arial"/>
                <a:cs typeface="Arial"/>
                <a:sym typeface="Arial"/>
              </a:rPr>
              <a:t>Thus the boiling points and vapor                  pressure of molecular substances can be ordered based on IMF strength:</a:t>
            </a:r>
            <a:endParaRPr/>
          </a:p>
          <a:p>
            <a:pPr marL="342900" lvl="0" indent="-342900" algn="l" rtl="0">
              <a:lnSpc>
                <a:spcPct val="100000"/>
              </a:lnSpc>
              <a:spcBef>
                <a:spcPts val="600"/>
              </a:spcBef>
              <a:spcAft>
                <a:spcPts val="0"/>
              </a:spcAft>
              <a:buSzPts val="900"/>
              <a:buAutoNum type="arabicPeriod"/>
            </a:pPr>
            <a:r>
              <a:rPr lang="en-US" sz="1200" b="1">
                <a:solidFill>
                  <a:schemeClr val="dk1"/>
                </a:solidFill>
                <a:latin typeface="Arial"/>
                <a:ea typeface="Arial"/>
                <a:cs typeface="Arial"/>
                <a:sym typeface="Arial"/>
              </a:rPr>
              <a:t>Dispersion (Induced Dipole- Induced Dipole): </a:t>
            </a:r>
            <a:r>
              <a:rPr lang="en-US" sz="1200">
                <a:solidFill>
                  <a:schemeClr val="dk1"/>
                </a:solidFill>
                <a:latin typeface="Arial"/>
                <a:ea typeface="Arial"/>
                <a:cs typeface="Arial"/>
                <a:sym typeface="Arial"/>
              </a:rPr>
              <a:t>Caused by distortion of electron cloud. The larger the electron cloud, and the more surface area, the more polarizable the cloud, the stronger the dispersion force. </a:t>
            </a:r>
            <a:r>
              <a:rPr lang="en-US" sz="1200" b="1" i="1">
                <a:solidFill>
                  <a:schemeClr val="dk1"/>
                </a:solidFill>
                <a:latin typeface="Arial"/>
                <a:ea typeface="Arial"/>
                <a:cs typeface="Arial"/>
                <a:sym typeface="Arial"/>
              </a:rPr>
              <a:t>Thus the boiling point trend in halogens is I</a:t>
            </a:r>
            <a:r>
              <a:rPr lang="en-US" sz="1200" b="1" i="1" baseline="-25000">
                <a:solidFill>
                  <a:schemeClr val="dk1"/>
                </a:solidFill>
                <a:latin typeface="Arial"/>
                <a:ea typeface="Arial"/>
                <a:cs typeface="Arial"/>
                <a:sym typeface="Arial"/>
              </a:rPr>
              <a:t>2</a:t>
            </a:r>
            <a:r>
              <a:rPr lang="en-US" sz="1200" b="1" i="1">
                <a:solidFill>
                  <a:schemeClr val="dk1"/>
                </a:solidFill>
                <a:latin typeface="Arial"/>
                <a:ea typeface="Arial"/>
                <a:cs typeface="Arial"/>
                <a:sym typeface="Arial"/>
              </a:rPr>
              <a:t> &gt;Br</a:t>
            </a:r>
            <a:r>
              <a:rPr lang="en-US" sz="1200" b="1" i="1" baseline="-25000">
                <a:solidFill>
                  <a:schemeClr val="dk1"/>
                </a:solidFill>
                <a:latin typeface="Arial"/>
                <a:ea typeface="Arial"/>
                <a:cs typeface="Arial"/>
                <a:sym typeface="Arial"/>
              </a:rPr>
              <a:t>2</a:t>
            </a:r>
            <a:r>
              <a:rPr lang="en-US" sz="1200" b="1" i="1">
                <a:solidFill>
                  <a:schemeClr val="dk1"/>
                </a:solidFill>
                <a:latin typeface="Arial"/>
                <a:ea typeface="Arial"/>
                <a:cs typeface="Arial"/>
                <a:sym typeface="Arial"/>
              </a:rPr>
              <a:t>&gt;Cl</a:t>
            </a:r>
            <a:r>
              <a:rPr lang="en-US" sz="1200" b="1" i="1" baseline="-25000">
                <a:solidFill>
                  <a:schemeClr val="dk1"/>
                </a:solidFill>
                <a:latin typeface="Arial"/>
                <a:ea typeface="Arial"/>
                <a:cs typeface="Arial"/>
                <a:sym typeface="Arial"/>
              </a:rPr>
              <a:t>2</a:t>
            </a:r>
            <a:r>
              <a:rPr lang="en-US" sz="1200" b="1" i="1">
                <a:solidFill>
                  <a:schemeClr val="dk1"/>
                </a:solidFill>
                <a:latin typeface="Arial"/>
                <a:ea typeface="Arial"/>
                <a:cs typeface="Arial"/>
                <a:sym typeface="Arial"/>
              </a:rPr>
              <a:t>&gt;</a:t>
            </a:r>
            <a:r>
              <a:rPr lang="en-US" sz="1200" b="1" i="1" baseline="-25000">
                <a:solidFill>
                  <a:schemeClr val="dk1"/>
                </a:solidFill>
                <a:latin typeface="Arial"/>
                <a:ea typeface="Arial"/>
                <a:cs typeface="Arial"/>
                <a:sym typeface="Arial"/>
              </a:rPr>
              <a:t> </a:t>
            </a:r>
            <a:r>
              <a:rPr lang="en-US" sz="1200" b="1" i="1">
                <a:solidFill>
                  <a:schemeClr val="dk1"/>
                </a:solidFill>
                <a:latin typeface="Arial"/>
                <a:ea typeface="Arial"/>
                <a:cs typeface="Arial"/>
                <a:sym typeface="Arial"/>
              </a:rPr>
              <a:t>F</a:t>
            </a:r>
            <a:r>
              <a:rPr lang="en-US" sz="1200" b="1" i="1" baseline="-25000">
                <a:solidFill>
                  <a:schemeClr val="dk1"/>
                </a:solidFill>
                <a:latin typeface="Arial"/>
                <a:ea typeface="Arial"/>
                <a:cs typeface="Arial"/>
                <a:sym typeface="Arial"/>
              </a:rPr>
              <a:t>2  </a:t>
            </a:r>
            <a:r>
              <a:rPr lang="en-US" sz="1200" b="1" i="1">
                <a:solidFill>
                  <a:schemeClr val="dk1"/>
                </a:solidFill>
                <a:latin typeface="Arial"/>
                <a:ea typeface="Arial"/>
                <a:cs typeface="Arial"/>
                <a:sym typeface="Arial"/>
              </a:rPr>
              <a:t>and n-butane (30.2° C) has a higher boiling point than isobutane (-11 °C). All substances have dispersion forces, as all electron clouds distort. </a:t>
            </a:r>
            <a:r>
              <a:rPr lang="en-US" sz="1200">
                <a:solidFill>
                  <a:schemeClr val="dk1"/>
                </a:solidFill>
                <a:latin typeface="Arial"/>
                <a:ea typeface="Arial"/>
                <a:cs typeface="Arial"/>
                <a:sym typeface="Arial"/>
              </a:rPr>
              <a:t>Nonpolar molecules and atoms have only dispersion forces, as they have no permanent dipoles.</a:t>
            </a:r>
            <a:endParaRPr/>
          </a:p>
          <a:p>
            <a:pPr marL="342900" lvl="0" indent="-342900" algn="l" rtl="0">
              <a:lnSpc>
                <a:spcPct val="100000"/>
              </a:lnSpc>
              <a:spcBef>
                <a:spcPts val="600"/>
              </a:spcBef>
              <a:spcAft>
                <a:spcPts val="0"/>
              </a:spcAft>
              <a:buSzPts val="900"/>
              <a:buAutoNum type="arabicPeriod"/>
            </a:pPr>
            <a:r>
              <a:rPr lang="en-US" sz="1200" b="1">
                <a:solidFill>
                  <a:schemeClr val="dk1"/>
                </a:solidFill>
                <a:latin typeface="Arial"/>
                <a:ea typeface="Arial"/>
                <a:cs typeface="Arial"/>
                <a:sym typeface="Arial"/>
              </a:rPr>
              <a:t>Dipole- Induced Dipole</a:t>
            </a:r>
            <a:r>
              <a:rPr lang="en-US" sz="1200">
                <a:solidFill>
                  <a:schemeClr val="dk1"/>
                </a:solidFill>
                <a:latin typeface="Arial"/>
                <a:ea typeface="Arial"/>
                <a:cs typeface="Arial"/>
                <a:sym typeface="Arial"/>
              </a:rPr>
              <a:t>: Occurs between a polar molecule (HCl) and a nonpolar molecule. (Cl</a:t>
            </a:r>
            <a:r>
              <a:rPr lang="en-US" sz="1200" baseline="-25000">
                <a:solidFill>
                  <a:schemeClr val="dk1"/>
                </a:solidFill>
                <a:latin typeface="Arial"/>
                <a:ea typeface="Arial"/>
                <a:cs typeface="Arial"/>
                <a:sym typeface="Arial"/>
              </a:rPr>
              <a:t>2</a:t>
            </a:r>
            <a:r>
              <a:rPr lang="en-US" sz="1200">
                <a:solidFill>
                  <a:schemeClr val="dk1"/>
                </a:solidFill>
                <a:latin typeface="Arial"/>
                <a:ea typeface="Arial"/>
                <a:cs typeface="Arial"/>
                <a:sym typeface="Arial"/>
              </a:rPr>
              <a:t>) The nonpolar molecule’s cloud distorts when affected by a dipole.</a:t>
            </a:r>
            <a:endParaRPr/>
          </a:p>
          <a:p>
            <a:pPr marL="342900" lvl="0" indent="-342900" algn="l" rtl="0">
              <a:lnSpc>
                <a:spcPct val="100000"/>
              </a:lnSpc>
              <a:spcBef>
                <a:spcPts val="600"/>
              </a:spcBef>
              <a:spcAft>
                <a:spcPts val="0"/>
              </a:spcAft>
              <a:buSzPts val="900"/>
              <a:buAutoNum type="arabicPeriod"/>
            </a:pPr>
            <a:r>
              <a:rPr lang="en-US" sz="1200" b="1">
                <a:solidFill>
                  <a:schemeClr val="dk1"/>
                </a:solidFill>
                <a:latin typeface="Arial"/>
                <a:ea typeface="Arial"/>
                <a:cs typeface="Arial"/>
                <a:sym typeface="Arial"/>
              </a:rPr>
              <a:t>Dipole-Dipole:</a:t>
            </a:r>
            <a:r>
              <a:rPr lang="en-US" sz="1200">
                <a:solidFill>
                  <a:schemeClr val="dk1"/>
                </a:solidFill>
                <a:latin typeface="Arial"/>
                <a:ea typeface="Arial"/>
                <a:cs typeface="Arial"/>
                <a:sym typeface="Arial"/>
              </a:rPr>
              <a:t> Occurs between 2 polar molecules. (HCl-HCl)</a:t>
            </a:r>
            <a:endParaRPr/>
          </a:p>
          <a:p>
            <a:pPr marL="342900" lvl="0" indent="-342900" algn="l" rtl="0">
              <a:lnSpc>
                <a:spcPct val="100000"/>
              </a:lnSpc>
              <a:spcBef>
                <a:spcPts val="600"/>
              </a:spcBef>
              <a:spcAft>
                <a:spcPts val="0"/>
              </a:spcAft>
              <a:buSzPts val="900"/>
              <a:buAutoNum type="arabicPeriod"/>
            </a:pPr>
            <a:r>
              <a:rPr lang="en-US" sz="1200" b="1">
                <a:solidFill>
                  <a:schemeClr val="dk1"/>
                </a:solidFill>
                <a:latin typeface="Arial"/>
                <a:ea typeface="Arial"/>
                <a:cs typeface="Arial"/>
                <a:sym typeface="Arial"/>
              </a:rPr>
              <a:t>Hydrogen Bond</a:t>
            </a:r>
            <a:r>
              <a:rPr lang="en-US" sz="1200">
                <a:solidFill>
                  <a:schemeClr val="dk1"/>
                </a:solidFill>
                <a:latin typeface="Arial"/>
                <a:ea typeface="Arial"/>
                <a:cs typeface="Arial"/>
                <a:sym typeface="Arial"/>
              </a:rPr>
              <a:t>: An extreme case of Dipole – Dipole. Occurs between molecules containing a H covalently  bonded to F,O, or N. The </a:t>
            </a:r>
            <a:r>
              <a:rPr lang="en-US" sz="1200" b="1" i="1">
                <a:solidFill>
                  <a:schemeClr val="dk1"/>
                </a:solidFill>
                <a:latin typeface="Arial"/>
                <a:ea typeface="Arial"/>
                <a:cs typeface="Arial"/>
                <a:sym typeface="Arial"/>
              </a:rPr>
              <a:t>“bond” </a:t>
            </a:r>
            <a:r>
              <a:rPr lang="en-US" sz="1200">
                <a:solidFill>
                  <a:schemeClr val="dk1"/>
                </a:solidFill>
                <a:latin typeface="Arial"/>
                <a:ea typeface="Arial"/>
                <a:cs typeface="Arial"/>
                <a:sym typeface="Arial"/>
              </a:rPr>
              <a:t>occurs between the lone pair of F, O, or N, and the H which is attached to one of those elements.</a:t>
            </a:r>
            <a:endParaRPr/>
          </a:p>
          <a:p>
            <a:pPr marL="342900" lvl="0" indent="-276225" algn="l" rtl="0">
              <a:lnSpc>
                <a:spcPct val="100000"/>
              </a:lnSpc>
              <a:spcBef>
                <a:spcPts val="2000"/>
              </a:spcBef>
              <a:spcAft>
                <a:spcPts val="0"/>
              </a:spcAft>
              <a:buSzPts val="1050"/>
              <a:buNone/>
            </a:pPr>
            <a:endParaRPr sz="1400">
              <a:latin typeface="Arial"/>
              <a:ea typeface="Arial"/>
              <a:cs typeface="Arial"/>
              <a:sym typeface="Arial"/>
            </a:endParaRPr>
          </a:p>
          <a:p>
            <a:pPr marL="342900" lvl="0" indent="-276225" algn="l" rtl="0">
              <a:lnSpc>
                <a:spcPct val="100000"/>
              </a:lnSpc>
              <a:spcBef>
                <a:spcPts val="2000"/>
              </a:spcBef>
              <a:spcAft>
                <a:spcPts val="0"/>
              </a:spcAft>
              <a:buSzPts val="1050"/>
              <a:buNone/>
            </a:pPr>
            <a:endParaRPr sz="1400">
              <a:latin typeface="Arial"/>
              <a:ea typeface="Arial"/>
              <a:cs typeface="Arial"/>
              <a:sym typeface="Arial"/>
            </a:endParaRPr>
          </a:p>
          <a:p>
            <a:pPr marL="0" lvl="0" indent="0" algn="l" rtl="0">
              <a:lnSpc>
                <a:spcPct val="100000"/>
              </a:lnSpc>
              <a:spcBef>
                <a:spcPts val="2000"/>
              </a:spcBef>
              <a:spcAft>
                <a:spcPts val="0"/>
              </a:spcAft>
              <a:buSzPts val="1050"/>
              <a:buNone/>
            </a:pPr>
            <a:endParaRPr sz="1400">
              <a:latin typeface="Arial"/>
              <a:ea typeface="Arial"/>
              <a:cs typeface="Arial"/>
              <a:sym typeface="Arial"/>
            </a:endParaRPr>
          </a:p>
          <a:p>
            <a:pPr marL="0" lvl="0" indent="0" algn="l" rtl="0">
              <a:lnSpc>
                <a:spcPct val="100000"/>
              </a:lnSpc>
              <a:spcBef>
                <a:spcPts val="2000"/>
              </a:spcBef>
              <a:spcAft>
                <a:spcPts val="0"/>
              </a:spcAft>
              <a:buSzPts val="1050"/>
              <a:buNone/>
            </a:pPr>
            <a:endParaRPr sz="1400">
              <a:latin typeface="Arial"/>
              <a:ea typeface="Arial"/>
              <a:cs typeface="Arial"/>
              <a:sym typeface="Arial"/>
            </a:endParaRPr>
          </a:p>
        </p:txBody>
      </p:sp>
      <p:sp>
        <p:nvSpPr>
          <p:cNvPr id="966" name="Google Shape;966;g724b250972_0_4025"/>
          <p:cNvSpPr txBox="1"/>
          <p:nvPr/>
        </p:nvSpPr>
        <p:spPr>
          <a:xfrm>
            <a:off x="8097582" y="-71136"/>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967" name="Google Shape;967;g724b250972_0_4025"/>
          <p:cNvSpPr txBox="1"/>
          <p:nvPr/>
        </p:nvSpPr>
        <p:spPr>
          <a:xfrm>
            <a:off x="0" y="6003213"/>
            <a:ext cx="91440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LO 5.9: Make claims and/or predictions regarding relative magnitudes of the forces acting within collections of interacting molecules based on the distribution of electrons within the molecules and the types of intermolecular forces through which the molecules interact.</a:t>
            </a:r>
            <a:endParaRPr sz="1600" b="0" i="0" u="none" strike="noStrike" cap="none">
              <a:solidFill>
                <a:schemeClr val="dk1"/>
              </a:solidFill>
              <a:latin typeface="Rockwell"/>
              <a:ea typeface="Rockwell"/>
              <a:cs typeface="Rockwell"/>
              <a:sym typeface="Rockwell"/>
            </a:endParaRPr>
          </a:p>
        </p:txBody>
      </p:sp>
      <p:sp>
        <p:nvSpPr>
          <p:cNvPr id="968" name="Google Shape;968;g724b250972_0_4025">
            <a:hlinkClick r:id="rId4"/>
          </p:cNvPr>
          <p:cNvSpPr txBox="1"/>
          <p:nvPr/>
        </p:nvSpPr>
        <p:spPr>
          <a:xfrm>
            <a:off x="8161727" y="1809499"/>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969" name="Google Shape;969;g724b250972_0_4025"/>
          <p:cNvPicPr preferRelativeResize="0"/>
          <p:nvPr/>
        </p:nvPicPr>
        <p:blipFill rotWithShape="1">
          <a:blip r:embed="rId5">
            <a:alphaModFix/>
          </a:blip>
          <a:srcRect/>
          <a:stretch/>
        </p:blipFill>
        <p:spPr>
          <a:xfrm>
            <a:off x="1718167" y="4991169"/>
            <a:ext cx="2175317" cy="756226"/>
          </a:xfrm>
          <a:prstGeom prst="rect">
            <a:avLst/>
          </a:prstGeom>
          <a:noFill/>
          <a:ln>
            <a:noFill/>
          </a:ln>
        </p:spPr>
      </p:pic>
      <p:pic>
        <p:nvPicPr>
          <p:cNvPr id="970" name="Google Shape;970;g724b250972_0_4025"/>
          <p:cNvPicPr preferRelativeResize="0"/>
          <p:nvPr/>
        </p:nvPicPr>
        <p:blipFill rotWithShape="1">
          <a:blip r:embed="rId6">
            <a:alphaModFix/>
          </a:blip>
          <a:srcRect/>
          <a:stretch/>
        </p:blipFill>
        <p:spPr>
          <a:xfrm>
            <a:off x="7077866" y="4577654"/>
            <a:ext cx="1371224" cy="1281952"/>
          </a:xfrm>
          <a:prstGeom prst="rect">
            <a:avLst/>
          </a:prstGeom>
          <a:noFill/>
          <a:ln>
            <a:noFill/>
          </a:ln>
        </p:spPr>
      </p:pic>
      <p:pic>
        <p:nvPicPr>
          <p:cNvPr id="971" name="Google Shape;971;g724b250972_0_4025"/>
          <p:cNvPicPr preferRelativeResize="0"/>
          <p:nvPr/>
        </p:nvPicPr>
        <p:blipFill rotWithShape="1">
          <a:blip r:embed="rId7">
            <a:alphaModFix/>
          </a:blip>
          <a:srcRect/>
          <a:stretch/>
        </p:blipFill>
        <p:spPr>
          <a:xfrm>
            <a:off x="4514757" y="4585362"/>
            <a:ext cx="1585484" cy="1298031"/>
          </a:xfrm>
          <a:prstGeom prst="rect">
            <a:avLst/>
          </a:prstGeom>
          <a:noFill/>
          <a:ln>
            <a:noFill/>
          </a:ln>
        </p:spPr>
      </p:pic>
      <p:sp>
        <p:nvSpPr>
          <p:cNvPr id="972" name="Google Shape;972;g724b250972_0_4025"/>
          <p:cNvSpPr/>
          <p:nvPr/>
        </p:nvSpPr>
        <p:spPr>
          <a:xfrm>
            <a:off x="47882" y="2499913"/>
            <a:ext cx="1336500" cy="714900"/>
          </a:xfrm>
          <a:prstGeom prst="homePlate">
            <a:avLst>
              <a:gd name="adj"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Rockwell"/>
                <a:ea typeface="Rockwell"/>
                <a:cs typeface="Rockwell"/>
                <a:sym typeface="Rockwell"/>
              </a:rPr>
              <a:t>Weaker IMF, Lower Boiling, Higher Vapor Pressure</a:t>
            </a:r>
            <a:endParaRPr sz="1000" b="0" i="0" u="none" strike="noStrike" cap="none">
              <a:solidFill>
                <a:schemeClr val="lt1"/>
              </a:solidFill>
              <a:latin typeface="Rockwell"/>
              <a:ea typeface="Rockwell"/>
              <a:cs typeface="Rockwell"/>
              <a:sym typeface="Rockwell"/>
            </a:endParaRPr>
          </a:p>
        </p:txBody>
      </p:sp>
      <p:sp>
        <p:nvSpPr>
          <p:cNvPr id="973" name="Google Shape;973;g724b250972_0_4025"/>
          <p:cNvSpPr/>
          <p:nvPr/>
        </p:nvSpPr>
        <p:spPr>
          <a:xfrm>
            <a:off x="131299" y="4347601"/>
            <a:ext cx="1337400" cy="837000"/>
          </a:xfrm>
          <a:prstGeom prst="homePlate">
            <a:avLst>
              <a:gd name="adj"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Rockwell"/>
                <a:ea typeface="Rockwell"/>
                <a:cs typeface="Rockwell"/>
                <a:sym typeface="Rockwell"/>
              </a:rPr>
              <a:t>Stronger IMF, Higher Boiling, Lower Vapor Pressure</a:t>
            </a:r>
            <a:endParaRPr sz="10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pic>
        <p:nvPicPr>
          <p:cNvPr id="978" name="Google Shape;978;g724b252115_0_380"/>
          <p:cNvPicPr preferRelativeResize="0"/>
          <p:nvPr/>
        </p:nvPicPr>
        <p:blipFill rotWithShape="1">
          <a:blip r:embed="rId3">
            <a:alphaModFix/>
          </a:blip>
          <a:srcRect/>
          <a:stretch/>
        </p:blipFill>
        <p:spPr>
          <a:xfrm>
            <a:off x="3532164" y="1947163"/>
            <a:ext cx="5701742" cy="3141337"/>
          </a:xfrm>
          <a:prstGeom prst="rect">
            <a:avLst/>
          </a:prstGeom>
          <a:noFill/>
          <a:ln>
            <a:noFill/>
          </a:ln>
        </p:spPr>
      </p:pic>
      <p:pic>
        <p:nvPicPr>
          <p:cNvPr id="979" name="Google Shape;979;g724b252115_0_380"/>
          <p:cNvPicPr preferRelativeResize="0">
            <a:picLocks noGrp="1"/>
          </p:cNvPicPr>
          <p:nvPr>
            <p:ph type="body" idx="1"/>
          </p:nvPr>
        </p:nvPicPr>
        <p:blipFill rotWithShape="1">
          <a:blip r:embed="rId4">
            <a:alphaModFix/>
          </a:blip>
          <a:srcRect/>
          <a:stretch/>
        </p:blipFill>
        <p:spPr>
          <a:xfrm>
            <a:off x="27235" y="18924"/>
            <a:ext cx="2667000" cy="1686000"/>
          </a:xfrm>
          <a:prstGeom prst="rect">
            <a:avLst/>
          </a:prstGeom>
          <a:noFill/>
          <a:ln>
            <a:noFill/>
          </a:ln>
        </p:spPr>
      </p:pic>
      <p:sp>
        <p:nvSpPr>
          <p:cNvPr id="980" name="Google Shape;980;g724b252115_0_380"/>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				     Inter vs Intra</a:t>
            </a:r>
            <a:br>
              <a:rPr lang="en-US"/>
            </a:br>
            <a:r>
              <a:rPr lang="en-US"/>
              <a:t>                        Chemical vs. Physical</a:t>
            </a:r>
            <a:endParaRPr/>
          </a:p>
        </p:txBody>
      </p:sp>
      <p:sp>
        <p:nvSpPr>
          <p:cNvPr id="981" name="Google Shape;981;g724b252115_0_380"/>
          <p:cNvSpPr txBox="1">
            <a:spLocks noGrp="1"/>
          </p:cNvSpPr>
          <p:nvPr>
            <p:ph type="body" idx="2"/>
          </p:nvPr>
        </p:nvSpPr>
        <p:spPr>
          <a:xfrm>
            <a:off x="3604437" y="1985963"/>
            <a:ext cx="4791900" cy="414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350"/>
              <a:buNone/>
            </a:pPr>
            <a:endParaRPr/>
          </a:p>
          <a:p>
            <a:pPr marL="0" lvl="0" indent="0" algn="l" rtl="0">
              <a:lnSpc>
                <a:spcPct val="100000"/>
              </a:lnSpc>
              <a:spcBef>
                <a:spcPts val="2000"/>
              </a:spcBef>
              <a:spcAft>
                <a:spcPts val="0"/>
              </a:spcAft>
              <a:buSzPts val="1350"/>
              <a:buNone/>
            </a:pPr>
            <a:endParaRPr/>
          </a:p>
          <a:p>
            <a:pPr marL="0" lvl="0" indent="0" algn="l" rtl="0">
              <a:lnSpc>
                <a:spcPct val="100000"/>
              </a:lnSpc>
              <a:spcBef>
                <a:spcPts val="2000"/>
              </a:spcBef>
              <a:spcAft>
                <a:spcPts val="0"/>
              </a:spcAft>
              <a:buSzPts val="1350"/>
              <a:buNone/>
            </a:pPr>
            <a:endParaRPr/>
          </a:p>
          <a:p>
            <a:pPr marL="228600" lvl="0" indent="-142875" algn="l" rtl="0">
              <a:lnSpc>
                <a:spcPct val="100000"/>
              </a:lnSpc>
              <a:spcBef>
                <a:spcPts val="2000"/>
              </a:spcBef>
              <a:spcAft>
                <a:spcPts val="0"/>
              </a:spcAft>
              <a:buSzPts val="1350"/>
              <a:buNone/>
            </a:pPr>
            <a:endParaRPr/>
          </a:p>
          <a:p>
            <a:pPr marL="228600" lvl="0" indent="-142875" algn="l" rtl="0">
              <a:lnSpc>
                <a:spcPct val="100000"/>
              </a:lnSpc>
              <a:spcBef>
                <a:spcPts val="2000"/>
              </a:spcBef>
              <a:spcAft>
                <a:spcPts val="0"/>
              </a:spcAft>
              <a:buSzPts val="1350"/>
              <a:buNone/>
            </a:pPr>
            <a:endParaRPr/>
          </a:p>
          <a:p>
            <a:pPr marL="228600" lvl="0" indent="-142875" algn="l" rtl="0">
              <a:lnSpc>
                <a:spcPct val="100000"/>
              </a:lnSpc>
              <a:spcBef>
                <a:spcPts val="2000"/>
              </a:spcBef>
              <a:spcAft>
                <a:spcPts val="0"/>
              </a:spcAft>
              <a:buSzPts val="1350"/>
              <a:buNone/>
            </a:pPr>
            <a:endParaRPr/>
          </a:p>
          <a:p>
            <a:pPr marL="0" lvl="0" indent="0" algn="l" rtl="0">
              <a:lnSpc>
                <a:spcPct val="100000"/>
              </a:lnSpc>
              <a:spcBef>
                <a:spcPts val="2000"/>
              </a:spcBef>
              <a:spcAft>
                <a:spcPts val="0"/>
              </a:spcAft>
              <a:buSzPts val="1350"/>
              <a:buNone/>
            </a:pPr>
            <a:endParaRPr/>
          </a:p>
          <a:p>
            <a:pPr marL="0" lvl="0" indent="0" algn="l" rtl="0">
              <a:lnSpc>
                <a:spcPct val="100000"/>
              </a:lnSpc>
              <a:spcBef>
                <a:spcPts val="2000"/>
              </a:spcBef>
              <a:spcAft>
                <a:spcPts val="0"/>
              </a:spcAft>
              <a:buSzPts val="1350"/>
              <a:buNone/>
            </a:pPr>
            <a:endParaRPr/>
          </a:p>
        </p:txBody>
      </p:sp>
      <p:sp>
        <p:nvSpPr>
          <p:cNvPr id="982" name="Google Shape;982;g724b252115_0_380"/>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983" name="Google Shape;983;g724b252115_0_380"/>
          <p:cNvSpPr txBox="1"/>
          <p:nvPr/>
        </p:nvSpPr>
        <p:spPr>
          <a:xfrm>
            <a:off x="0" y="5907697"/>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5.10: The student can support the claim about whether a process is a chemical or physical change (or may be classified as both) based on whether the process involves changes in intramolecular versus intermolecular interactions. 															</a:t>
            </a:r>
            <a:endParaRPr sz="1800" b="0" i="0" u="none" strike="noStrike" cap="none">
              <a:solidFill>
                <a:schemeClr val="dk1"/>
              </a:solidFill>
              <a:latin typeface="Rockwell"/>
              <a:ea typeface="Rockwell"/>
              <a:cs typeface="Rockwell"/>
              <a:sym typeface="Rockwell"/>
            </a:endParaRPr>
          </a:p>
        </p:txBody>
      </p:sp>
      <p:sp>
        <p:nvSpPr>
          <p:cNvPr id="984" name="Google Shape;984;g724b252115_0_380"/>
          <p:cNvSpPr txBox="1"/>
          <p:nvPr/>
        </p:nvSpPr>
        <p:spPr>
          <a:xfrm>
            <a:off x="8136069" y="134112"/>
            <a:ext cx="9795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7">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8">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985" name="Google Shape;985;g724b252115_0_380"/>
          <p:cNvSpPr txBox="1"/>
          <p:nvPr/>
        </p:nvSpPr>
        <p:spPr>
          <a:xfrm>
            <a:off x="8129329" y="1216900"/>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9">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986" name="Google Shape;986;g724b252115_0_380"/>
          <p:cNvSpPr txBox="1"/>
          <p:nvPr/>
        </p:nvSpPr>
        <p:spPr>
          <a:xfrm>
            <a:off x="50666" y="886172"/>
            <a:ext cx="30828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380050"/>
                </a:solidFill>
                <a:latin typeface="Rockwell"/>
                <a:ea typeface="Rockwell"/>
                <a:cs typeface="Rockwell"/>
                <a:sym typeface="Rockwell"/>
              </a:rPr>
              <a:t>Interstates- Between States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380050"/>
                </a:solidFill>
                <a:latin typeface="Rockwell"/>
                <a:ea typeface="Rockwell"/>
                <a:cs typeface="Rockwell"/>
                <a:sym typeface="Rockwell"/>
              </a:rPr>
              <a:t>IMF- Between Molecules</a:t>
            </a:r>
            <a:endParaRPr sz="1400" b="1" i="0" u="none" strike="noStrike" cap="none">
              <a:solidFill>
                <a:srgbClr val="380050"/>
              </a:solidFill>
              <a:latin typeface="Rockwell"/>
              <a:ea typeface="Rockwell"/>
              <a:cs typeface="Rockwell"/>
              <a:sym typeface="Rockwell"/>
            </a:endParaRPr>
          </a:p>
        </p:txBody>
      </p:sp>
      <p:sp>
        <p:nvSpPr>
          <p:cNvPr id="987" name="Google Shape;987;g724b252115_0_380"/>
          <p:cNvSpPr txBox="1"/>
          <p:nvPr/>
        </p:nvSpPr>
        <p:spPr>
          <a:xfrm>
            <a:off x="48434" y="1906052"/>
            <a:ext cx="3855300" cy="1908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Chemical vs. Physical Changes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Rockwell"/>
                <a:ea typeface="Rockwell"/>
                <a:cs typeface="Rockwell"/>
                <a:sym typeface="Rockwell"/>
              </a:rPr>
              <a:t>A </a:t>
            </a:r>
            <a:r>
              <a:rPr lang="en-US" sz="1400" b="1" i="0" u="none" strike="noStrike" cap="none">
                <a:solidFill>
                  <a:schemeClr val="dk1"/>
                </a:solidFill>
                <a:latin typeface="Rockwell"/>
                <a:ea typeface="Rockwell"/>
                <a:cs typeface="Rockwell"/>
                <a:sym typeface="Rockwell"/>
              </a:rPr>
              <a:t>physical change </a:t>
            </a:r>
            <a:r>
              <a:rPr lang="en-US" sz="1400" b="0" i="0" u="none" strike="noStrike" cap="none">
                <a:solidFill>
                  <a:schemeClr val="dk1"/>
                </a:solidFill>
                <a:latin typeface="Rockwell"/>
                <a:ea typeface="Rockwell"/>
                <a:cs typeface="Rockwell"/>
                <a:sym typeface="Rockwell"/>
              </a:rPr>
              <a:t>doesn’t produce a new substance.  Phase changes are the most common.  It involves IMF changes.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Rockwell"/>
                <a:ea typeface="Rockwell"/>
                <a:cs typeface="Rockwell"/>
                <a:sym typeface="Rockwell"/>
              </a:rPr>
              <a:t>A </a:t>
            </a:r>
            <a:r>
              <a:rPr lang="en-US" sz="1400" b="1" i="0" u="none" strike="noStrike" cap="none">
                <a:solidFill>
                  <a:schemeClr val="dk1"/>
                </a:solidFill>
                <a:latin typeface="Rockwell"/>
                <a:ea typeface="Rockwell"/>
                <a:cs typeface="Rockwell"/>
                <a:sym typeface="Rockwell"/>
              </a:rPr>
              <a:t>chemical change </a:t>
            </a:r>
            <a:r>
              <a:rPr lang="en-US" sz="1400" b="0" i="0" u="none" strike="noStrike" cap="none">
                <a:solidFill>
                  <a:schemeClr val="dk1"/>
                </a:solidFill>
                <a:latin typeface="Rockwell"/>
                <a:ea typeface="Rockwell"/>
                <a:cs typeface="Rockwell"/>
                <a:sym typeface="Rockwell"/>
              </a:rPr>
              <a:t>produces new substances.  Bonds are broken and new bonds are formed!  The Intra-molecular forces are changed</a:t>
            </a:r>
            <a:r>
              <a:rPr lang="en-US" sz="1600" b="0" i="0" u="none" strike="noStrike" cap="none">
                <a:solidFill>
                  <a:schemeClr val="dk1"/>
                </a:solidFill>
                <a:latin typeface="Rockwell"/>
                <a:ea typeface="Rockwell"/>
                <a:cs typeface="Rockwell"/>
                <a:sym typeface="Rockwell"/>
              </a:rPr>
              <a:t>.</a:t>
            </a:r>
            <a:endParaRPr sz="1600" b="0" i="0" u="none" strike="noStrike" cap="none">
              <a:solidFill>
                <a:schemeClr val="dk1"/>
              </a:solidFill>
              <a:latin typeface="Rockwell"/>
              <a:ea typeface="Rockwell"/>
              <a:cs typeface="Rockwell"/>
              <a:sym typeface="Rockwell"/>
            </a:endParaRPr>
          </a:p>
        </p:txBody>
      </p:sp>
      <p:pic>
        <p:nvPicPr>
          <p:cNvPr id="988" name="Google Shape;988;g724b252115_0_380"/>
          <p:cNvPicPr preferRelativeResize="0"/>
          <p:nvPr/>
        </p:nvPicPr>
        <p:blipFill rotWithShape="1">
          <a:blip r:embed="rId10">
            <a:alphaModFix/>
          </a:blip>
          <a:srcRect/>
          <a:stretch/>
        </p:blipFill>
        <p:spPr>
          <a:xfrm>
            <a:off x="722560" y="4076394"/>
            <a:ext cx="1971675" cy="1181100"/>
          </a:xfrm>
          <a:prstGeom prst="rect">
            <a:avLst/>
          </a:prstGeom>
          <a:noFill/>
          <a:ln>
            <a:noFill/>
          </a:ln>
        </p:spPr>
      </p:pic>
      <p:sp>
        <p:nvSpPr>
          <p:cNvPr id="989" name="Google Shape;989;g724b252115_0_380"/>
          <p:cNvSpPr txBox="1"/>
          <p:nvPr/>
        </p:nvSpPr>
        <p:spPr>
          <a:xfrm>
            <a:off x="3170008" y="5127300"/>
            <a:ext cx="60639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Strong IMF= High BP, High MP, High viscosity, high surface tension, low vapor pressure!</a:t>
            </a:r>
            <a:endParaRPr sz="1800" b="0" i="0" u="none" strike="noStrike" cap="none">
              <a:solidFill>
                <a:schemeClr val="dk1"/>
              </a:solidFill>
              <a:latin typeface="Rockwell"/>
              <a:ea typeface="Rockwell"/>
              <a:cs typeface="Rockwell"/>
              <a:sym typeface="Rockwell"/>
            </a:endParaRPr>
          </a:p>
        </p:txBody>
      </p:sp>
      <p:pic>
        <p:nvPicPr>
          <p:cNvPr id="990" name="Google Shape;990;g724b252115_0_380"/>
          <p:cNvPicPr preferRelativeResize="0"/>
          <p:nvPr/>
        </p:nvPicPr>
        <p:blipFill rotWithShape="1">
          <a:blip r:embed="rId11">
            <a:alphaModFix/>
          </a:blip>
          <a:srcRect/>
          <a:stretch/>
        </p:blipFill>
        <p:spPr>
          <a:xfrm>
            <a:off x="27235" y="1798564"/>
            <a:ext cx="9270786" cy="3429804"/>
          </a:xfrm>
          <a:prstGeom prst="rect">
            <a:avLst/>
          </a:prstGeom>
          <a:noFill/>
          <a:ln>
            <a:noFill/>
          </a:ln>
        </p:spPr>
      </p:pic>
      <p:pic>
        <p:nvPicPr>
          <p:cNvPr id="991" name="Google Shape;991;g724b252115_0_380"/>
          <p:cNvPicPr preferRelativeResize="0"/>
          <p:nvPr/>
        </p:nvPicPr>
        <p:blipFill rotWithShape="1">
          <a:blip r:embed="rId12">
            <a:alphaModFix/>
          </a:blip>
          <a:srcRect/>
          <a:stretch/>
        </p:blipFill>
        <p:spPr>
          <a:xfrm>
            <a:off x="37716" y="-114695"/>
            <a:ext cx="2619375" cy="1990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91"/>
                                        </p:tgtEl>
                                        <p:attrNameLst>
                                          <p:attrName>style.visibility</p:attrName>
                                        </p:attrNameLst>
                                      </p:cBhvr>
                                      <p:to>
                                        <p:strVal val="visible"/>
                                      </p:to>
                                    </p:set>
                                    <p:animEffect transition="in" filter="fade">
                                      <p:cBhvr>
                                        <p:cTn id="11" dur="500"/>
                                        <p:tgtEl>
                                          <p:spTgt spid="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g724b250972_0_3563"/>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London Dispersion Forces and Noble and Nonpolar Gases</a:t>
            </a:r>
            <a:endParaRPr/>
          </a:p>
        </p:txBody>
      </p:sp>
      <p:sp>
        <p:nvSpPr>
          <p:cNvPr id="997" name="Google Shape;997;g724b250972_0_3563"/>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998" name="Google Shape;998;g724b250972_0_3563"/>
          <p:cNvSpPr txBox="1"/>
          <p:nvPr/>
        </p:nvSpPr>
        <p:spPr>
          <a:xfrm>
            <a:off x="0" y="6245276"/>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2.11: 	The student is able to explain the trends in properties/predict properties of samples consisting of particles with no permanent dipole on the basis of LDF’s.																</a:t>
            </a:r>
            <a:endParaRPr sz="1800" b="0" i="0" u="none" strike="noStrike" cap="none">
              <a:solidFill>
                <a:schemeClr val="dk1"/>
              </a:solidFill>
              <a:latin typeface="Rockwell"/>
              <a:ea typeface="Rockwell"/>
              <a:cs typeface="Rockwell"/>
              <a:sym typeface="Rockwell"/>
            </a:endParaRPr>
          </a:p>
        </p:txBody>
      </p:sp>
      <p:sp>
        <p:nvSpPr>
          <p:cNvPr id="999" name="Google Shape;999;g724b250972_0_3563"/>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000" name="Google Shape;1000;g724b250972_0_3563" descr="Screen Shot 2016-04-04 at 6.49.12 PM.png"/>
          <p:cNvPicPr preferRelativeResize="0"/>
          <p:nvPr/>
        </p:nvPicPr>
        <p:blipFill rotWithShape="1">
          <a:blip r:embed="rId5">
            <a:alphaModFix/>
          </a:blip>
          <a:srcRect/>
          <a:stretch/>
        </p:blipFill>
        <p:spPr>
          <a:xfrm>
            <a:off x="388682" y="1562128"/>
            <a:ext cx="7708900" cy="4470400"/>
          </a:xfrm>
          <a:prstGeom prst="rect">
            <a:avLst/>
          </a:prstGeom>
          <a:noFill/>
          <a:ln w="38100" cap="flat" cmpd="sng">
            <a:solidFill>
              <a:schemeClr val="accent1"/>
            </a:solidFill>
            <a:prstDash val="solid"/>
            <a:round/>
            <a:headEnd type="none" w="sm" len="sm"/>
            <a:tailEnd type="none" w="sm" len="sm"/>
          </a:ln>
        </p:spPr>
      </p:pic>
      <p:sp>
        <p:nvSpPr>
          <p:cNvPr id="1001" name="Google Shape;1001;g724b250972_0_3563"/>
          <p:cNvSpPr/>
          <p:nvPr/>
        </p:nvSpPr>
        <p:spPr>
          <a:xfrm>
            <a:off x="298879" y="4210757"/>
            <a:ext cx="7896900" cy="19119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pic>
        <p:nvPicPr>
          <p:cNvPr id="1002" name="Google Shape;1002;g724b250972_0_3563" descr="noblegases.gif"/>
          <p:cNvPicPr preferRelativeResize="0"/>
          <p:nvPr/>
        </p:nvPicPr>
        <p:blipFill rotWithShape="1">
          <a:blip r:embed="rId6">
            <a:alphaModFix/>
          </a:blip>
          <a:srcRect/>
          <a:stretch/>
        </p:blipFill>
        <p:spPr>
          <a:xfrm>
            <a:off x="834936" y="1433853"/>
            <a:ext cx="7322601" cy="4063646"/>
          </a:xfrm>
          <a:prstGeom prst="rect">
            <a:avLst/>
          </a:prstGeom>
          <a:noFill/>
          <a:ln>
            <a:noFill/>
          </a:ln>
        </p:spPr>
      </p:pic>
      <p:sp>
        <p:nvSpPr>
          <p:cNvPr id="1003" name="Google Shape;1003;g724b250972_0_3563"/>
          <p:cNvSpPr/>
          <p:nvPr/>
        </p:nvSpPr>
        <p:spPr>
          <a:xfrm>
            <a:off x="4413239" y="1398217"/>
            <a:ext cx="4316100" cy="3003300"/>
          </a:xfrm>
          <a:prstGeom prst="cloudCallout">
            <a:avLst>
              <a:gd name="adj1" fmla="val -20833"/>
              <a:gd name="adj2" fmla="val 625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This answer is VITAL! Remember with increased number of ELECTRONS a particle becomes more polarizable, not with increased mass!</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001"/>
                                        </p:tgtEl>
                                      </p:cBhvr>
                                    </p:animEffect>
                                    <p:set>
                                      <p:cBhvr>
                                        <p:cTn id="7" dur="1" fill="hold">
                                          <p:stCondLst>
                                            <p:cond delay="2000"/>
                                          </p:stCondLst>
                                        </p:cTn>
                                        <p:tgtEl>
                                          <p:spTgt spid="100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03"/>
                                        </p:tgtEl>
                                        <p:attrNameLst>
                                          <p:attrName>style.visibility</p:attrName>
                                        </p:attrNameLst>
                                      </p:cBhvr>
                                      <p:to>
                                        <p:strVal val="visible"/>
                                      </p:to>
                                    </p:set>
                                    <p:animEffect transition="in" filter="fade">
                                      <p:cBhvr>
                                        <p:cTn id="12" dur="1000"/>
                                        <p:tgtEl>
                                          <p:spTgt spid="100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003"/>
                                        </p:tgtEl>
                                        <p:attrNameLst>
                                          <p:attrName>ppt_y</p:attrName>
                                        </p:attrNameLst>
                                      </p:cBhvr>
                                      <p:tavLst>
                                        <p:tav tm="0">
                                          <p:val>
                                            <p:strVal val="#ppt_y"/>
                                          </p:val>
                                        </p:tav>
                                        <p:tav tm="100000">
                                          <p:val>
                                            <p:strVal val="#ppt_y+1"/>
                                          </p:val>
                                        </p:tav>
                                      </p:tavLst>
                                    </p:anim>
                                    <p:set>
                                      <p:cBhvr>
                                        <p:cTn id="17" dur="1" fill="hold">
                                          <p:stCondLst>
                                            <p:cond delay="500"/>
                                          </p:stCondLst>
                                        </p:cTn>
                                        <p:tgtEl>
                                          <p:spTgt spid="100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02"/>
                                        </p:tgtEl>
                                        <p:attrNameLst>
                                          <p:attrName>style.visibility</p:attrName>
                                        </p:attrNameLst>
                                      </p:cBhvr>
                                      <p:to>
                                        <p:strVal val="visible"/>
                                      </p:to>
                                    </p:set>
                                    <p:animEffect transition="in" filter="fade">
                                      <p:cBhvr>
                                        <p:cTn id="22" dur="500"/>
                                        <p:tgtEl>
                                          <p:spTgt spid="1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pic>
        <p:nvPicPr>
          <p:cNvPr id="1008" name="Google Shape;1008;g724b250972_0_3574" descr="dna.jpg"/>
          <p:cNvPicPr preferRelativeResize="0"/>
          <p:nvPr/>
        </p:nvPicPr>
        <p:blipFill rotWithShape="1">
          <a:blip r:embed="rId3">
            <a:alphaModFix/>
          </a:blip>
          <a:srcRect/>
          <a:stretch/>
        </p:blipFill>
        <p:spPr>
          <a:xfrm>
            <a:off x="4528382" y="2368163"/>
            <a:ext cx="4548774" cy="4015748"/>
          </a:xfrm>
          <a:prstGeom prst="rect">
            <a:avLst/>
          </a:prstGeom>
          <a:noFill/>
          <a:ln>
            <a:noFill/>
          </a:ln>
        </p:spPr>
      </p:pic>
      <p:sp>
        <p:nvSpPr>
          <p:cNvPr id="1009" name="Google Shape;1009;g724b250972_0_3574"/>
          <p:cNvSpPr txBox="1">
            <a:spLocks noGrp="1"/>
          </p:cNvSpPr>
          <p:nvPr>
            <p:ph type="title"/>
          </p:nvPr>
        </p:nvSpPr>
        <p:spPr>
          <a:xfrm>
            <a:off x="498474" y="-10260"/>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Hydrogen Bonding</a:t>
            </a:r>
            <a:endParaRPr/>
          </a:p>
        </p:txBody>
      </p:sp>
      <p:sp>
        <p:nvSpPr>
          <p:cNvPr id="1010" name="Google Shape;1010;g724b250972_0_3574"/>
          <p:cNvSpPr txBox="1">
            <a:spLocks noGrp="1"/>
          </p:cNvSpPr>
          <p:nvPr>
            <p:ph type="body" idx="1"/>
          </p:nvPr>
        </p:nvSpPr>
        <p:spPr>
          <a:xfrm>
            <a:off x="0" y="591179"/>
            <a:ext cx="8190900" cy="29058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Hydrogen bonding is seen in the following molecules: water, DNA, ammonia, HF, and alcohols. H-bonding is an attraction or force not a true intramolecular bond. </a:t>
            </a:r>
            <a:endParaRPr/>
          </a:p>
          <a:p>
            <a:pPr marL="228600" lvl="0" indent="-228600" algn="l" rtl="0">
              <a:lnSpc>
                <a:spcPct val="100000"/>
              </a:lnSpc>
              <a:spcBef>
                <a:spcPts val="2000"/>
              </a:spcBef>
              <a:spcAft>
                <a:spcPts val="0"/>
              </a:spcAft>
              <a:buSzPts val="1350"/>
              <a:buChar char="■"/>
            </a:pPr>
            <a:r>
              <a:rPr lang="en-US"/>
              <a:t>Hydrogen bonds are like a sandwich with N, O, and/or F as the bread. H will be in a intramolecular (same molecule) bond with one N, O, and/or F and have an intermolecular attraction (different molecule) with the other.</a:t>
            </a:r>
            <a:endParaRPr/>
          </a:p>
          <a:p>
            <a:pPr marL="0" lvl="0" indent="0" algn="l" rtl="0">
              <a:lnSpc>
                <a:spcPct val="100000"/>
              </a:lnSpc>
              <a:spcBef>
                <a:spcPts val="0"/>
              </a:spcBef>
              <a:spcAft>
                <a:spcPts val="0"/>
              </a:spcAft>
              <a:buSzPts val="1350"/>
              <a:buNone/>
            </a:pPr>
            <a:endParaRPr/>
          </a:p>
        </p:txBody>
      </p:sp>
      <p:sp>
        <p:nvSpPr>
          <p:cNvPr id="1011" name="Google Shape;1011;g724b250972_0_3574"/>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012" name="Google Shape;1012;g724b250972_0_3574"/>
          <p:cNvSpPr txBox="1"/>
          <p:nvPr/>
        </p:nvSpPr>
        <p:spPr>
          <a:xfrm>
            <a:off x="0" y="6257605"/>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2.13: 	The student is able to describe the relationships between the structural features of polar molecules and the forces of attraction between the particles.																</a:t>
            </a:r>
            <a:endParaRPr sz="1800" b="0" i="0" u="none" strike="noStrike" cap="none">
              <a:solidFill>
                <a:schemeClr val="dk1"/>
              </a:solidFill>
              <a:latin typeface="Rockwell"/>
              <a:ea typeface="Rockwell"/>
              <a:cs typeface="Rockwell"/>
              <a:sym typeface="Rockwell"/>
            </a:endParaRPr>
          </a:p>
        </p:txBody>
      </p:sp>
      <p:sp>
        <p:nvSpPr>
          <p:cNvPr id="1013" name="Google Shape;1013;g724b250972_0_3574"/>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014" name="Google Shape;1014;g724b250972_0_3574" descr="hbond.jpg"/>
          <p:cNvPicPr preferRelativeResize="0"/>
          <p:nvPr/>
        </p:nvPicPr>
        <p:blipFill rotWithShape="1">
          <a:blip r:embed="rId6">
            <a:alphaModFix/>
          </a:blip>
          <a:srcRect/>
          <a:stretch/>
        </p:blipFill>
        <p:spPr>
          <a:xfrm>
            <a:off x="0" y="2549669"/>
            <a:ext cx="4228039" cy="1975070"/>
          </a:xfrm>
          <a:prstGeom prst="rect">
            <a:avLst/>
          </a:prstGeom>
          <a:noFill/>
          <a:ln>
            <a:noFill/>
          </a:ln>
        </p:spPr>
      </p:pic>
      <p:sp>
        <p:nvSpPr>
          <p:cNvPr id="1015" name="Google Shape;1015;g724b250972_0_3574"/>
          <p:cNvSpPr/>
          <p:nvPr/>
        </p:nvSpPr>
        <p:spPr>
          <a:xfrm>
            <a:off x="949385" y="4228843"/>
            <a:ext cx="4216800" cy="1880700"/>
          </a:xfrm>
          <a:prstGeom prst="wedgeEllipseCallout">
            <a:avLst>
              <a:gd name="adj1" fmla="val -20833"/>
              <a:gd name="adj2" fmla="val 625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lt1"/>
                </a:solidFill>
                <a:latin typeface="Rockwell"/>
                <a:ea typeface="Rockwell"/>
                <a:cs typeface="Rockwell"/>
                <a:sym typeface="Rockwell"/>
              </a:rPr>
              <a:t>Remember this tip:</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lt1"/>
                </a:solidFill>
                <a:latin typeface="Rockwell"/>
                <a:ea typeface="Rockwell"/>
                <a:cs typeface="Rockwell"/>
                <a:sym typeface="Rockwell"/>
              </a:rPr>
              <a:t> hydrogen bonds just wanna have </a:t>
            </a:r>
            <a:r>
              <a:rPr lang="en-US" sz="2200" b="0" i="0" u="sng" strike="noStrike" cap="none">
                <a:solidFill>
                  <a:schemeClr val="lt1"/>
                </a:solidFill>
                <a:latin typeface="Rockwell"/>
                <a:ea typeface="Rockwell"/>
                <a:cs typeface="Rockwell"/>
                <a:sym typeface="Rockwell"/>
              </a:rPr>
              <a:t>FON</a:t>
            </a:r>
            <a:r>
              <a:rPr lang="en-US" sz="2200" b="0" i="0" u="none" strike="noStrike" cap="none">
                <a:solidFill>
                  <a:schemeClr val="lt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
        <p:nvSpPr>
          <p:cNvPr id="1016" name="Google Shape;1016;g724b250972_0_3574"/>
          <p:cNvSpPr/>
          <p:nvPr/>
        </p:nvSpPr>
        <p:spPr>
          <a:xfrm>
            <a:off x="2601563" y="3390472"/>
            <a:ext cx="456300" cy="345300"/>
          </a:xfrm>
          <a:prstGeom prst="bentUpArrow">
            <a:avLst>
              <a:gd name="adj1" fmla="val 25000"/>
              <a:gd name="adj2" fmla="val 25000"/>
              <a:gd name="adj3" fmla="val 25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6"/>
          <p:cNvSpPr txBox="1">
            <a:spLocks noGrp="1"/>
          </p:cNvSpPr>
          <p:nvPr>
            <p:ph type="title"/>
          </p:nvPr>
        </p:nvSpPr>
        <p:spPr>
          <a:xfrm>
            <a:off x="498524" y="173718"/>
            <a:ext cx="7556400" cy="11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900"/>
              <a:buFont typeface="Rokkitt"/>
              <a:buNone/>
            </a:pPr>
            <a:r>
              <a:rPr lang="en-US"/>
              <a:t>Mole Calculations</a:t>
            </a:r>
            <a:endParaRPr/>
          </a:p>
        </p:txBody>
      </p:sp>
      <p:sp>
        <p:nvSpPr>
          <p:cNvPr id="542" name="Google Shape;542;p6"/>
          <p:cNvSpPr txBox="1">
            <a:spLocks noGrp="1"/>
          </p:cNvSpPr>
          <p:nvPr>
            <p:ph type="body" idx="1"/>
          </p:nvPr>
        </p:nvSpPr>
        <p:spPr>
          <a:xfrm>
            <a:off x="498518" y="1985963"/>
            <a:ext cx="3657600" cy="4140200"/>
          </a:xfrm>
          <a:prstGeom prst="rect">
            <a:avLst/>
          </a:prstGeom>
          <a:noFill/>
          <a:ln>
            <a:noFill/>
          </a:ln>
        </p:spPr>
        <p:txBody>
          <a:bodyPr spcFirstLastPara="1" wrap="square" lIns="91425" tIns="45700" rIns="91425" bIns="45700" anchor="t" anchorCtr="0">
            <a:noAutofit/>
          </a:bodyPr>
          <a:lstStyle/>
          <a:p>
            <a:pPr marL="228600" marR="0" lvl="0" indent="-212725" algn="l" rtl="0">
              <a:lnSpc>
                <a:spcPct val="100000"/>
              </a:lnSpc>
              <a:spcBef>
                <a:spcPts val="0"/>
              </a:spcBef>
              <a:spcAft>
                <a:spcPts val="0"/>
              </a:spcAft>
              <a:buClr>
                <a:schemeClr val="dk1"/>
              </a:buClr>
              <a:buSzPts val="1100"/>
              <a:buFont typeface="Arial"/>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p:txBody>
      </p:sp>
      <p:sp>
        <p:nvSpPr>
          <p:cNvPr id="543" name="Google Shape;543;p6"/>
          <p:cNvSpPr txBox="1">
            <a:spLocks noGrp="1"/>
          </p:cNvSpPr>
          <p:nvPr>
            <p:ph type="body" idx="2"/>
          </p:nvPr>
        </p:nvSpPr>
        <p:spPr>
          <a:xfrm>
            <a:off x="210065" y="968854"/>
            <a:ext cx="6586151" cy="4691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350"/>
              <a:buChar char="■"/>
            </a:pPr>
            <a:r>
              <a:rPr lang="en-US"/>
              <a:t>1 mole = 6.02 x 10</a:t>
            </a:r>
            <a:r>
              <a:rPr lang="en-US" baseline="30000"/>
              <a:t>23</a:t>
            </a:r>
            <a:r>
              <a:rPr lang="en-US"/>
              <a:t> representative particles</a:t>
            </a:r>
            <a:endParaRPr/>
          </a:p>
          <a:p>
            <a:pPr marL="457200" lvl="0" indent="-228600" algn="l" rtl="0">
              <a:lnSpc>
                <a:spcPct val="100000"/>
              </a:lnSpc>
              <a:spcBef>
                <a:spcPts val="0"/>
              </a:spcBef>
              <a:spcAft>
                <a:spcPts val="0"/>
              </a:spcAft>
              <a:buSzPts val="1350"/>
              <a:buChar char="■"/>
            </a:pPr>
            <a:r>
              <a:rPr lang="en-US"/>
              <a:t>1 mole = molar mass of a substance</a:t>
            </a:r>
            <a:endParaRPr/>
          </a:p>
          <a:p>
            <a:pPr marL="457200" lvl="0" indent="-228600" algn="l" rtl="0">
              <a:lnSpc>
                <a:spcPct val="100000"/>
              </a:lnSpc>
              <a:spcBef>
                <a:spcPts val="0"/>
              </a:spcBef>
              <a:spcAft>
                <a:spcPts val="0"/>
              </a:spcAft>
              <a:buSzPts val="1350"/>
              <a:buChar char="■"/>
            </a:pPr>
            <a:r>
              <a:rPr lang="en-US"/>
              <a:t>1 mole = 22.4 L of a gas at STP</a:t>
            </a:r>
            <a:endParaRPr/>
          </a:p>
          <a:p>
            <a:pPr marL="457200" lvl="0" indent="-142875" algn="l" rtl="0">
              <a:lnSpc>
                <a:spcPct val="100000"/>
              </a:lnSpc>
              <a:spcBef>
                <a:spcPts val="0"/>
              </a:spcBef>
              <a:spcAft>
                <a:spcPts val="0"/>
              </a:spcAft>
              <a:buSzPts val="1350"/>
              <a:buNone/>
            </a:pPr>
            <a:endParaRPr/>
          </a:p>
          <a:p>
            <a:pPr marL="457200" lvl="0" indent="-142875" algn="l" rtl="0">
              <a:lnSpc>
                <a:spcPct val="100000"/>
              </a:lnSpc>
              <a:spcBef>
                <a:spcPts val="0"/>
              </a:spcBef>
              <a:spcAft>
                <a:spcPts val="0"/>
              </a:spcAft>
              <a:buSzPts val="1350"/>
              <a:buNone/>
            </a:pPr>
            <a:endParaRPr/>
          </a:p>
          <a:p>
            <a:pPr marL="228600" lvl="0" indent="457200" algn="l" rtl="0">
              <a:lnSpc>
                <a:spcPct val="100000"/>
              </a:lnSpc>
              <a:spcBef>
                <a:spcPts val="0"/>
              </a:spcBef>
              <a:spcAft>
                <a:spcPts val="0"/>
              </a:spcAft>
              <a:buSzPts val="1350"/>
              <a:buNone/>
            </a:pPr>
            <a:endParaRPr/>
          </a:p>
          <a:p>
            <a:pPr marL="457200" lvl="0" indent="-142875" algn="l" rtl="0">
              <a:lnSpc>
                <a:spcPct val="100000"/>
              </a:lnSpc>
              <a:spcBef>
                <a:spcPts val="0"/>
              </a:spcBef>
              <a:spcAft>
                <a:spcPts val="0"/>
              </a:spcAft>
              <a:buSzPts val="1350"/>
              <a:buNone/>
            </a:pPr>
            <a:endParaRPr/>
          </a:p>
        </p:txBody>
      </p:sp>
      <p:sp>
        <p:nvSpPr>
          <p:cNvPr id="544" name="Google Shape;544;p6"/>
          <p:cNvSpPr txBox="1"/>
          <p:nvPr/>
        </p:nvSpPr>
        <p:spPr>
          <a:xfrm>
            <a:off x="70525" y="6008076"/>
            <a:ext cx="91440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 1.4:  The student is able to connect the number of particles, moles, mass and volume of substances to one another, both qualitatively and quantitatively. </a:t>
            </a: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545" name="Google Shape;545;p6"/>
          <p:cNvSpPr txBox="1"/>
          <p:nvPr/>
        </p:nvSpPr>
        <p:spPr>
          <a:xfrm>
            <a:off x="8090622" y="-75971"/>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546" name="Google Shape;546;p6"/>
          <p:cNvSpPr txBox="1"/>
          <p:nvPr/>
        </p:nvSpPr>
        <p:spPr>
          <a:xfrm>
            <a:off x="8148566" y="1788699"/>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4"/>
              </a:rPr>
              <a:t>Video</a:t>
            </a:r>
            <a:endParaRPr sz="1800" b="0" i="0" u="sng" strike="noStrike" cap="none">
              <a:solidFill>
                <a:schemeClr val="hlink"/>
              </a:solidFill>
              <a:latin typeface="Rockwell"/>
              <a:ea typeface="Rockwell"/>
              <a:cs typeface="Rockwell"/>
              <a:sym typeface="Rockwell"/>
              <a:hlinkClick r:id="rId5"/>
            </a:endParaRPr>
          </a:p>
        </p:txBody>
      </p:sp>
      <p:pic>
        <p:nvPicPr>
          <p:cNvPr id="547" name="Google Shape;547;p6"/>
          <p:cNvPicPr preferRelativeResize="0"/>
          <p:nvPr/>
        </p:nvPicPr>
        <p:blipFill rotWithShape="1">
          <a:blip r:embed="rId6">
            <a:alphaModFix/>
          </a:blip>
          <a:srcRect/>
          <a:stretch/>
        </p:blipFill>
        <p:spPr>
          <a:xfrm>
            <a:off x="1194744" y="2148689"/>
            <a:ext cx="6499654" cy="3428155"/>
          </a:xfrm>
          <a:prstGeom prst="rect">
            <a:avLst/>
          </a:prstGeom>
          <a:noFill/>
          <a:ln>
            <a:noFill/>
          </a:ln>
        </p:spPr>
      </p:pic>
      <p:pic>
        <p:nvPicPr>
          <p:cNvPr id="548" name="Google Shape;548;p6"/>
          <p:cNvPicPr preferRelativeResize="0"/>
          <p:nvPr/>
        </p:nvPicPr>
        <p:blipFill rotWithShape="1">
          <a:blip r:embed="rId7">
            <a:alphaModFix/>
          </a:blip>
          <a:srcRect/>
          <a:stretch/>
        </p:blipFill>
        <p:spPr>
          <a:xfrm>
            <a:off x="344611" y="1055974"/>
            <a:ext cx="8763000" cy="4051300"/>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549" name="Google Shape;549;p6"/>
          <p:cNvSpPr/>
          <p:nvPr/>
        </p:nvSpPr>
        <p:spPr>
          <a:xfrm>
            <a:off x="343929" y="3376668"/>
            <a:ext cx="8763000" cy="1740666"/>
          </a:xfrm>
          <a:prstGeom prst="roundRect">
            <a:avLst>
              <a:gd name="adj" fmla="val 16667"/>
            </a:avLst>
          </a:prstGeom>
          <a:gradFill>
            <a:gsLst>
              <a:gs pos="0">
                <a:schemeClr val="dk1"/>
              </a:gs>
              <a:gs pos="100000">
                <a:srgbClr val="949494"/>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8"/>
                                        </p:tgtEl>
                                        <p:attrNameLst>
                                          <p:attrName>style.visibility</p:attrName>
                                        </p:attrNameLst>
                                      </p:cBhvr>
                                      <p:to>
                                        <p:strVal val="visible"/>
                                      </p:to>
                                    </p:set>
                                    <p:animEffect transition="in" filter="fade">
                                      <p:cBhvr>
                                        <p:cTn id="7" dur="500"/>
                                        <p:tgtEl>
                                          <p:spTgt spid="548"/>
                                        </p:tgtEl>
                                      </p:cBhvr>
                                    </p:animEffect>
                                  </p:childTnLst>
                                </p:cTn>
                              </p:par>
                              <p:par>
                                <p:cTn id="8" presetID="10" presetClass="entr" presetSubtype="0" fill="hold" nodeType="withEffect">
                                  <p:stCondLst>
                                    <p:cond delay="0"/>
                                  </p:stCondLst>
                                  <p:childTnLst>
                                    <p:set>
                                      <p:cBhvr>
                                        <p:cTn id="9" dur="1" fill="hold">
                                          <p:stCondLst>
                                            <p:cond delay="0"/>
                                          </p:stCondLst>
                                        </p:cTn>
                                        <p:tgtEl>
                                          <p:spTgt spid="549"/>
                                        </p:tgtEl>
                                        <p:attrNameLst>
                                          <p:attrName>style.visibility</p:attrName>
                                        </p:attrNameLst>
                                      </p:cBhvr>
                                      <p:to>
                                        <p:strVal val="visible"/>
                                      </p:to>
                                    </p:set>
                                    <p:animEffect transition="in" filter="fade">
                                      <p:cBhvr>
                                        <p:cTn id="10" dur="500"/>
                                        <p:tgtEl>
                                          <p:spTgt spid="54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549"/>
                                        </p:tgtEl>
                                      </p:cBhvr>
                                    </p:animEffect>
                                    <p:set>
                                      <p:cBhvr>
                                        <p:cTn id="15" dur="1" fill="hold">
                                          <p:stCondLst>
                                            <p:cond delay="2000"/>
                                          </p:stCondLst>
                                        </p:cTn>
                                        <p:tgtEl>
                                          <p:spTgt spid="5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pic>
        <p:nvPicPr>
          <p:cNvPr id="1021" name="Google Shape;1021;g724b250972_0_3640" descr="Screen Shot 2016-04-04 at 6.52.24 PM.png"/>
          <p:cNvPicPr preferRelativeResize="0"/>
          <p:nvPr/>
        </p:nvPicPr>
        <p:blipFill rotWithShape="1">
          <a:blip r:embed="rId3">
            <a:alphaModFix/>
          </a:blip>
          <a:srcRect/>
          <a:stretch/>
        </p:blipFill>
        <p:spPr>
          <a:xfrm>
            <a:off x="115461" y="1464581"/>
            <a:ext cx="7899400" cy="4368800"/>
          </a:xfrm>
          <a:prstGeom prst="rect">
            <a:avLst/>
          </a:prstGeom>
          <a:noFill/>
          <a:ln w="38100" cap="flat" cmpd="sng">
            <a:solidFill>
              <a:schemeClr val="accent1"/>
            </a:solidFill>
            <a:prstDash val="solid"/>
            <a:round/>
            <a:headEnd type="none" w="sm" len="sm"/>
            <a:tailEnd type="none" w="sm" len="sm"/>
          </a:ln>
        </p:spPr>
      </p:pic>
      <p:sp>
        <p:nvSpPr>
          <p:cNvPr id="1022" name="Google Shape;1022;g724b250972_0_3640"/>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Physical Properties and IMF’s </a:t>
            </a:r>
            <a:endParaRPr/>
          </a:p>
        </p:txBody>
      </p:sp>
      <p:sp>
        <p:nvSpPr>
          <p:cNvPr id="1023" name="Google Shape;1023;g724b250972_0_3640"/>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024" name="Google Shape;1024;g724b250972_0_3640"/>
          <p:cNvSpPr txBox="1"/>
          <p:nvPr/>
        </p:nvSpPr>
        <p:spPr>
          <a:xfrm>
            <a:off x="0" y="6269934"/>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2.16: 	Explain the properties (phase, vapor pressure, viscosity, etc.) of small and large molecular compounds in terms of the strengths and types of IMF’s.																</a:t>
            </a:r>
            <a:endParaRPr sz="1800" b="0" i="0" u="none" strike="noStrike" cap="none">
              <a:solidFill>
                <a:schemeClr val="dk1"/>
              </a:solidFill>
              <a:latin typeface="Rockwell"/>
              <a:ea typeface="Rockwell"/>
              <a:cs typeface="Rockwell"/>
              <a:sym typeface="Rockwell"/>
            </a:endParaRPr>
          </a:p>
        </p:txBody>
      </p:sp>
      <p:sp>
        <p:nvSpPr>
          <p:cNvPr id="1025" name="Google Shape;1025;g724b250972_0_3640"/>
          <p:cNvSpPr txBox="1"/>
          <p:nvPr/>
        </p:nvSpPr>
        <p:spPr>
          <a:xfrm>
            <a:off x="8132878" y="1829183"/>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026" name="Google Shape;1026;g724b250972_0_3640"/>
          <p:cNvSpPr/>
          <p:nvPr/>
        </p:nvSpPr>
        <p:spPr>
          <a:xfrm>
            <a:off x="81814" y="4152064"/>
            <a:ext cx="8088300" cy="19119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pic>
        <p:nvPicPr>
          <p:cNvPr id="1027" name="Google Shape;1027;g724b250972_0_3640" descr="ccl4.jpg"/>
          <p:cNvPicPr preferRelativeResize="0"/>
          <p:nvPr/>
        </p:nvPicPr>
        <p:blipFill rotWithShape="1">
          <a:blip r:embed="rId6">
            <a:alphaModFix/>
          </a:blip>
          <a:srcRect/>
          <a:stretch/>
        </p:blipFill>
        <p:spPr>
          <a:xfrm>
            <a:off x="2156663" y="1430539"/>
            <a:ext cx="4535277" cy="3842387"/>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1028" name="Google Shape;1028;g724b250972_0_3640"/>
          <p:cNvSpPr/>
          <p:nvPr/>
        </p:nvSpPr>
        <p:spPr>
          <a:xfrm>
            <a:off x="498474" y="3351733"/>
            <a:ext cx="721800" cy="369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029" name="Google Shape;1029;g724b250972_0_3640"/>
          <p:cNvSpPr/>
          <p:nvPr/>
        </p:nvSpPr>
        <p:spPr>
          <a:xfrm>
            <a:off x="744377" y="2639846"/>
            <a:ext cx="967500" cy="199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030" name="Google Shape;1030;g724b250972_0_3640"/>
          <p:cNvSpPr txBox="1"/>
          <p:nvPr/>
        </p:nvSpPr>
        <p:spPr>
          <a:xfrm>
            <a:off x="675352" y="2557010"/>
            <a:ext cx="834300" cy="330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Times"/>
                <a:ea typeface="Times"/>
                <a:cs typeface="Times"/>
                <a:sym typeface="Times"/>
              </a:rPr>
              <a:t>Hg</a:t>
            </a:r>
            <a:endParaRPr sz="1500" b="0" i="0" u="none" strike="noStrike" cap="none">
              <a:solidFill>
                <a:schemeClr val="dk1"/>
              </a:solidFill>
              <a:latin typeface="Times"/>
              <a:ea typeface="Times"/>
              <a:cs typeface="Times"/>
              <a:sym typeface="Time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026"/>
                                        </p:tgtEl>
                                      </p:cBhvr>
                                    </p:animEffect>
                                    <p:set>
                                      <p:cBhvr>
                                        <p:cTn id="7" dur="1" fill="hold">
                                          <p:stCondLst>
                                            <p:cond delay="2000"/>
                                          </p:stCondLst>
                                        </p:cTn>
                                        <p:tgtEl>
                                          <p:spTgt spid="10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additive="base">
                                        <p:cTn id="12" dur="500"/>
                                        <p:tgtEl>
                                          <p:spTgt spid="10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g724b252115_0_366"/>
          <p:cNvSpPr txBox="1">
            <a:spLocks noGrp="1"/>
          </p:cNvSpPr>
          <p:nvPr>
            <p:ph type="title"/>
          </p:nvPr>
        </p:nvSpPr>
        <p:spPr>
          <a:xfrm>
            <a:off x="535827" y="15670"/>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Molecular Compound Interactions</a:t>
            </a:r>
            <a:endParaRPr/>
          </a:p>
        </p:txBody>
      </p:sp>
      <p:sp>
        <p:nvSpPr>
          <p:cNvPr id="1036" name="Google Shape;1036;g724b252115_0_366"/>
          <p:cNvSpPr txBox="1"/>
          <p:nvPr/>
        </p:nvSpPr>
        <p:spPr>
          <a:xfrm>
            <a:off x="0" y="6334780"/>
            <a:ext cx="9144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2.32: The student is able to explain a representation that connects properties of a molecular solid to its structural attributes and to the interactions present at the atomic level.</a:t>
            </a:r>
            <a:endParaRPr sz="1400" b="0" i="0" u="none" strike="noStrike" cap="none">
              <a:solidFill>
                <a:srgbClr val="000000"/>
              </a:solidFill>
              <a:latin typeface="Arial"/>
              <a:ea typeface="Arial"/>
              <a:cs typeface="Arial"/>
              <a:sym typeface="Arial"/>
            </a:endParaRPr>
          </a:p>
        </p:txBody>
      </p:sp>
      <p:sp>
        <p:nvSpPr>
          <p:cNvPr id="1037" name="Google Shape;1037;g724b252115_0_366"/>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pic>
        <p:nvPicPr>
          <p:cNvPr id="1038" name="Google Shape;1038;g724b252115_0_366"/>
          <p:cNvPicPr preferRelativeResize="0"/>
          <p:nvPr/>
        </p:nvPicPr>
        <p:blipFill rotWithShape="1">
          <a:blip r:embed="rId4">
            <a:alphaModFix/>
          </a:blip>
          <a:srcRect/>
          <a:stretch/>
        </p:blipFill>
        <p:spPr>
          <a:xfrm>
            <a:off x="1771694" y="708023"/>
            <a:ext cx="4839227" cy="1530853"/>
          </a:xfrm>
          <a:prstGeom prst="rect">
            <a:avLst/>
          </a:prstGeom>
          <a:noFill/>
          <a:ln>
            <a:noFill/>
          </a:ln>
        </p:spPr>
      </p:pic>
      <p:pic>
        <p:nvPicPr>
          <p:cNvPr id="1039" name="Google Shape;1039;g724b252115_0_366"/>
          <p:cNvPicPr preferRelativeResize="0"/>
          <p:nvPr/>
        </p:nvPicPr>
        <p:blipFill rotWithShape="1">
          <a:blip r:embed="rId5">
            <a:alphaModFix/>
          </a:blip>
          <a:srcRect/>
          <a:stretch/>
        </p:blipFill>
        <p:spPr>
          <a:xfrm>
            <a:off x="343597" y="2918141"/>
            <a:ext cx="8302857" cy="497186"/>
          </a:xfrm>
          <a:prstGeom prst="rect">
            <a:avLst/>
          </a:prstGeom>
          <a:noFill/>
          <a:ln>
            <a:noFill/>
          </a:ln>
        </p:spPr>
      </p:pic>
      <p:pic>
        <p:nvPicPr>
          <p:cNvPr id="1040" name="Google Shape;1040;g724b252115_0_366"/>
          <p:cNvPicPr preferRelativeResize="0"/>
          <p:nvPr/>
        </p:nvPicPr>
        <p:blipFill rotWithShape="1">
          <a:blip r:embed="rId6">
            <a:alphaModFix/>
          </a:blip>
          <a:srcRect/>
          <a:stretch/>
        </p:blipFill>
        <p:spPr>
          <a:xfrm>
            <a:off x="2828830" y="2391012"/>
            <a:ext cx="2895600" cy="238125"/>
          </a:xfrm>
          <a:prstGeom prst="rect">
            <a:avLst/>
          </a:prstGeom>
          <a:noFill/>
          <a:ln>
            <a:noFill/>
          </a:ln>
        </p:spPr>
      </p:pic>
      <p:sp>
        <p:nvSpPr>
          <p:cNvPr id="1041" name="Google Shape;1041;g724b252115_0_366"/>
          <p:cNvSpPr/>
          <p:nvPr/>
        </p:nvSpPr>
        <p:spPr>
          <a:xfrm>
            <a:off x="2235121" y="2389666"/>
            <a:ext cx="3991500" cy="438600"/>
          </a:xfrm>
          <a:prstGeom prst="rect">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pic>
        <p:nvPicPr>
          <p:cNvPr id="1042" name="Google Shape;1042;g724b252115_0_366"/>
          <p:cNvPicPr preferRelativeResize="0"/>
          <p:nvPr/>
        </p:nvPicPr>
        <p:blipFill rotWithShape="1">
          <a:blip r:embed="rId7">
            <a:alphaModFix/>
          </a:blip>
          <a:srcRect/>
          <a:stretch/>
        </p:blipFill>
        <p:spPr>
          <a:xfrm>
            <a:off x="1471612" y="3508216"/>
            <a:ext cx="6200775" cy="2733675"/>
          </a:xfrm>
          <a:prstGeom prst="rect">
            <a:avLst/>
          </a:prstGeom>
          <a:noFill/>
          <a:ln>
            <a:noFill/>
          </a:ln>
        </p:spPr>
      </p:pic>
      <p:sp>
        <p:nvSpPr>
          <p:cNvPr id="1043" name="Google Shape;1043;g724b252115_0_366"/>
          <p:cNvSpPr/>
          <p:nvPr/>
        </p:nvSpPr>
        <p:spPr>
          <a:xfrm>
            <a:off x="1403045" y="3415327"/>
            <a:ext cx="6098400" cy="2826600"/>
          </a:xfrm>
          <a:prstGeom prst="rect">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044" name="Google Shape;1044;g724b252115_0_366"/>
          <p:cNvSpPr txBox="1"/>
          <p:nvPr/>
        </p:nvSpPr>
        <p:spPr>
          <a:xfrm>
            <a:off x="2195223" y="1038547"/>
            <a:ext cx="3984300" cy="1200300"/>
          </a:xfrm>
          <a:prstGeom prst="rect">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Times New Roman"/>
                <a:ea typeface="Times New Roman"/>
                <a:cs typeface="Times New Roman"/>
                <a:sym typeface="Times New Roman"/>
              </a:rPr>
              <a:t>a. Covalent bonds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Times New Roman"/>
                <a:ea typeface="Times New Roman"/>
                <a:cs typeface="Times New Roman"/>
                <a:sym typeface="Times New Roman"/>
              </a:rPr>
              <a:t>b. Hydrogen bonds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Times New Roman"/>
                <a:ea typeface="Times New Roman"/>
                <a:cs typeface="Times New Roman"/>
                <a:sym typeface="Times New Roman"/>
              </a:rPr>
              <a:t>c. Dipole-dipole interactions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Times New Roman"/>
                <a:ea typeface="Times New Roman"/>
                <a:cs typeface="Times New Roman"/>
                <a:sym typeface="Times New Roman"/>
              </a:rPr>
              <a:t>d. London Dispersion Forces</a:t>
            </a:r>
            <a:endParaRPr sz="1400" b="0" i="0" u="none" strike="noStrike" cap="none">
              <a:solidFill>
                <a:srgbClr val="000000"/>
              </a:solidFill>
              <a:latin typeface="Arial"/>
              <a:ea typeface="Arial"/>
              <a:cs typeface="Arial"/>
              <a:sym typeface="Arial"/>
            </a:endParaRPr>
          </a:p>
        </p:txBody>
      </p:sp>
      <p:sp>
        <p:nvSpPr>
          <p:cNvPr id="1045" name="Google Shape;1045;g724b252115_0_366"/>
          <p:cNvSpPr txBox="1"/>
          <p:nvPr/>
        </p:nvSpPr>
        <p:spPr>
          <a:xfrm>
            <a:off x="8111635"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8">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04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0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g724b252115_0_397"/>
          <p:cNvSpPr/>
          <p:nvPr/>
        </p:nvSpPr>
        <p:spPr>
          <a:xfrm>
            <a:off x="4288762" y="1033670"/>
            <a:ext cx="3831600" cy="4815000"/>
          </a:xfrm>
          <a:prstGeom prst="rect">
            <a:avLst/>
          </a:prstGeom>
          <a:gradFill>
            <a:gsLst>
              <a:gs pos="0">
                <a:schemeClr val="dk1"/>
              </a:gs>
              <a:gs pos="100000">
                <a:srgbClr val="949494"/>
              </a:gs>
            </a:gsLst>
            <a:lin ang="5400012" scaled="0"/>
          </a:gradFill>
          <a:ln w="12700" cap="flat" cmpd="sng">
            <a:solidFill>
              <a:schemeClr val="dk1"/>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Rockwell"/>
                <a:ea typeface="Rockwell"/>
                <a:cs typeface="Rockwell"/>
                <a:sym typeface="Rockwell"/>
              </a:rPr>
              <a:t>Iodine (I</a:t>
            </a:r>
            <a:r>
              <a:rPr lang="en-US" sz="1800" b="1" i="0" u="none" strike="noStrike" cap="none" baseline="-25000">
                <a:solidFill>
                  <a:schemeClr val="lt1"/>
                </a:solidFill>
                <a:latin typeface="Rockwell"/>
                <a:ea typeface="Rockwell"/>
                <a:cs typeface="Rockwell"/>
                <a:sym typeface="Rockwell"/>
              </a:rPr>
              <a:t>2</a:t>
            </a:r>
            <a:r>
              <a:rPr lang="en-US" sz="1800" b="1" i="0" u="none" strike="noStrike" cap="none">
                <a:solidFill>
                  <a:schemeClr val="lt1"/>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051" name="Google Shape;1051;g724b252115_0_397"/>
          <p:cNvSpPr/>
          <p:nvPr/>
        </p:nvSpPr>
        <p:spPr>
          <a:xfrm>
            <a:off x="304800" y="1033670"/>
            <a:ext cx="3831600" cy="4815000"/>
          </a:xfrm>
          <a:prstGeom prst="rect">
            <a:avLst/>
          </a:prstGeom>
          <a:gradFill>
            <a:gsLst>
              <a:gs pos="0">
                <a:schemeClr val="dk1"/>
              </a:gs>
              <a:gs pos="100000">
                <a:srgbClr val="949494"/>
              </a:gs>
            </a:gsLst>
            <a:lin ang="5400012" scaled="0"/>
          </a:gradFill>
          <a:ln w="12700" cap="flat" cmpd="sng">
            <a:solidFill>
              <a:schemeClr val="dk1"/>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Rockwell"/>
                <a:ea typeface="Rockwell"/>
                <a:cs typeface="Rockwell"/>
                <a:sym typeface="Rockwell"/>
              </a:rPr>
              <a:t>Water (H</a:t>
            </a:r>
            <a:r>
              <a:rPr lang="en-US" sz="1800" b="1" i="0" u="none" strike="noStrike" cap="none" baseline="-25000">
                <a:solidFill>
                  <a:schemeClr val="lt1"/>
                </a:solidFill>
                <a:latin typeface="Rockwell"/>
                <a:ea typeface="Rockwell"/>
                <a:cs typeface="Rockwell"/>
                <a:sym typeface="Rockwell"/>
              </a:rPr>
              <a:t>2</a:t>
            </a:r>
            <a:r>
              <a:rPr lang="en-US" sz="1800" b="1" i="0" u="none" strike="noStrike" cap="none">
                <a:solidFill>
                  <a:schemeClr val="lt1"/>
                </a:solidFill>
                <a:latin typeface="Rockwell"/>
                <a:ea typeface="Rockwell"/>
                <a:cs typeface="Rockwell"/>
                <a:sym typeface="Rockwell"/>
              </a:rPr>
              <a:t>O)</a:t>
            </a:r>
            <a:endParaRPr sz="1800" b="1"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052" name="Google Shape;1052;g724b252115_0_397"/>
          <p:cNvSpPr txBox="1">
            <a:spLocks noGrp="1"/>
          </p:cNvSpPr>
          <p:nvPr>
            <p:ph type="title"/>
          </p:nvPr>
        </p:nvSpPr>
        <p:spPr>
          <a:xfrm>
            <a:off x="498474" y="-963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Molecular Compounds - Interactions</a:t>
            </a:r>
            <a:endParaRPr/>
          </a:p>
        </p:txBody>
      </p:sp>
      <p:sp>
        <p:nvSpPr>
          <p:cNvPr id="1053" name="Google Shape;1053;g724b252115_0_397"/>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054" name="Google Shape;1054;g724b252115_0_397"/>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055" name="Google Shape;1055;g724b252115_0_397"/>
          <p:cNvSpPr txBox="1"/>
          <p:nvPr/>
        </p:nvSpPr>
        <p:spPr>
          <a:xfrm>
            <a:off x="0" y="6211669"/>
            <a:ext cx="91440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2.31: The student can create a representation of a molecular solid that shows essential characteristics of the structure and interactions in the substance.</a:t>
            </a:r>
            <a:endParaRPr sz="1400" b="0" i="0" u="none" strike="noStrike" cap="none">
              <a:solidFill>
                <a:srgbClr val="000000"/>
              </a:solidFill>
              <a:latin typeface="Arial"/>
              <a:ea typeface="Arial"/>
              <a:cs typeface="Arial"/>
              <a:sym typeface="Arial"/>
            </a:endParaRPr>
          </a:p>
        </p:txBody>
      </p:sp>
      <p:pic>
        <p:nvPicPr>
          <p:cNvPr id="1056" name="Google Shape;1056;g724b252115_0_397" descr="http://www.chemguide.co.uk/atoms/structures/ice.GIF"/>
          <p:cNvPicPr preferRelativeResize="0"/>
          <p:nvPr/>
        </p:nvPicPr>
        <p:blipFill rotWithShape="1">
          <a:blip r:embed="rId5">
            <a:alphaModFix/>
          </a:blip>
          <a:srcRect/>
          <a:stretch/>
        </p:blipFill>
        <p:spPr>
          <a:xfrm>
            <a:off x="421109" y="3353510"/>
            <a:ext cx="3458089" cy="2253427"/>
          </a:xfrm>
          <a:prstGeom prst="rect">
            <a:avLst/>
          </a:prstGeom>
          <a:noFill/>
          <a:ln>
            <a:noFill/>
          </a:ln>
        </p:spPr>
      </p:pic>
      <p:pic>
        <p:nvPicPr>
          <p:cNvPr id="1057" name="Google Shape;1057;g724b252115_0_397" descr="http://www.chemguide.co.uk/atoms/structures/i2.GIF"/>
          <p:cNvPicPr preferRelativeResize="0"/>
          <p:nvPr/>
        </p:nvPicPr>
        <p:blipFill rotWithShape="1">
          <a:blip r:embed="rId6">
            <a:alphaModFix/>
          </a:blip>
          <a:srcRect/>
          <a:stretch/>
        </p:blipFill>
        <p:spPr>
          <a:xfrm>
            <a:off x="5294383" y="1712243"/>
            <a:ext cx="1820317" cy="1686033"/>
          </a:xfrm>
          <a:prstGeom prst="rect">
            <a:avLst/>
          </a:prstGeom>
          <a:noFill/>
          <a:ln>
            <a:noFill/>
          </a:ln>
        </p:spPr>
      </p:pic>
      <p:pic>
        <p:nvPicPr>
          <p:cNvPr id="1058" name="Google Shape;1058;g724b252115_0_397"/>
          <p:cNvPicPr preferRelativeResize="0"/>
          <p:nvPr/>
        </p:nvPicPr>
        <p:blipFill rotWithShape="1">
          <a:blip r:embed="rId7">
            <a:alphaModFix/>
          </a:blip>
          <a:srcRect/>
          <a:stretch/>
        </p:blipFill>
        <p:spPr>
          <a:xfrm>
            <a:off x="4409080" y="4272612"/>
            <a:ext cx="3590925" cy="1438275"/>
          </a:xfrm>
          <a:prstGeom prst="rect">
            <a:avLst/>
          </a:prstGeom>
          <a:noFill/>
          <a:ln>
            <a:noFill/>
          </a:ln>
        </p:spPr>
      </p:pic>
      <p:sp>
        <p:nvSpPr>
          <p:cNvPr id="1059" name="Google Shape;1059;g724b252115_0_397"/>
          <p:cNvSpPr txBox="1"/>
          <p:nvPr/>
        </p:nvSpPr>
        <p:spPr>
          <a:xfrm>
            <a:off x="4409080" y="3515315"/>
            <a:ext cx="34626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ckwell"/>
                <a:ea typeface="Rockwell"/>
                <a:cs typeface="Rockwell"/>
                <a:sym typeface="Rockwell"/>
              </a:rPr>
              <a:t>Non-Polar Covalent compounds align according to LDF’s as a solid. </a:t>
            </a:r>
            <a:endParaRPr sz="1400" b="0" i="0" u="none" strike="noStrike" cap="none">
              <a:solidFill>
                <a:schemeClr val="lt1"/>
              </a:solidFill>
              <a:latin typeface="Rockwell"/>
              <a:ea typeface="Rockwell"/>
              <a:cs typeface="Rockwell"/>
              <a:sym typeface="Rockwell"/>
            </a:endParaRPr>
          </a:p>
        </p:txBody>
      </p:sp>
      <p:sp>
        <p:nvSpPr>
          <p:cNvPr id="1060" name="Google Shape;1060;g724b252115_0_397"/>
          <p:cNvSpPr txBox="1"/>
          <p:nvPr/>
        </p:nvSpPr>
        <p:spPr>
          <a:xfrm>
            <a:off x="304801" y="2146844"/>
            <a:ext cx="3831600" cy="523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ckwell"/>
                <a:ea typeface="Rockwell"/>
                <a:cs typeface="Rockwell"/>
                <a:sym typeface="Rockwell"/>
              </a:rPr>
              <a:t>Polar Covalent compounds align according to dipole-dipole interactions. </a:t>
            </a:r>
            <a:endParaRPr sz="14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g724b252115_0_411"/>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Covalent Solids Density Vs. Miscibility </a:t>
            </a:r>
            <a:endParaRPr/>
          </a:p>
        </p:txBody>
      </p:sp>
      <p:pic>
        <p:nvPicPr>
          <p:cNvPr id="1066" name="Google Shape;1066;g724b252115_0_411"/>
          <p:cNvPicPr preferRelativeResize="0"/>
          <p:nvPr/>
        </p:nvPicPr>
        <p:blipFill rotWithShape="1">
          <a:blip r:embed="rId3">
            <a:alphaModFix/>
          </a:blip>
          <a:srcRect t="11166"/>
          <a:stretch/>
        </p:blipFill>
        <p:spPr>
          <a:xfrm>
            <a:off x="133731" y="1305993"/>
            <a:ext cx="7921156" cy="3606847"/>
          </a:xfrm>
          <a:prstGeom prst="rect">
            <a:avLst/>
          </a:prstGeom>
          <a:noFill/>
          <a:ln w="38100" cap="flat" cmpd="sng">
            <a:solidFill>
              <a:schemeClr val="accent1"/>
            </a:solidFill>
            <a:prstDash val="solid"/>
            <a:round/>
            <a:headEnd type="none" w="sm" len="sm"/>
            <a:tailEnd type="none" w="sm" len="sm"/>
          </a:ln>
        </p:spPr>
      </p:pic>
      <p:pic>
        <p:nvPicPr>
          <p:cNvPr id="1067" name="Google Shape;1067;g724b252115_0_411"/>
          <p:cNvPicPr preferRelativeResize="0"/>
          <p:nvPr/>
        </p:nvPicPr>
        <p:blipFill rotWithShape="1">
          <a:blip r:embed="rId4">
            <a:alphaModFix/>
          </a:blip>
          <a:srcRect/>
          <a:stretch/>
        </p:blipFill>
        <p:spPr>
          <a:xfrm>
            <a:off x="1997784" y="5088835"/>
            <a:ext cx="4869930" cy="680902"/>
          </a:xfrm>
          <a:prstGeom prst="rect">
            <a:avLst/>
          </a:prstGeom>
          <a:noFill/>
          <a:ln>
            <a:noFill/>
          </a:ln>
        </p:spPr>
      </p:pic>
      <p:sp>
        <p:nvSpPr>
          <p:cNvPr id="1068" name="Google Shape;1068;g724b252115_0_411"/>
          <p:cNvSpPr/>
          <p:nvPr/>
        </p:nvSpPr>
        <p:spPr>
          <a:xfrm>
            <a:off x="1716105" y="4916131"/>
            <a:ext cx="5433300" cy="1026300"/>
          </a:xfrm>
          <a:prstGeom prst="rect">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069" name="Google Shape;1069;g724b252115_0_411"/>
          <p:cNvSpPr txBox="1"/>
          <p:nvPr/>
        </p:nvSpPr>
        <p:spPr>
          <a:xfrm>
            <a:off x="0" y="6173350"/>
            <a:ext cx="71493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2.30: The student is able to explain a representation that connects properties of a covalent solid to its structural attributes and to the interactions present at the atomic level.</a:t>
            </a:r>
            <a:endParaRPr sz="1400" b="0" i="0" u="none" strike="noStrike" cap="none">
              <a:solidFill>
                <a:srgbClr val="000000"/>
              </a:solidFill>
              <a:latin typeface="Arial"/>
              <a:ea typeface="Arial"/>
              <a:cs typeface="Arial"/>
              <a:sym typeface="Arial"/>
            </a:endParaRPr>
          </a:p>
        </p:txBody>
      </p:sp>
      <p:sp>
        <p:nvSpPr>
          <p:cNvPr id="1070" name="Google Shape;1070;g724b252115_0_411"/>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071" name="Google Shape;1071;g724b252115_0_411"/>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072" name="Google Shape;1072;g724b252115_0_411"/>
          <p:cNvSpPr/>
          <p:nvPr/>
        </p:nvSpPr>
        <p:spPr>
          <a:xfrm>
            <a:off x="6711526" y="4008276"/>
            <a:ext cx="2117340" cy="2090718"/>
          </a:xfrm>
          <a:prstGeom prst="irregularSeal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Is PVC or PP more miscible in water? </a:t>
            </a:r>
            <a:endParaRPr sz="1400" b="0" i="0" u="none" strike="noStrike" cap="none">
              <a:solidFill>
                <a:srgbClr val="000000"/>
              </a:solidFill>
              <a:latin typeface="Arial"/>
              <a:ea typeface="Arial"/>
              <a:cs typeface="Arial"/>
              <a:sym typeface="Arial"/>
            </a:endParaRPr>
          </a:p>
        </p:txBody>
      </p:sp>
      <p:sp>
        <p:nvSpPr>
          <p:cNvPr id="1073" name="Google Shape;1073;g724b252115_0_411"/>
          <p:cNvSpPr/>
          <p:nvPr/>
        </p:nvSpPr>
        <p:spPr>
          <a:xfrm>
            <a:off x="7237050" y="5942425"/>
            <a:ext cx="1591800" cy="7407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PVC has similar IMF as H</a:t>
            </a:r>
            <a:r>
              <a:rPr lang="en-US" sz="1400" b="0" i="0" u="none" strike="noStrike" cap="none" baseline="-25000">
                <a:solidFill>
                  <a:srgbClr val="000000"/>
                </a:solidFill>
                <a:latin typeface="Arial"/>
                <a:ea typeface="Arial"/>
                <a:cs typeface="Arial"/>
                <a:sym typeface="Arial"/>
              </a:rPr>
              <a:t>2</a:t>
            </a:r>
            <a:r>
              <a:rPr lang="en-US" sz="1400" b="0" i="0" u="none" strike="noStrike" cap="none">
                <a:solidFill>
                  <a:srgbClr val="000000"/>
                </a:solidFill>
                <a:latin typeface="Arial"/>
                <a:ea typeface="Arial"/>
                <a:cs typeface="Arial"/>
                <a:sym typeface="Arial"/>
              </a:rPr>
              <a:t>O</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06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72"/>
                                        </p:tgtEl>
                                        <p:attrNameLst>
                                          <p:attrName>style.visibility</p:attrName>
                                        </p:attrNameLst>
                                      </p:cBhvr>
                                      <p:to>
                                        <p:strVal val="visible"/>
                                      </p:to>
                                    </p:set>
                                    <p:animEffect transition="in" filter="fade">
                                      <p:cBhvr>
                                        <p:cTn id="11" dur="1000"/>
                                        <p:tgtEl>
                                          <p:spTgt spid="107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72"/>
                                        </p:tgtEl>
                                        <p:attrNameLst>
                                          <p:attrName>style.visibility</p:attrName>
                                        </p:attrNameLst>
                                      </p:cBhvr>
                                      <p:to>
                                        <p:strVal val="visible"/>
                                      </p:to>
                                    </p:set>
                                    <p:animEffect transition="in" filter="fade">
                                      <p:cBhvr>
                                        <p:cTn id="16" dur="1000"/>
                                        <p:tgtEl>
                                          <p:spTgt spid="107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73"/>
                                        </p:tgtEl>
                                        <p:attrNameLst>
                                          <p:attrName>style.visibility</p:attrName>
                                        </p:attrNameLst>
                                      </p:cBhvr>
                                      <p:to>
                                        <p:strVal val="visible"/>
                                      </p:to>
                                    </p:set>
                                    <p:animEffect transition="in" filter="fade">
                                      <p:cBhvr>
                                        <p:cTn id="21" dur="1000"/>
                                        <p:tgtEl>
                                          <p:spTgt spid="1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Google Shape;1078;g724b250972_0_4011"/>
          <p:cNvSpPr txBox="1">
            <a:spLocks noGrp="1"/>
          </p:cNvSpPr>
          <p:nvPr>
            <p:ph type="title"/>
          </p:nvPr>
        </p:nvSpPr>
        <p:spPr>
          <a:xfrm>
            <a:off x="376638" y="163262"/>
            <a:ext cx="80283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IMF and Biological/Large Molecules</a:t>
            </a:r>
            <a:endParaRPr/>
          </a:p>
        </p:txBody>
      </p:sp>
      <p:pic>
        <p:nvPicPr>
          <p:cNvPr id="1079" name="Google Shape;1079;g724b250972_0_4011"/>
          <p:cNvPicPr preferRelativeResize="0">
            <a:picLocks noGrp="1"/>
          </p:cNvPicPr>
          <p:nvPr>
            <p:ph type="body" idx="2"/>
          </p:nvPr>
        </p:nvPicPr>
        <p:blipFill rotWithShape="1">
          <a:blip r:embed="rId3">
            <a:alphaModFix/>
          </a:blip>
          <a:srcRect/>
          <a:stretch/>
        </p:blipFill>
        <p:spPr>
          <a:xfrm>
            <a:off x="3993047" y="2288962"/>
            <a:ext cx="5110200" cy="3173700"/>
          </a:xfrm>
          <a:prstGeom prst="rect">
            <a:avLst/>
          </a:prstGeom>
          <a:noFill/>
          <a:ln>
            <a:noFill/>
          </a:ln>
        </p:spPr>
      </p:pic>
      <p:sp>
        <p:nvSpPr>
          <p:cNvPr id="1080" name="Google Shape;1080;g724b250972_0_4011"/>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r>
              <a:rPr lang="en-US" sz="2400" b="0" i="0" u="none" strike="noStrike" cap="none">
                <a:solidFill>
                  <a:schemeClr val="accent3"/>
                </a:solidFill>
                <a:latin typeface="Rockwell"/>
                <a:ea typeface="Rockwell"/>
                <a:cs typeface="Rockwell"/>
                <a:sym typeface="Rockwell"/>
              </a:rPr>
              <a:t>  </a:t>
            </a:r>
            <a:endParaRPr sz="2400" b="0" i="0" u="none" strike="noStrike" cap="none">
              <a:solidFill>
                <a:schemeClr val="accent3"/>
              </a:solidFill>
              <a:latin typeface="Rockwell"/>
              <a:ea typeface="Rockwell"/>
              <a:cs typeface="Rockwell"/>
              <a:sym typeface="Rockwell"/>
            </a:endParaRPr>
          </a:p>
        </p:txBody>
      </p:sp>
      <p:sp>
        <p:nvSpPr>
          <p:cNvPr id="1081" name="Google Shape;1081;g724b250972_0_4011"/>
          <p:cNvSpPr txBox="1"/>
          <p:nvPr/>
        </p:nvSpPr>
        <p:spPr>
          <a:xfrm>
            <a:off x="0" y="5842572"/>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5.11: The student is able to identify the noncovalent interactions within and between large molecules, and/or connect the shape and function of the large molecule to the presence and magnitude of these interactions.															</a:t>
            </a:r>
            <a:endParaRPr sz="1800" b="0" i="0" u="none" strike="noStrike" cap="none">
              <a:solidFill>
                <a:schemeClr val="dk1"/>
              </a:solidFill>
              <a:latin typeface="Rockwell"/>
              <a:ea typeface="Rockwell"/>
              <a:cs typeface="Rockwell"/>
              <a:sym typeface="Rockwell"/>
            </a:endParaRPr>
          </a:p>
        </p:txBody>
      </p:sp>
      <p:sp>
        <p:nvSpPr>
          <p:cNvPr id="1082" name="Google Shape;1082;g724b250972_0_4011"/>
          <p:cNvSpPr txBox="1"/>
          <p:nvPr/>
        </p:nvSpPr>
        <p:spPr>
          <a:xfrm>
            <a:off x="8105213" y="7366"/>
            <a:ext cx="929700" cy="175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Source</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083" name="Google Shape;1083;g724b250972_0_4011"/>
          <p:cNvPicPr preferRelativeResize="0"/>
          <p:nvPr/>
        </p:nvPicPr>
        <p:blipFill rotWithShape="1">
          <a:blip r:embed="rId7">
            <a:alphaModFix/>
          </a:blip>
          <a:srcRect/>
          <a:stretch/>
        </p:blipFill>
        <p:spPr>
          <a:xfrm>
            <a:off x="5709899" y="4185413"/>
            <a:ext cx="1676400" cy="676275"/>
          </a:xfrm>
          <a:prstGeom prst="rect">
            <a:avLst/>
          </a:prstGeom>
          <a:noFill/>
          <a:ln>
            <a:noFill/>
          </a:ln>
        </p:spPr>
      </p:pic>
      <p:pic>
        <p:nvPicPr>
          <p:cNvPr id="1084" name="Google Shape;1084;g724b250972_0_4011"/>
          <p:cNvPicPr preferRelativeResize="0"/>
          <p:nvPr/>
        </p:nvPicPr>
        <p:blipFill rotWithShape="1">
          <a:blip r:embed="rId8">
            <a:alphaModFix/>
          </a:blip>
          <a:srcRect/>
          <a:stretch/>
        </p:blipFill>
        <p:spPr>
          <a:xfrm>
            <a:off x="5738474" y="3261257"/>
            <a:ext cx="1647825" cy="609600"/>
          </a:xfrm>
          <a:prstGeom prst="rect">
            <a:avLst/>
          </a:prstGeom>
          <a:noFill/>
          <a:ln>
            <a:noFill/>
          </a:ln>
        </p:spPr>
      </p:pic>
      <p:pic>
        <p:nvPicPr>
          <p:cNvPr id="1085" name="Google Shape;1085;g724b250972_0_4011"/>
          <p:cNvPicPr preferRelativeResize="0"/>
          <p:nvPr/>
        </p:nvPicPr>
        <p:blipFill rotWithShape="1">
          <a:blip r:embed="rId9">
            <a:alphaModFix/>
          </a:blip>
          <a:srcRect/>
          <a:stretch/>
        </p:blipFill>
        <p:spPr>
          <a:xfrm>
            <a:off x="4081124" y="4470253"/>
            <a:ext cx="1657350" cy="657225"/>
          </a:xfrm>
          <a:prstGeom prst="rect">
            <a:avLst/>
          </a:prstGeom>
          <a:noFill/>
          <a:ln>
            <a:noFill/>
          </a:ln>
        </p:spPr>
      </p:pic>
      <p:pic>
        <p:nvPicPr>
          <p:cNvPr id="1086" name="Google Shape;1086;g724b250972_0_4011"/>
          <p:cNvPicPr preferRelativeResize="0"/>
          <p:nvPr/>
        </p:nvPicPr>
        <p:blipFill rotWithShape="1">
          <a:blip r:embed="rId10">
            <a:alphaModFix/>
          </a:blip>
          <a:srcRect/>
          <a:stretch/>
        </p:blipFill>
        <p:spPr>
          <a:xfrm>
            <a:off x="4081124" y="3704285"/>
            <a:ext cx="1657350" cy="647700"/>
          </a:xfrm>
          <a:prstGeom prst="rect">
            <a:avLst/>
          </a:prstGeom>
          <a:noFill/>
          <a:ln>
            <a:noFill/>
          </a:ln>
        </p:spPr>
      </p:pic>
      <p:pic>
        <p:nvPicPr>
          <p:cNvPr id="1087" name="Google Shape;1087;g724b250972_0_4011"/>
          <p:cNvPicPr preferRelativeResize="0"/>
          <p:nvPr/>
        </p:nvPicPr>
        <p:blipFill rotWithShape="1">
          <a:blip r:embed="rId11">
            <a:alphaModFix/>
          </a:blip>
          <a:srcRect/>
          <a:stretch/>
        </p:blipFill>
        <p:spPr>
          <a:xfrm>
            <a:off x="-17796" y="1147213"/>
            <a:ext cx="3841228" cy="2880923"/>
          </a:xfrm>
          <a:prstGeom prst="rect">
            <a:avLst/>
          </a:prstGeom>
          <a:noFill/>
          <a:ln>
            <a:noFill/>
          </a:ln>
        </p:spPr>
      </p:pic>
      <p:pic>
        <p:nvPicPr>
          <p:cNvPr id="1088" name="Google Shape;1088;g724b250972_0_4011"/>
          <p:cNvPicPr preferRelativeResize="0"/>
          <p:nvPr/>
        </p:nvPicPr>
        <p:blipFill rotWithShape="1">
          <a:blip r:embed="rId12">
            <a:alphaModFix/>
          </a:blip>
          <a:srcRect/>
          <a:stretch/>
        </p:blipFill>
        <p:spPr>
          <a:xfrm>
            <a:off x="-187410" y="3900752"/>
            <a:ext cx="4356654" cy="178852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g724b250972_0_3595"/>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Chromatography</a:t>
            </a:r>
            <a:endParaRPr/>
          </a:p>
        </p:txBody>
      </p:sp>
      <p:pic>
        <p:nvPicPr>
          <p:cNvPr id="1094" name="Google Shape;1094;g724b250972_0_3595" descr="paper-chromatography-rf-polar-molecules.gif"/>
          <p:cNvPicPr preferRelativeResize="0">
            <a:picLocks noGrp="1"/>
          </p:cNvPicPr>
          <p:nvPr>
            <p:ph type="body" idx="1"/>
          </p:nvPr>
        </p:nvPicPr>
        <p:blipFill rotWithShape="1">
          <a:blip r:embed="rId3">
            <a:alphaModFix/>
          </a:blip>
          <a:srcRect t="5440" b="-2424"/>
          <a:stretch/>
        </p:blipFill>
        <p:spPr>
          <a:xfrm>
            <a:off x="145880" y="795306"/>
            <a:ext cx="8019600" cy="5344500"/>
          </a:xfrm>
          <a:prstGeom prst="rect">
            <a:avLst/>
          </a:prstGeom>
          <a:noFill/>
          <a:ln>
            <a:noFill/>
          </a:ln>
        </p:spPr>
      </p:pic>
      <p:sp>
        <p:nvSpPr>
          <p:cNvPr id="1095" name="Google Shape;1095;g724b250972_0_3595"/>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096" name="Google Shape;1096;g724b250972_0_3595"/>
          <p:cNvSpPr txBox="1"/>
          <p:nvPr/>
        </p:nvSpPr>
        <p:spPr>
          <a:xfrm>
            <a:off x="0" y="6257835"/>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2.7: 	The student is able to explain how solutes can be separated by chromatography based on intermolecular interactions.																</a:t>
            </a:r>
            <a:endParaRPr sz="1800" b="0" i="0" u="none" strike="noStrike" cap="none">
              <a:solidFill>
                <a:schemeClr val="dk1"/>
              </a:solidFill>
              <a:latin typeface="Rockwell"/>
              <a:ea typeface="Rockwell"/>
              <a:cs typeface="Rockwell"/>
              <a:sym typeface="Rockwell"/>
            </a:endParaRPr>
          </a:p>
        </p:txBody>
      </p:sp>
      <p:sp>
        <p:nvSpPr>
          <p:cNvPr id="1097" name="Google Shape;1097;g724b250972_0_3595"/>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098" name="Google Shape;1098;g724b250972_0_3595"/>
          <p:cNvSpPr txBox="1"/>
          <p:nvPr/>
        </p:nvSpPr>
        <p:spPr>
          <a:xfrm>
            <a:off x="8169868" y="1829183"/>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3" name="Google Shape;1103;g724b252115_0_78"/>
          <p:cNvSpPr txBox="1"/>
          <p:nvPr/>
        </p:nvSpPr>
        <p:spPr>
          <a:xfrm>
            <a:off x="7659532" y="2153920"/>
            <a:ext cx="1392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Virtual Lab</a:t>
            </a:r>
            <a:endParaRPr sz="1800" b="0" i="0" u="none" strike="noStrike" cap="none">
              <a:solidFill>
                <a:schemeClr val="dk1"/>
              </a:solidFill>
              <a:latin typeface="Rockwell"/>
              <a:ea typeface="Rockwell"/>
              <a:cs typeface="Rockwell"/>
              <a:sym typeface="Rockwell"/>
            </a:endParaRPr>
          </a:p>
        </p:txBody>
      </p:sp>
      <p:sp>
        <p:nvSpPr>
          <p:cNvPr id="1104" name="Google Shape;1104;g724b252115_0_78"/>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B0F0"/>
              </a:buClr>
              <a:buSzPts val="3600"/>
              <a:buFont typeface="Rockwell"/>
              <a:buNone/>
            </a:pPr>
            <a:r>
              <a:rPr lang="en-US">
                <a:solidFill>
                  <a:srgbClr val="00B0F0"/>
                </a:solidFill>
              </a:rPr>
              <a:t>Chromatography</a:t>
            </a:r>
            <a:endParaRPr>
              <a:solidFill>
                <a:srgbClr val="00B0F0"/>
              </a:solidFill>
            </a:endParaRPr>
          </a:p>
        </p:txBody>
      </p:sp>
      <p:sp>
        <p:nvSpPr>
          <p:cNvPr id="1105" name="Google Shape;1105;g724b252115_0_78"/>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106" name="Google Shape;1106;g724b252115_0_78"/>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107" name="Google Shape;1107;g724b252115_0_78" descr="http://4.bp.blogspot.com/-AUAIUsg1hPA/Td6OGmD8hXI/AAAAAAAACQw/74lwLwTsvOU/s1600/Chromatography-2.jpg"/>
          <p:cNvPicPr preferRelativeResize="0"/>
          <p:nvPr/>
        </p:nvPicPr>
        <p:blipFill rotWithShape="1">
          <a:blip r:embed="rId6">
            <a:alphaModFix/>
          </a:blip>
          <a:srcRect/>
          <a:stretch/>
        </p:blipFill>
        <p:spPr>
          <a:xfrm>
            <a:off x="0" y="703376"/>
            <a:ext cx="4547286" cy="3160365"/>
          </a:xfrm>
          <a:prstGeom prst="rect">
            <a:avLst/>
          </a:prstGeom>
          <a:noFill/>
          <a:ln>
            <a:noFill/>
          </a:ln>
        </p:spPr>
      </p:pic>
      <p:sp>
        <p:nvSpPr>
          <p:cNvPr id="1108" name="Google Shape;1108;g724b252115_0_78"/>
          <p:cNvSpPr txBox="1"/>
          <p:nvPr/>
        </p:nvSpPr>
        <p:spPr>
          <a:xfrm>
            <a:off x="88304" y="3299939"/>
            <a:ext cx="4626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7">
                  <a:extLst>
                    <a:ext uri="{A12FA001-AC4F-418D-AE19-62706E023703}">
                      <ahyp:hlinkClr xmlns:ahyp="http://schemas.microsoft.com/office/drawing/2018/hyperlinkcolor" val="tx"/>
                    </a:ext>
                  </a:extLst>
                </a:hlinkClick>
              </a:rPr>
              <a:t>Source</a:t>
            </a:r>
            <a:r>
              <a:rPr lang="en-US" sz="1800" b="0" i="0" u="none" strike="noStrike" cap="none">
                <a:solidFill>
                  <a:schemeClr val="dk1"/>
                </a:solidFill>
                <a:latin typeface="Rockwell"/>
                <a:ea typeface="Rockwell"/>
                <a:cs typeface="Rockwell"/>
                <a:sym typeface="Rockwell"/>
              </a:rPr>
              <a:t> </a:t>
            </a:r>
            <a:r>
              <a:rPr lang="en-US" sz="1200" b="0" i="0" u="none" strike="noStrike" cap="none">
                <a:solidFill>
                  <a:schemeClr val="dk1"/>
                </a:solidFill>
                <a:latin typeface="Rockwell"/>
                <a:ea typeface="Rockwell"/>
                <a:cs typeface="Rockwell"/>
                <a:sym typeface="Rockwell"/>
              </a:rPr>
              <a:t>(includes nice discussion of biological applications)</a:t>
            </a:r>
            <a:endParaRPr sz="1200" b="0" i="0" u="none" strike="noStrike" cap="none">
              <a:solidFill>
                <a:schemeClr val="dk1"/>
              </a:solidFill>
              <a:latin typeface="Rockwell"/>
              <a:ea typeface="Rockwell"/>
              <a:cs typeface="Rockwell"/>
              <a:sym typeface="Rockwell"/>
            </a:endParaRPr>
          </a:p>
        </p:txBody>
      </p:sp>
      <p:sp>
        <p:nvSpPr>
          <p:cNvPr id="1109" name="Google Shape;1109;g724b252115_0_78"/>
          <p:cNvSpPr txBox="1"/>
          <p:nvPr/>
        </p:nvSpPr>
        <p:spPr>
          <a:xfrm>
            <a:off x="4981389" y="5805059"/>
            <a:ext cx="4162500" cy="10515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Learning Objectives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2.7: The student is able to explain how solutes can be separated by chromatography based on intermolecular interactions.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2.10: The student can design and/or interpret the results of a separation experiment (filtration, paper chromatography, column chromatography, or distillation) in terms of the relative strength of interactions among and between the components. </a:t>
            </a:r>
            <a:r>
              <a:rPr lang="en-US" sz="105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
        <p:nvSpPr>
          <p:cNvPr id="1110" name="Google Shape;1110;g724b252115_0_78"/>
          <p:cNvSpPr txBox="1"/>
          <p:nvPr/>
        </p:nvSpPr>
        <p:spPr>
          <a:xfrm>
            <a:off x="-1" y="5820918"/>
            <a:ext cx="4981500" cy="1051500"/>
          </a:xfrm>
          <a:prstGeom prst="rect">
            <a:avLst/>
          </a:prstGeom>
          <a:solidFill>
            <a:schemeClr val="accent6"/>
          </a:solid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Science Practices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4.2 The student can </a:t>
            </a:r>
            <a:r>
              <a:rPr lang="en-US" sz="900" b="0" i="1" u="none" strike="noStrike" cap="none">
                <a:solidFill>
                  <a:schemeClr val="dk1"/>
                </a:solidFill>
                <a:latin typeface="Rockwell"/>
                <a:ea typeface="Rockwell"/>
                <a:cs typeface="Rockwell"/>
                <a:sym typeface="Rockwell"/>
              </a:rPr>
              <a:t>design a plan </a:t>
            </a:r>
            <a:r>
              <a:rPr lang="en-US" sz="900" b="0" i="0" u="none" strike="noStrike" cap="none">
                <a:solidFill>
                  <a:schemeClr val="dk1"/>
                </a:solidFill>
                <a:latin typeface="Rockwell"/>
                <a:ea typeface="Rockwell"/>
                <a:cs typeface="Rockwell"/>
                <a:sym typeface="Rockwell"/>
              </a:rPr>
              <a:t>for collecting data to answer a particular scientific question.</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5.1The student can </a:t>
            </a:r>
            <a:r>
              <a:rPr lang="en-US" sz="900" b="0" i="1" u="none" strike="noStrike" cap="none">
                <a:solidFill>
                  <a:schemeClr val="dk1"/>
                </a:solidFill>
                <a:latin typeface="Rockwell"/>
                <a:ea typeface="Rockwell"/>
                <a:cs typeface="Rockwell"/>
                <a:sym typeface="Rockwell"/>
              </a:rPr>
              <a:t>analyze data </a:t>
            </a:r>
            <a:r>
              <a:rPr lang="en-US" sz="900" b="0" i="0" u="none" strike="noStrike" cap="none">
                <a:solidFill>
                  <a:schemeClr val="dk1"/>
                </a:solidFill>
                <a:latin typeface="Rockwell"/>
                <a:ea typeface="Rockwell"/>
                <a:cs typeface="Rockwell"/>
                <a:sym typeface="Rockwell"/>
              </a:rPr>
              <a:t>to identify patterns or relationships.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6.2 The student can </a:t>
            </a:r>
            <a:r>
              <a:rPr lang="en-US" sz="900" b="0" i="1" u="none" strike="noStrike" cap="none">
                <a:solidFill>
                  <a:schemeClr val="dk1"/>
                </a:solidFill>
                <a:latin typeface="Rockwell"/>
                <a:ea typeface="Rockwell"/>
                <a:cs typeface="Rockwell"/>
                <a:sym typeface="Rockwell"/>
              </a:rPr>
              <a:t>construct explanations of phenomena based on evidence </a:t>
            </a:r>
            <a:r>
              <a:rPr lang="en-US" sz="900" b="0" i="0" u="none" strike="noStrike" cap="none">
                <a:solidFill>
                  <a:schemeClr val="dk1"/>
                </a:solidFill>
                <a:latin typeface="Rockwell"/>
                <a:ea typeface="Rockwell"/>
                <a:cs typeface="Rockwell"/>
                <a:sym typeface="Rockwell"/>
              </a:rPr>
              <a:t>produced through scientific practices.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Rockwell"/>
              <a:ea typeface="Rockwell"/>
              <a:cs typeface="Rockwell"/>
              <a:sym typeface="Rockwell"/>
            </a:endParaRPr>
          </a:p>
        </p:txBody>
      </p:sp>
      <p:pic>
        <p:nvPicPr>
          <p:cNvPr id="1111" name="Google Shape;1111;g724b252115_0_78">
            <a:hlinkClick r:id="rId8"/>
          </p:cNvPr>
          <p:cNvPicPr preferRelativeResize="0"/>
          <p:nvPr/>
        </p:nvPicPr>
        <p:blipFill rotWithShape="1">
          <a:blip r:embed="rId9">
            <a:alphaModFix/>
          </a:blip>
          <a:srcRect l="13093" t="13383" r="23563" b="6034"/>
          <a:stretch/>
        </p:blipFill>
        <p:spPr>
          <a:xfrm>
            <a:off x="4602851" y="189998"/>
            <a:ext cx="3056681" cy="2186187"/>
          </a:xfrm>
          <a:prstGeom prst="rect">
            <a:avLst/>
          </a:prstGeom>
          <a:noFill/>
          <a:ln>
            <a:noFill/>
          </a:ln>
        </p:spPr>
      </p:pic>
      <p:sp>
        <p:nvSpPr>
          <p:cNvPr id="1112" name="Google Shape;1112;g724b252115_0_78"/>
          <p:cNvSpPr/>
          <p:nvPr/>
        </p:nvSpPr>
        <p:spPr>
          <a:xfrm>
            <a:off x="1682134" y="0"/>
            <a:ext cx="3299400" cy="1677600"/>
          </a:xfrm>
          <a:prstGeom prst="wedgeEllipseCallout">
            <a:avLst>
              <a:gd name="adj1" fmla="val 57445"/>
              <a:gd name="adj2" fmla="val 33037"/>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here to watch animation explaining column chromatography</a:t>
            </a:r>
            <a:endParaRPr sz="1800" b="0" i="0" u="none" strike="noStrike" cap="none">
              <a:solidFill>
                <a:schemeClr val="lt1"/>
              </a:solidFill>
              <a:latin typeface="Rockwell"/>
              <a:ea typeface="Rockwell"/>
              <a:cs typeface="Rockwell"/>
              <a:sym typeface="Rockwell"/>
            </a:endParaRPr>
          </a:p>
        </p:txBody>
      </p:sp>
      <p:pic>
        <p:nvPicPr>
          <p:cNvPr id="1113" name="Google Shape;1113;g724b252115_0_78" descr="Column Chromatography&#10;Column chromatography: technique that uses an adsorbent packed in a&#10;glass column, and a solvent that..."/>
          <p:cNvPicPr preferRelativeResize="0"/>
          <p:nvPr/>
        </p:nvPicPr>
        <p:blipFill rotWithShape="1">
          <a:blip r:embed="rId10">
            <a:alphaModFix/>
          </a:blip>
          <a:srcRect l="7764" t="6929" r="7815" b="10560"/>
          <a:stretch/>
        </p:blipFill>
        <p:spPr>
          <a:xfrm>
            <a:off x="4696413" y="2497704"/>
            <a:ext cx="4337220" cy="3275911"/>
          </a:xfrm>
          <a:prstGeom prst="rect">
            <a:avLst/>
          </a:prstGeom>
          <a:noFill/>
          <a:ln>
            <a:noFill/>
          </a:ln>
        </p:spPr>
      </p:pic>
      <p:sp>
        <p:nvSpPr>
          <p:cNvPr id="1114" name="Google Shape;1114;g724b252115_0_78"/>
          <p:cNvSpPr/>
          <p:nvPr/>
        </p:nvSpPr>
        <p:spPr>
          <a:xfrm>
            <a:off x="3193583" y="3669271"/>
            <a:ext cx="2035200" cy="1265400"/>
          </a:xfrm>
          <a:prstGeom prst="rightArrow">
            <a:avLst>
              <a:gd name="adj1" fmla="val 50000"/>
              <a:gd name="adj2"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500" b="0" i="0" u="none" strike="noStrike" cap="none">
                <a:solidFill>
                  <a:schemeClr val="lt1"/>
                </a:solidFill>
                <a:latin typeface="Rockwell"/>
                <a:ea typeface="Rockwell"/>
                <a:cs typeface="Rockwell"/>
                <a:sym typeface="Rockwell"/>
              </a:rPr>
              <a:t>Advantage: We can collect and use the fractions </a:t>
            </a:r>
            <a:endParaRPr sz="1500" b="0" i="0" u="none" strike="noStrike" cap="none">
              <a:solidFill>
                <a:schemeClr val="lt1"/>
              </a:solidFill>
              <a:latin typeface="Rockwell"/>
              <a:ea typeface="Rockwell"/>
              <a:cs typeface="Rockwell"/>
              <a:sym typeface="Rockwell"/>
            </a:endParaRPr>
          </a:p>
        </p:txBody>
      </p:sp>
      <p:sp>
        <p:nvSpPr>
          <p:cNvPr id="1115" name="Google Shape;1115;g724b252115_0_78"/>
          <p:cNvSpPr txBox="1">
            <a:spLocks noGrp="1"/>
          </p:cNvSpPr>
          <p:nvPr>
            <p:ph type="body" idx="1"/>
          </p:nvPr>
        </p:nvSpPr>
        <p:spPr>
          <a:xfrm>
            <a:off x="88304" y="3724595"/>
            <a:ext cx="3567900" cy="209640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SzPts val="1110"/>
              <a:buChar char="■"/>
            </a:pPr>
            <a:r>
              <a:rPr lang="en-US" sz="1480"/>
              <a:t>Main Error:</a:t>
            </a:r>
            <a:endParaRPr/>
          </a:p>
          <a:p>
            <a:pPr marL="457200" lvl="1" indent="-228600" algn="l" rtl="0">
              <a:lnSpc>
                <a:spcPct val="80000"/>
              </a:lnSpc>
              <a:spcBef>
                <a:spcPts val="600"/>
              </a:spcBef>
              <a:spcAft>
                <a:spcPts val="0"/>
              </a:spcAft>
              <a:buSzPts val="1110"/>
              <a:buChar char="■"/>
            </a:pPr>
            <a:r>
              <a:rPr lang="en-US" sz="1480"/>
              <a:t>Incomplete Separation</a:t>
            </a:r>
            <a:endParaRPr/>
          </a:p>
          <a:p>
            <a:pPr marL="228600" lvl="0" indent="-228600" algn="l" rtl="0">
              <a:lnSpc>
                <a:spcPct val="80000"/>
              </a:lnSpc>
              <a:spcBef>
                <a:spcPts val="2000"/>
              </a:spcBef>
              <a:spcAft>
                <a:spcPts val="0"/>
              </a:spcAft>
              <a:buSzPts val="1110"/>
              <a:buChar char="■"/>
            </a:pPr>
            <a:r>
              <a:rPr lang="en-US" sz="1480"/>
              <a:t>Can be caused by:</a:t>
            </a:r>
            <a:endParaRPr/>
          </a:p>
          <a:p>
            <a:pPr marL="457200" lvl="1" indent="-228600" algn="l" rtl="0">
              <a:lnSpc>
                <a:spcPct val="80000"/>
              </a:lnSpc>
              <a:spcBef>
                <a:spcPts val="600"/>
              </a:spcBef>
              <a:spcAft>
                <a:spcPts val="0"/>
              </a:spcAft>
              <a:buSzPts val="1110"/>
              <a:buChar char="■"/>
            </a:pPr>
            <a:r>
              <a:rPr lang="en-US" sz="1480"/>
              <a:t>Inconsistent spotting</a:t>
            </a:r>
            <a:endParaRPr/>
          </a:p>
          <a:p>
            <a:pPr marL="457200" lvl="1" indent="-228600" algn="l" rtl="0">
              <a:lnSpc>
                <a:spcPct val="80000"/>
              </a:lnSpc>
              <a:spcBef>
                <a:spcPts val="600"/>
              </a:spcBef>
              <a:spcAft>
                <a:spcPts val="0"/>
              </a:spcAft>
              <a:buSzPts val="1110"/>
              <a:buChar char="■"/>
            </a:pPr>
            <a:r>
              <a:rPr lang="en-US" sz="1480"/>
              <a:t>Overloading</a:t>
            </a:r>
            <a:endParaRPr/>
          </a:p>
          <a:p>
            <a:pPr marL="457200" lvl="1" indent="-228600" algn="l" rtl="0">
              <a:lnSpc>
                <a:spcPct val="80000"/>
              </a:lnSpc>
              <a:spcBef>
                <a:spcPts val="600"/>
              </a:spcBef>
              <a:spcAft>
                <a:spcPts val="0"/>
              </a:spcAft>
              <a:buSzPts val="1110"/>
              <a:buChar char="■"/>
            </a:pPr>
            <a:r>
              <a:rPr lang="en-US" sz="1480"/>
              <a:t>Improper packing (column)</a:t>
            </a:r>
            <a:endParaRPr/>
          </a:p>
          <a:p>
            <a:pPr marL="457200" lvl="1" indent="-228600" algn="l" rtl="0">
              <a:lnSpc>
                <a:spcPct val="80000"/>
              </a:lnSpc>
              <a:spcBef>
                <a:spcPts val="600"/>
              </a:spcBef>
              <a:spcAft>
                <a:spcPts val="0"/>
              </a:spcAft>
              <a:buSzPts val="1110"/>
              <a:buChar char="■"/>
            </a:pPr>
            <a:r>
              <a:rPr lang="en-US" sz="1480"/>
              <a:t>Poor solvent choice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2"/>
                                        </p:tgtEl>
                                        <p:attrNameLst>
                                          <p:attrName>style.visibility</p:attrName>
                                        </p:attrNameLst>
                                      </p:cBhvr>
                                      <p:to>
                                        <p:strVal val="visible"/>
                                      </p:to>
                                    </p:set>
                                    <p:animEffect transition="in" filter="fade">
                                      <p:cBhvr>
                                        <p:cTn id="7" dur="500"/>
                                        <p:tgtEl>
                                          <p:spTgt spid="11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15">
                                            <p:txEl>
                                              <p:pRg st="0" end="0"/>
                                            </p:txEl>
                                          </p:spTgt>
                                        </p:tgtEl>
                                        <p:attrNameLst>
                                          <p:attrName>style.visibility</p:attrName>
                                        </p:attrNameLst>
                                      </p:cBhvr>
                                      <p:to>
                                        <p:strVal val="visible"/>
                                      </p:to>
                                    </p:set>
                                    <p:animEffect transition="in" filter="fade">
                                      <p:cBhvr>
                                        <p:cTn id="12" dur="500"/>
                                        <p:tgtEl>
                                          <p:spTgt spid="11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15">
                                            <p:txEl>
                                              <p:pRg st="1" end="1"/>
                                            </p:txEl>
                                          </p:spTgt>
                                        </p:tgtEl>
                                        <p:attrNameLst>
                                          <p:attrName>style.visibility</p:attrName>
                                        </p:attrNameLst>
                                      </p:cBhvr>
                                      <p:to>
                                        <p:strVal val="visible"/>
                                      </p:to>
                                    </p:set>
                                    <p:animEffect transition="in" filter="fade">
                                      <p:cBhvr>
                                        <p:cTn id="17" dur="500"/>
                                        <p:tgtEl>
                                          <p:spTgt spid="11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15">
                                            <p:txEl>
                                              <p:pRg st="2" end="2"/>
                                            </p:txEl>
                                          </p:spTgt>
                                        </p:tgtEl>
                                        <p:attrNameLst>
                                          <p:attrName>style.visibility</p:attrName>
                                        </p:attrNameLst>
                                      </p:cBhvr>
                                      <p:to>
                                        <p:strVal val="visible"/>
                                      </p:to>
                                    </p:set>
                                    <p:animEffect transition="in" filter="fade">
                                      <p:cBhvr>
                                        <p:cTn id="22" dur="500"/>
                                        <p:tgtEl>
                                          <p:spTgt spid="11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15">
                                            <p:txEl>
                                              <p:pRg st="3" end="3"/>
                                            </p:txEl>
                                          </p:spTgt>
                                        </p:tgtEl>
                                        <p:attrNameLst>
                                          <p:attrName>style.visibility</p:attrName>
                                        </p:attrNameLst>
                                      </p:cBhvr>
                                      <p:to>
                                        <p:strVal val="visible"/>
                                      </p:to>
                                    </p:set>
                                    <p:animEffect transition="in" filter="fade">
                                      <p:cBhvr>
                                        <p:cTn id="27" dur="500"/>
                                        <p:tgtEl>
                                          <p:spTgt spid="111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15">
                                            <p:txEl>
                                              <p:pRg st="4" end="4"/>
                                            </p:txEl>
                                          </p:spTgt>
                                        </p:tgtEl>
                                        <p:attrNameLst>
                                          <p:attrName>style.visibility</p:attrName>
                                        </p:attrNameLst>
                                      </p:cBhvr>
                                      <p:to>
                                        <p:strVal val="visible"/>
                                      </p:to>
                                    </p:set>
                                    <p:animEffect transition="in" filter="fade">
                                      <p:cBhvr>
                                        <p:cTn id="32" dur="500"/>
                                        <p:tgtEl>
                                          <p:spTgt spid="111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15">
                                            <p:txEl>
                                              <p:pRg st="5" end="5"/>
                                            </p:txEl>
                                          </p:spTgt>
                                        </p:tgtEl>
                                        <p:attrNameLst>
                                          <p:attrName>style.visibility</p:attrName>
                                        </p:attrNameLst>
                                      </p:cBhvr>
                                      <p:to>
                                        <p:strVal val="visible"/>
                                      </p:to>
                                    </p:set>
                                    <p:animEffect transition="in" filter="fade">
                                      <p:cBhvr>
                                        <p:cTn id="37" dur="500"/>
                                        <p:tgtEl>
                                          <p:spTgt spid="111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15">
                                            <p:txEl>
                                              <p:pRg st="6" end="6"/>
                                            </p:txEl>
                                          </p:spTgt>
                                        </p:tgtEl>
                                        <p:attrNameLst>
                                          <p:attrName>style.visibility</p:attrName>
                                        </p:attrNameLst>
                                      </p:cBhvr>
                                      <p:to>
                                        <p:strVal val="visible"/>
                                      </p:to>
                                    </p:set>
                                    <p:animEffect transition="in" filter="fade">
                                      <p:cBhvr>
                                        <p:cTn id="42" dur="500"/>
                                        <p:tgtEl>
                                          <p:spTgt spid="11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19"/>
        <p:cNvGrpSpPr/>
        <p:nvPr/>
      </p:nvGrpSpPr>
      <p:grpSpPr>
        <a:xfrm>
          <a:off x="0" y="0"/>
          <a:ext cx="0" cy="0"/>
          <a:chOff x="0" y="0"/>
          <a:chExt cx="0" cy="0"/>
        </a:xfrm>
      </p:grpSpPr>
      <p:sp>
        <p:nvSpPr>
          <p:cNvPr id="1120" name="Google Shape;1120;g724b250972_0_3614"/>
          <p:cNvSpPr txBox="1">
            <a:spLocks noGrp="1"/>
          </p:cNvSpPr>
          <p:nvPr>
            <p:ph type="body" idx="2"/>
          </p:nvPr>
        </p:nvSpPr>
        <p:spPr>
          <a:xfrm>
            <a:off x="283583" y="4997292"/>
            <a:ext cx="8680200" cy="144510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SzPts val="1350"/>
              <a:buChar char="■"/>
            </a:pPr>
            <a:r>
              <a:rPr lang="en-US"/>
              <a:t>In the diagram above, ethanol has lower IMF’s and a resulting lower boiling point than water, so it can be heated, vaporized and condensed easily.</a:t>
            </a:r>
            <a:endParaRPr/>
          </a:p>
          <a:p>
            <a:pPr marL="228600" lvl="0" indent="-228600" algn="l" rtl="0">
              <a:lnSpc>
                <a:spcPct val="80000"/>
              </a:lnSpc>
              <a:spcBef>
                <a:spcPts val="2000"/>
              </a:spcBef>
              <a:spcAft>
                <a:spcPts val="0"/>
              </a:spcAft>
              <a:buSzPts val="1350"/>
              <a:buChar char="■"/>
            </a:pPr>
            <a:r>
              <a:rPr lang="en-US"/>
              <a:t>Ethanol hydrogen bonds as water does and is polar, but part of the ethanol has only weaker LDF’s because it’s nonpolar resulting in a lower boiling point</a:t>
            </a:r>
            <a:endParaRPr/>
          </a:p>
        </p:txBody>
      </p:sp>
      <p:sp>
        <p:nvSpPr>
          <p:cNvPr id="1121" name="Google Shape;1121;g724b250972_0_3614"/>
          <p:cNvSpPr txBox="1"/>
          <p:nvPr/>
        </p:nvSpPr>
        <p:spPr>
          <a:xfrm>
            <a:off x="0" y="6245276"/>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2.10: Design/interpret the results of filtration, paper/column chromatography, or distillation in terms of the relative strength of interactions among the components.																	</a:t>
            </a:r>
            <a:endParaRPr sz="1800" b="0" i="0" u="none" strike="noStrike" cap="none">
              <a:solidFill>
                <a:schemeClr val="dk1"/>
              </a:solidFill>
              <a:latin typeface="Rockwell"/>
              <a:ea typeface="Rockwell"/>
              <a:cs typeface="Rockwell"/>
              <a:sym typeface="Rockwell"/>
            </a:endParaRPr>
          </a:p>
        </p:txBody>
      </p:sp>
      <p:pic>
        <p:nvPicPr>
          <p:cNvPr id="1122" name="Google Shape;1122;g724b250972_0_3614" descr="Screen Shot 2016-04-04 at 6.03.48 PM.png"/>
          <p:cNvPicPr preferRelativeResize="0"/>
          <p:nvPr/>
        </p:nvPicPr>
        <p:blipFill rotWithShape="1">
          <a:blip r:embed="rId3">
            <a:alphaModFix/>
          </a:blip>
          <a:srcRect/>
          <a:stretch/>
        </p:blipFill>
        <p:spPr>
          <a:xfrm>
            <a:off x="774785" y="1047964"/>
            <a:ext cx="6629400" cy="3937000"/>
          </a:xfrm>
          <a:prstGeom prst="rect">
            <a:avLst/>
          </a:prstGeom>
          <a:noFill/>
          <a:ln>
            <a:noFill/>
          </a:ln>
        </p:spPr>
      </p:pic>
      <p:pic>
        <p:nvPicPr>
          <p:cNvPr id="1123" name="Google Shape;1123;g724b250972_0_3614" descr="Screen Shot 2016-04-04 at 6.03.36 PM.png"/>
          <p:cNvPicPr preferRelativeResize="0"/>
          <p:nvPr/>
        </p:nvPicPr>
        <p:blipFill rotWithShape="1">
          <a:blip r:embed="rId4">
            <a:alphaModFix/>
          </a:blip>
          <a:srcRect/>
          <a:stretch/>
        </p:blipFill>
        <p:spPr>
          <a:xfrm>
            <a:off x="774785" y="1047964"/>
            <a:ext cx="6527800" cy="3822700"/>
          </a:xfrm>
          <a:prstGeom prst="rect">
            <a:avLst/>
          </a:prstGeom>
          <a:noFill/>
          <a:ln>
            <a:noFill/>
          </a:ln>
        </p:spPr>
      </p:pic>
      <p:pic>
        <p:nvPicPr>
          <p:cNvPr id="1124" name="Google Shape;1124;g724b250972_0_3614" descr="Screen Shot 2016-04-04 at 6.03.28 PM.png"/>
          <p:cNvPicPr preferRelativeResize="0"/>
          <p:nvPr/>
        </p:nvPicPr>
        <p:blipFill rotWithShape="1">
          <a:blip r:embed="rId5">
            <a:alphaModFix/>
          </a:blip>
          <a:srcRect/>
          <a:stretch/>
        </p:blipFill>
        <p:spPr>
          <a:xfrm>
            <a:off x="838285" y="846990"/>
            <a:ext cx="6464300" cy="3949700"/>
          </a:xfrm>
          <a:prstGeom prst="rect">
            <a:avLst/>
          </a:prstGeom>
          <a:noFill/>
          <a:ln>
            <a:noFill/>
          </a:ln>
        </p:spPr>
      </p:pic>
      <p:sp>
        <p:nvSpPr>
          <p:cNvPr id="1125" name="Google Shape;1125;g724b250972_0_3614"/>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Distillation to Separate Solutions</a:t>
            </a:r>
            <a:endParaRPr/>
          </a:p>
        </p:txBody>
      </p:sp>
      <p:sp>
        <p:nvSpPr>
          <p:cNvPr id="1126" name="Google Shape;1126;g724b250972_0_3614"/>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127" name="Google Shape;1127;g724b250972_0_3614"/>
          <p:cNvSpPr txBox="1"/>
          <p:nvPr/>
        </p:nvSpPr>
        <p:spPr>
          <a:xfrm>
            <a:off x="810821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7">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128" name="Google Shape;1128;g724b250972_0_3614" descr="Screen Shot 2016-04-04 at 6.19.30 PM.png"/>
          <p:cNvPicPr preferRelativeResize="0"/>
          <p:nvPr/>
        </p:nvPicPr>
        <p:blipFill rotWithShape="1">
          <a:blip r:embed="rId8">
            <a:alphaModFix/>
          </a:blip>
          <a:srcRect l="20518" r="7459"/>
          <a:stretch/>
        </p:blipFill>
        <p:spPr>
          <a:xfrm>
            <a:off x="1851461" y="2515327"/>
            <a:ext cx="1611261" cy="1223575"/>
          </a:xfrm>
          <a:prstGeom prst="rect">
            <a:avLst/>
          </a:prstGeom>
          <a:noFill/>
          <a:ln>
            <a:noFill/>
          </a:ln>
        </p:spPr>
      </p:pic>
      <p:pic>
        <p:nvPicPr>
          <p:cNvPr id="1129" name="Google Shape;1129;g724b250972_0_3614" descr="Screen Shot 2016-04-04 at 6.22.32 PM.png"/>
          <p:cNvPicPr preferRelativeResize="0"/>
          <p:nvPr/>
        </p:nvPicPr>
        <p:blipFill rotWithShape="1">
          <a:blip r:embed="rId9">
            <a:alphaModFix/>
          </a:blip>
          <a:srcRect/>
          <a:stretch/>
        </p:blipFill>
        <p:spPr>
          <a:xfrm>
            <a:off x="5230374" y="3478870"/>
            <a:ext cx="1381322" cy="887087"/>
          </a:xfrm>
          <a:prstGeom prst="rect">
            <a:avLst/>
          </a:prstGeom>
          <a:noFill/>
          <a:ln>
            <a:noFill/>
          </a:ln>
        </p:spPr>
      </p:pic>
      <p:pic>
        <p:nvPicPr>
          <p:cNvPr id="1130" name="Google Shape;1130;g724b250972_0_3614" descr="Screen Shot 2016-04-04 at 6.19.40 PM.png"/>
          <p:cNvPicPr preferRelativeResize="0"/>
          <p:nvPr/>
        </p:nvPicPr>
        <p:blipFill rotWithShape="1">
          <a:blip r:embed="rId10">
            <a:alphaModFix/>
          </a:blip>
          <a:srcRect/>
          <a:stretch/>
        </p:blipFill>
        <p:spPr>
          <a:xfrm>
            <a:off x="5083411" y="3292507"/>
            <a:ext cx="1728985" cy="12598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12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1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29"/>
                                        </p:tgtEl>
                                        <p:attrNameLst>
                                          <p:attrName>style.visibility</p:attrName>
                                        </p:attrNameLst>
                                      </p:cBhvr>
                                      <p:to>
                                        <p:strVal val="visible"/>
                                      </p:to>
                                    </p:set>
                                    <p:anim calcmode="lin" valueType="num">
                                      <p:cBhvr additive="base">
                                        <p:cTn id="15" dur="500"/>
                                        <p:tgtEl>
                                          <p:spTgt spid="112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1"/>
                                          </p:stCondLst>
                                        </p:cTn>
                                        <p:tgtEl>
                                          <p:spTgt spid="112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1"/>
                                          </p:stCondLst>
                                        </p:cTn>
                                        <p:tgtEl>
                                          <p:spTgt spid="112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130"/>
                                        </p:tgtEl>
                                        <p:attrNameLst>
                                          <p:attrName>style.visibility</p:attrName>
                                        </p:attrNameLst>
                                      </p:cBhvr>
                                      <p:to>
                                        <p:strVal val="visible"/>
                                      </p:to>
                                    </p:set>
                                    <p:anim calcmode="lin" valueType="num">
                                      <p:cBhvr additive="base">
                                        <p:cTn id="28" dur="500"/>
                                        <p:tgtEl>
                                          <p:spTgt spid="113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1"/>
                                          </p:stCondLst>
                                        </p:cTn>
                                        <p:tgtEl>
                                          <p:spTgt spid="1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34"/>
        <p:cNvGrpSpPr/>
        <p:nvPr/>
      </p:nvGrpSpPr>
      <p:grpSpPr>
        <a:xfrm>
          <a:off x="0" y="0"/>
          <a:ext cx="0" cy="0"/>
          <a:chOff x="0" y="0"/>
          <a:chExt cx="0" cy="0"/>
        </a:xfrm>
      </p:grpSpPr>
      <p:pic>
        <p:nvPicPr>
          <p:cNvPr id="1135" name="Google Shape;1135;g724b250972_0_3586"/>
          <p:cNvPicPr preferRelativeResize="0"/>
          <p:nvPr/>
        </p:nvPicPr>
        <p:blipFill rotWithShape="1">
          <a:blip r:embed="rId3">
            <a:alphaModFix/>
          </a:blip>
          <a:srcRect/>
          <a:stretch/>
        </p:blipFill>
        <p:spPr>
          <a:xfrm>
            <a:off x="-98640" y="1454820"/>
            <a:ext cx="8236226" cy="4683157"/>
          </a:xfrm>
          <a:prstGeom prst="rect">
            <a:avLst/>
          </a:prstGeom>
          <a:noFill/>
          <a:ln>
            <a:noFill/>
          </a:ln>
        </p:spPr>
      </p:pic>
      <p:sp>
        <p:nvSpPr>
          <p:cNvPr id="1136" name="Google Shape;1136;g724b250972_0_3586"/>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Behaviors of Solids, Liquids, and Gases</a:t>
            </a:r>
            <a:endParaRPr/>
          </a:p>
        </p:txBody>
      </p:sp>
      <p:sp>
        <p:nvSpPr>
          <p:cNvPr id="1137" name="Google Shape;1137;g724b250972_0_3586"/>
          <p:cNvSpPr txBox="1"/>
          <p:nvPr/>
        </p:nvSpPr>
        <p:spPr>
          <a:xfrm>
            <a:off x="8072922" y="-57310"/>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138" name="Google Shape;1138;g724b250972_0_3586"/>
          <p:cNvSpPr txBox="1"/>
          <p:nvPr/>
        </p:nvSpPr>
        <p:spPr>
          <a:xfrm>
            <a:off x="0" y="6208289"/>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2.3: The student is able to use particulate models to reason about observed differences between solid and liquid phases and among solid and liquid materials.																	</a:t>
            </a:r>
            <a:endParaRPr sz="1800" b="0" i="0" u="none" strike="noStrike" cap="none">
              <a:solidFill>
                <a:schemeClr val="dk1"/>
              </a:solidFill>
              <a:latin typeface="Rockwell"/>
              <a:ea typeface="Rockwell"/>
              <a:cs typeface="Rockwell"/>
              <a:sym typeface="Rockwell"/>
            </a:endParaRPr>
          </a:p>
        </p:txBody>
      </p:sp>
      <p:sp>
        <p:nvSpPr>
          <p:cNvPr id="1139" name="Google Shape;1139;g724b250972_0_3586"/>
          <p:cNvSpPr txBox="1"/>
          <p:nvPr/>
        </p:nvSpPr>
        <p:spPr>
          <a:xfrm>
            <a:off x="8054788" y="1816854"/>
            <a:ext cx="997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 1</a:t>
            </a:r>
            <a:endParaRPr sz="1800" b="0" i="0" u="none" strike="noStrike" cap="none">
              <a:solidFill>
                <a:schemeClr val="dk1"/>
              </a:solidFill>
              <a:latin typeface="Rockwell"/>
              <a:ea typeface="Rockwell"/>
              <a:cs typeface="Rockwell"/>
              <a:sym typeface="Rockwell"/>
            </a:endParaRPr>
          </a:p>
        </p:txBody>
      </p:sp>
      <p:sp>
        <p:nvSpPr>
          <p:cNvPr id="1140" name="Google Shape;1140;g724b250972_0_3586"/>
          <p:cNvSpPr txBox="1"/>
          <p:nvPr/>
        </p:nvSpPr>
        <p:spPr>
          <a:xfrm>
            <a:off x="8059228" y="2092544"/>
            <a:ext cx="997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ahyp="http://schemas.microsoft.com/office/drawing/2018/hyperlinkcolor" val="tx"/>
                    </a:ext>
                  </a:extLst>
                </a:hlinkClick>
              </a:rPr>
              <a:t>Video 2</a:t>
            </a:r>
            <a:endParaRPr sz="18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p28"/>
          <p:cNvSpPr txBox="1">
            <a:spLocks noGrp="1"/>
          </p:cNvSpPr>
          <p:nvPr>
            <p:ph type="title"/>
          </p:nvPr>
        </p:nvSpPr>
        <p:spPr>
          <a:xfrm>
            <a:off x="-24667" y="901260"/>
            <a:ext cx="2317980" cy="1116106"/>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accent1"/>
              </a:buClr>
              <a:buSzPts val="3600"/>
              <a:buFont typeface="Rockwell"/>
              <a:buNone/>
            </a:pPr>
            <a:r>
              <a:rPr lang="en-US"/>
              <a:t>Kinetic</a:t>
            </a:r>
            <a:br>
              <a:rPr lang="en-US"/>
            </a:br>
            <a:r>
              <a:rPr lang="en-US"/>
              <a:t>Molecular</a:t>
            </a:r>
            <a:br>
              <a:rPr lang="en-US"/>
            </a:br>
            <a:r>
              <a:rPr lang="en-US"/>
              <a:t>Theory</a:t>
            </a:r>
            <a:br>
              <a:rPr lang="en-US"/>
            </a:br>
            <a:r>
              <a:rPr lang="en-US"/>
              <a:t>(KMT)</a:t>
            </a:r>
            <a:endParaRPr/>
          </a:p>
        </p:txBody>
      </p:sp>
      <p:sp>
        <p:nvSpPr>
          <p:cNvPr id="1146" name="Google Shape;1146;p28"/>
          <p:cNvSpPr txBox="1">
            <a:spLocks noGrp="1"/>
          </p:cNvSpPr>
          <p:nvPr>
            <p:ph type="body" idx="1"/>
          </p:nvPr>
        </p:nvSpPr>
        <p:spPr>
          <a:xfrm>
            <a:off x="86308" y="3674039"/>
            <a:ext cx="8966189" cy="2416481"/>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1350"/>
              <a:buChar char="■"/>
            </a:pPr>
            <a:r>
              <a:rPr lang="en-US"/>
              <a:t>IF the temperature is not changed, </a:t>
            </a:r>
            <a:r>
              <a:rPr lang="en-US" i="1"/>
              <a:t>no matter what else is listed in the problem, </a:t>
            </a:r>
            <a:r>
              <a:rPr lang="en-US"/>
              <a:t>the average kinetic energy of a gas does not change. That is the definition of temperature!</a:t>
            </a:r>
            <a:endParaRPr/>
          </a:p>
          <a:p>
            <a:pPr marL="228600" lvl="0" indent="-228600" algn="l" rtl="0">
              <a:lnSpc>
                <a:spcPct val="90000"/>
              </a:lnSpc>
              <a:spcBef>
                <a:spcPts val="2000"/>
              </a:spcBef>
              <a:spcAft>
                <a:spcPts val="0"/>
              </a:spcAft>
              <a:buSzPts val="1350"/>
              <a:buChar char="■"/>
            </a:pPr>
            <a:r>
              <a:rPr lang="en-US"/>
              <a:t>All gases begin to act non-ideally (aka real) when they are at low temperatures and/or high pressures because these conditions increase particle interactions</a:t>
            </a:r>
            <a:endParaRPr/>
          </a:p>
          <a:p>
            <a:pPr marL="228600" lvl="0" indent="-228600" algn="l" rtl="0">
              <a:lnSpc>
                <a:spcPct val="90000"/>
              </a:lnSpc>
              <a:spcBef>
                <a:spcPts val="2000"/>
              </a:spcBef>
              <a:spcAft>
                <a:spcPts val="0"/>
              </a:spcAft>
              <a:buSzPts val="1350"/>
              <a:buChar char="■"/>
            </a:pPr>
            <a:r>
              <a:rPr lang="en-US"/>
              <a:t>Under the same conditions, the stronger the intermolecular attractions between gas particles, the LESS ideal the behavior of the gas </a:t>
            </a:r>
            <a:endParaRPr/>
          </a:p>
        </p:txBody>
      </p:sp>
      <p:sp>
        <p:nvSpPr>
          <p:cNvPr id="1147" name="Google Shape;1147;p28"/>
          <p:cNvSpPr txBox="1"/>
          <p:nvPr/>
        </p:nvSpPr>
        <p:spPr>
          <a:xfrm>
            <a:off x="8085252" y="-57310"/>
            <a:ext cx="9795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148" name="Google Shape;1148;p28"/>
          <p:cNvSpPr txBox="1"/>
          <p:nvPr/>
        </p:nvSpPr>
        <p:spPr>
          <a:xfrm>
            <a:off x="0" y="6245276"/>
            <a:ext cx="914400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2.4: The student is able to use KMT and IMF’s to make predictions about the macroscopic properties of gases, including both ideal and non-ideal behaviors																	</a:t>
            </a:r>
            <a:endParaRPr sz="1800" b="0" i="0" u="none" strike="noStrike" cap="none">
              <a:solidFill>
                <a:schemeClr val="dk1"/>
              </a:solidFill>
              <a:latin typeface="Rockwell"/>
              <a:ea typeface="Rockwell"/>
              <a:cs typeface="Rockwell"/>
              <a:sym typeface="Rockwell"/>
            </a:endParaRPr>
          </a:p>
        </p:txBody>
      </p:sp>
      <p:sp>
        <p:nvSpPr>
          <p:cNvPr id="1149" name="Google Shape;1149;p28"/>
          <p:cNvSpPr txBox="1"/>
          <p:nvPr/>
        </p:nvSpPr>
        <p:spPr>
          <a:xfrm>
            <a:off x="8054788" y="1829183"/>
            <a:ext cx="107688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 1</a:t>
            </a:r>
            <a:endParaRPr sz="1800" b="0" i="0" u="none" strike="noStrike" cap="none">
              <a:solidFill>
                <a:schemeClr val="dk1"/>
              </a:solidFill>
              <a:latin typeface="Rockwell"/>
              <a:ea typeface="Rockwell"/>
              <a:cs typeface="Rockwell"/>
              <a:sym typeface="Rockwell"/>
            </a:endParaRPr>
          </a:p>
        </p:txBody>
      </p:sp>
      <p:sp>
        <p:nvSpPr>
          <p:cNvPr id="1150" name="Google Shape;1150;p28"/>
          <p:cNvSpPr txBox="1"/>
          <p:nvPr/>
        </p:nvSpPr>
        <p:spPr>
          <a:xfrm>
            <a:off x="8059228" y="2092544"/>
            <a:ext cx="107688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 2</a:t>
            </a:r>
            <a:endParaRPr sz="1800" b="0" i="0" u="none" strike="noStrike" cap="none">
              <a:solidFill>
                <a:schemeClr val="dk1"/>
              </a:solidFill>
              <a:latin typeface="Rockwell"/>
              <a:ea typeface="Rockwell"/>
              <a:cs typeface="Rockwell"/>
              <a:sym typeface="Rockwell"/>
            </a:endParaRPr>
          </a:p>
        </p:txBody>
      </p:sp>
      <p:pic>
        <p:nvPicPr>
          <p:cNvPr id="1151" name="Google Shape;1151;p28" descr="Screen Shot 2016-04-04 at 8.52.46 PM.png"/>
          <p:cNvPicPr preferRelativeResize="0"/>
          <p:nvPr/>
        </p:nvPicPr>
        <p:blipFill rotWithShape="1">
          <a:blip r:embed="rId6">
            <a:alphaModFix/>
          </a:blip>
          <a:srcRect/>
          <a:stretch/>
        </p:blipFill>
        <p:spPr>
          <a:xfrm>
            <a:off x="2280983" y="1"/>
            <a:ext cx="5797936" cy="345452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3"/>
          <p:cNvSpPr txBox="1">
            <a:spLocks noGrp="1"/>
          </p:cNvSpPr>
          <p:nvPr>
            <p:ph type="title"/>
          </p:nvPr>
        </p:nvSpPr>
        <p:spPr>
          <a:xfrm>
            <a:off x="498524" y="173718"/>
            <a:ext cx="7556400" cy="11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900"/>
              <a:buFont typeface="Rokkitt"/>
              <a:buNone/>
            </a:pPr>
            <a:r>
              <a:rPr lang="en-US"/>
              <a:t>Ratio of Masses in a Pure Sample</a:t>
            </a:r>
            <a:endParaRPr/>
          </a:p>
        </p:txBody>
      </p:sp>
      <p:sp>
        <p:nvSpPr>
          <p:cNvPr id="555" name="Google Shape;555;p3"/>
          <p:cNvSpPr txBox="1">
            <a:spLocks noGrp="1"/>
          </p:cNvSpPr>
          <p:nvPr>
            <p:ph type="body" idx="1"/>
          </p:nvPr>
        </p:nvSpPr>
        <p:spPr>
          <a:xfrm>
            <a:off x="498518" y="1985963"/>
            <a:ext cx="3657600" cy="4140200"/>
          </a:xfrm>
          <a:prstGeom prst="rect">
            <a:avLst/>
          </a:prstGeom>
          <a:noFill/>
          <a:ln>
            <a:noFill/>
          </a:ln>
        </p:spPr>
        <p:txBody>
          <a:bodyPr spcFirstLastPara="1" wrap="square" lIns="91425" tIns="45700" rIns="91425" bIns="45700" anchor="t" anchorCtr="0">
            <a:noAutofit/>
          </a:bodyPr>
          <a:lstStyle/>
          <a:p>
            <a:pPr marL="228600" marR="0" lvl="0" indent="-212725" algn="l" rtl="0">
              <a:lnSpc>
                <a:spcPct val="100000"/>
              </a:lnSpc>
              <a:spcBef>
                <a:spcPts val="0"/>
              </a:spcBef>
              <a:spcAft>
                <a:spcPts val="0"/>
              </a:spcAft>
              <a:buClr>
                <a:schemeClr val="dk1"/>
              </a:buClr>
              <a:buSzPts val="1100"/>
              <a:buFont typeface="Arial"/>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p:txBody>
      </p:sp>
      <p:sp>
        <p:nvSpPr>
          <p:cNvPr id="556" name="Google Shape;556;p3"/>
          <p:cNvSpPr txBox="1">
            <a:spLocks noGrp="1"/>
          </p:cNvSpPr>
          <p:nvPr>
            <p:ph type="body" idx="2"/>
          </p:nvPr>
        </p:nvSpPr>
        <p:spPr>
          <a:xfrm>
            <a:off x="4534683" y="657802"/>
            <a:ext cx="3915522" cy="4691100"/>
          </a:xfrm>
          <a:prstGeom prst="rect">
            <a:avLst/>
          </a:prstGeom>
          <a:noFill/>
          <a:ln>
            <a:noFill/>
          </a:ln>
        </p:spPr>
        <p:txBody>
          <a:bodyPr spcFirstLastPara="1" wrap="square" lIns="91425" tIns="91425" rIns="91425" bIns="91425" anchor="t" anchorCtr="0">
            <a:noAutofit/>
          </a:bodyPr>
          <a:lstStyle/>
          <a:p>
            <a:pPr marL="457200" lvl="0" indent="-142875" algn="l" rtl="0">
              <a:lnSpc>
                <a:spcPct val="100000"/>
              </a:lnSpc>
              <a:spcBef>
                <a:spcPts val="0"/>
              </a:spcBef>
              <a:spcAft>
                <a:spcPts val="0"/>
              </a:spcAft>
              <a:buSzPts val="1350"/>
              <a:buNone/>
            </a:pPr>
            <a:endParaRPr/>
          </a:p>
          <a:p>
            <a:pPr marL="457200" lvl="0" indent="-142875" algn="l" rtl="0">
              <a:lnSpc>
                <a:spcPct val="100000"/>
              </a:lnSpc>
              <a:spcBef>
                <a:spcPts val="0"/>
              </a:spcBef>
              <a:spcAft>
                <a:spcPts val="0"/>
              </a:spcAft>
              <a:buSzPts val="1350"/>
              <a:buNone/>
            </a:pPr>
            <a:endParaRPr/>
          </a:p>
          <a:p>
            <a:pPr marL="457200" lvl="0" indent="-142875" algn="l" rtl="0">
              <a:lnSpc>
                <a:spcPct val="100000"/>
              </a:lnSpc>
              <a:spcBef>
                <a:spcPts val="0"/>
              </a:spcBef>
              <a:spcAft>
                <a:spcPts val="0"/>
              </a:spcAft>
              <a:buSzPts val="1350"/>
              <a:buNone/>
            </a:pPr>
            <a:endParaRPr/>
          </a:p>
          <a:p>
            <a:pPr marL="457200" lvl="0" indent="-228600" algn="l" rtl="0">
              <a:lnSpc>
                <a:spcPct val="100000"/>
              </a:lnSpc>
              <a:spcBef>
                <a:spcPts val="0"/>
              </a:spcBef>
              <a:spcAft>
                <a:spcPts val="0"/>
              </a:spcAft>
              <a:buSzPts val="1350"/>
              <a:buChar char="■"/>
            </a:pPr>
            <a:r>
              <a:rPr lang="en-US"/>
              <a:t>All elements and molecules are made up of atoms</a:t>
            </a:r>
            <a:endParaRPr/>
          </a:p>
          <a:p>
            <a:pPr marL="457200" lvl="0" indent="-228600" algn="l" rtl="0">
              <a:lnSpc>
                <a:spcPct val="100000"/>
              </a:lnSpc>
              <a:spcBef>
                <a:spcPts val="0"/>
              </a:spcBef>
              <a:spcAft>
                <a:spcPts val="0"/>
              </a:spcAft>
              <a:buSzPts val="1350"/>
              <a:buChar char="■"/>
            </a:pPr>
            <a:r>
              <a:rPr lang="en-US"/>
              <a:t>Substances with the same atomic makeup will have same average masses</a:t>
            </a:r>
            <a:endParaRPr/>
          </a:p>
          <a:p>
            <a:pPr marL="457200" lvl="0" indent="-228600" algn="l" rtl="0">
              <a:lnSpc>
                <a:spcPct val="100000"/>
              </a:lnSpc>
              <a:spcBef>
                <a:spcPts val="0"/>
              </a:spcBef>
              <a:spcAft>
                <a:spcPts val="0"/>
              </a:spcAft>
              <a:buSzPts val="1350"/>
              <a:buChar char="■"/>
            </a:pPr>
            <a:r>
              <a:rPr lang="en-US"/>
              <a:t>The ratio of masses of the same substance is independent of size of the substance</a:t>
            </a:r>
            <a:endParaRPr/>
          </a:p>
          <a:p>
            <a:pPr marL="457200" lvl="0" indent="-228600" algn="l" rtl="0">
              <a:lnSpc>
                <a:spcPct val="100000"/>
              </a:lnSpc>
              <a:spcBef>
                <a:spcPts val="0"/>
              </a:spcBef>
              <a:spcAft>
                <a:spcPts val="0"/>
              </a:spcAft>
              <a:buSzPts val="1350"/>
              <a:buChar char="■"/>
            </a:pPr>
            <a:r>
              <a:rPr lang="en-US"/>
              <a:t>Molecules with the same atomic makeup (ex: H</a:t>
            </a:r>
            <a:r>
              <a:rPr lang="en-US" baseline="-25000"/>
              <a:t>2</a:t>
            </a:r>
            <a:r>
              <a:rPr lang="en-US"/>
              <a:t>O) will have the same ratio of average atomic masses</a:t>
            </a:r>
            <a:endParaRPr/>
          </a:p>
          <a:p>
            <a:pPr marL="685800" lvl="1" indent="-228600" algn="l" rtl="0">
              <a:lnSpc>
                <a:spcPct val="100000"/>
              </a:lnSpc>
              <a:spcBef>
                <a:spcPts val="0"/>
              </a:spcBef>
              <a:spcAft>
                <a:spcPts val="0"/>
              </a:spcAft>
              <a:buSzPts val="1350"/>
              <a:buChar char="■"/>
            </a:pPr>
            <a:r>
              <a:rPr lang="en-US"/>
              <a:t>H</a:t>
            </a:r>
            <a:r>
              <a:rPr lang="en-US" baseline="-25000"/>
              <a:t>2</a:t>
            </a:r>
            <a:r>
              <a:rPr lang="en-US"/>
              <a:t>O</a:t>
            </a:r>
            <a:r>
              <a:rPr lang="en-US" baseline="-25000"/>
              <a:t>2</a:t>
            </a:r>
            <a:r>
              <a:rPr lang="en-US"/>
              <a:t> ratio would be different than H</a:t>
            </a:r>
            <a:r>
              <a:rPr lang="en-US" baseline="-25000"/>
              <a:t>2</a:t>
            </a:r>
            <a:r>
              <a:rPr lang="en-US"/>
              <a:t>O due to the different chemical makeup</a:t>
            </a:r>
            <a:endParaRPr/>
          </a:p>
          <a:p>
            <a:pPr marL="228600" lvl="0" indent="457200" algn="l" rtl="0">
              <a:lnSpc>
                <a:spcPct val="100000"/>
              </a:lnSpc>
              <a:spcBef>
                <a:spcPts val="0"/>
              </a:spcBef>
              <a:spcAft>
                <a:spcPts val="0"/>
              </a:spcAft>
              <a:buSzPts val="1350"/>
              <a:buNone/>
            </a:pPr>
            <a:endParaRPr/>
          </a:p>
          <a:p>
            <a:pPr marL="457200" lvl="0" indent="-142875" algn="l" rtl="0">
              <a:lnSpc>
                <a:spcPct val="100000"/>
              </a:lnSpc>
              <a:spcBef>
                <a:spcPts val="0"/>
              </a:spcBef>
              <a:spcAft>
                <a:spcPts val="0"/>
              </a:spcAft>
              <a:buSzPts val="1350"/>
              <a:buNone/>
            </a:pPr>
            <a:endParaRPr/>
          </a:p>
        </p:txBody>
      </p:sp>
      <p:sp>
        <p:nvSpPr>
          <p:cNvPr id="557" name="Google Shape;557;p3"/>
          <p:cNvSpPr txBox="1"/>
          <p:nvPr/>
        </p:nvSpPr>
        <p:spPr>
          <a:xfrm>
            <a:off x="70525" y="6008076"/>
            <a:ext cx="91440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 1.1: Justify the observation that the ratio of the masses of the constituent elements in any pure sample of that compound is always identical on the basis of the atomic molecular theory.</a:t>
            </a: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558" name="Google Shape;558;p3"/>
          <p:cNvSpPr txBox="1"/>
          <p:nvPr/>
        </p:nvSpPr>
        <p:spPr>
          <a:xfrm>
            <a:off x="8078171" y="-62015"/>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559" name="Google Shape;559;p3"/>
          <p:cNvSpPr txBox="1"/>
          <p:nvPr/>
        </p:nvSpPr>
        <p:spPr>
          <a:xfrm>
            <a:off x="8180524" y="1801313"/>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4"/>
              </a:rPr>
              <a:t>Video</a:t>
            </a:r>
            <a:endParaRPr sz="1800" b="0" i="0" u="sng" strike="noStrike" cap="none">
              <a:solidFill>
                <a:schemeClr val="hlink"/>
              </a:solidFill>
              <a:latin typeface="Rockwell"/>
              <a:ea typeface="Rockwell"/>
              <a:cs typeface="Rockwell"/>
              <a:sym typeface="Rockwell"/>
              <a:hlinkClick r:id="rId5"/>
            </a:endParaRPr>
          </a:p>
        </p:txBody>
      </p:sp>
      <p:pic>
        <p:nvPicPr>
          <p:cNvPr id="560" name="Google Shape;560;p3"/>
          <p:cNvPicPr preferRelativeResize="0"/>
          <p:nvPr/>
        </p:nvPicPr>
        <p:blipFill rotWithShape="1">
          <a:blip r:embed="rId6">
            <a:alphaModFix/>
          </a:blip>
          <a:srcRect/>
          <a:stretch/>
        </p:blipFill>
        <p:spPr>
          <a:xfrm>
            <a:off x="66032" y="1948892"/>
            <a:ext cx="4643938" cy="3092665"/>
          </a:xfrm>
          <a:prstGeom prst="rect">
            <a:avLst/>
          </a:prstGeom>
          <a:noFill/>
          <a:ln>
            <a:noFill/>
          </a:ln>
        </p:spPr>
      </p:pic>
      <p:sp>
        <p:nvSpPr>
          <p:cNvPr id="561" name="Google Shape;561;p3"/>
          <p:cNvSpPr/>
          <p:nvPr/>
        </p:nvSpPr>
        <p:spPr>
          <a:xfrm>
            <a:off x="1136822" y="1289718"/>
            <a:ext cx="160637" cy="180736"/>
          </a:xfrm>
          <a:prstGeom prst="ellipse">
            <a:avLst/>
          </a:prstGeom>
          <a:solidFill>
            <a:schemeClr val="lt1"/>
          </a:solidFill>
          <a:ln w="12700" cap="flat" cmpd="sng">
            <a:solidFill>
              <a:schemeClr val="lt1"/>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562" name="Google Shape;562;p3"/>
          <p:cNvSpPr/>
          <p:nvPr/>
        </p:nvSpPr>
        <p:spPr>
          <a:xfrm>
            <a:off x="1334462" y="1284897"/>
            <a:ext cx="160637" cy="180736"/>
          </a:xfrm>
          <a:prstGeom prst="ellipse">
            <a:avLst/>
          </a:prstGeom>
          <a:solidFill>
            <a:schemeClr val="lt1"/>
          </a:solidFill>
          <a:ln w="12700" cap="flat" cmpd="sng">
            <a:solidFill>
              <a:schemeClr val="lt1"/>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563" name="Google Shape;563;p3"/>
          <p:cNvSpPr/>
          <p:nvPr/>
        </p:nvSpPr>
        <p:spPr>
          <a:xfrm>
            <a:off x="1151237" y="1048816"/>
            <a:ext cx="292443" cy="326038"/>
          </a:xfrm>
          <a:prstGeom prst="ellipse">
            <a:avLst/>
          </a:prstGeom>
          <a:solidFill>
            <a:srgbClr val="FF0000"/>
          </a:solidFill>
          <a:ln w="12700" cap="flat" cmpd="sng">
            <a:solidFill>
              <a:srgbClr val="FF0000"/>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564" name="Google Shape;564;p3"/>
          <p:cNvSpPr txBox="1"/>
          <p:nvPr/>
        </p:nvSpPr>
        <p:spPr>
          <a:xfrm>
            <a:off x="1684484" y="1008344"/>
            <a:ext cx="61587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H</a:t>
            </a:r>
            <a:r>
              <a:rPr lang="en-US" sz="1800" b="0" i="0" u="none" strike="noStrike" cap="none" baseline="-25000">
                <a:solidFill>
                  <a:schemeClr val="dk1"/>
                </a:solidFill>
                <a:latin typeface="Rockwell"/>
                <a:ea typeface="Rockwell"/>
                <a:cs typeface="Rockwell"/>
                <a:sym typeface="Rockwell"/>
              </a:rPr>
              <a:t>2</a:t>
            </a:r>
            <a:r>
              <a:rPr lang="en-US" sz="1800" b="0" i="0" u="none" strike="noStrike" cap="none">
                <a:solidFill>
                  <a:schemeClr val="dk1"/>
                </a:solidFill>
                <a:latin typeface="Rockwell"/>
                <a:ea typeface="Rockwell"/>
                <a:cs typeface="Rockwell"/>
                <a:sym typeface="Rockwell"/>
              </a:rPr>
              <a:t>O</a:t>
            </a:r>
            <a:endParaRPr sz="1800" b="0" i="0" u="none" strike="noStrike" cap="none">
              <a:solidFill>
                <a:schemeClr val="dk1"/>
              </a:solidFill>
              <a:latin typeface="Rockwell"/>
              <a:ea typeface="Rockwell"/>
              <a:cs typeface="Rockwell"/>
              <a:sym typeface="Rockwell"/>
            </a:endParaRPr>
          </a:p>
        </p:txBody>
      </p:sp>
      <p:cxnSp>
        <p:nvCxnSpPr>
          <p:cNvPr id="565" name="Google Shape;565;p3"/>
          <p:cNvCxnSpPr>
            <a:stCxn id="563" idx="3"/>
          </p:cNvCxnSpPr>
          <p:nvPr/>
        </p:nvCxnSpPr>
        <p:spPr>
          <a:xfrm flipH="1">
            <a:off x="593164" y="1327107"/>
            <a:ext cx="600900" cy="1848600"/>
          </a:xfrm>
          <a:prstGeom prst="straightConnector1">
            <a:avLst/>
          </a:prstGeom>
          <a:noFill/>
          <a:ln w="25400" cap="flat" cmpd="sng">
            <a:solidFill>
              <a:schemeClr val="dk1"/>
            </a:solidFill>
            <a:prstDash val="solid"/>
            <a:round/>
            <a:headEnd type="none" w="sm" len="sm"/>
            <a:tailEnd type="triangle" w="med" len="med"/>
          </a:ln>
        </p:spPr>
      </p:cxnSp>
      <p:cxnSp>
        <p:nvCxnSpPr>
          <p:cNvPr id="566" name="Google Shape;566;p3"/>
          <p:cNvCxnSpPr/>
          <p:nvPr/>
        </p:nvCxnSpPr>
        <p:spPr>
          <a:xfrm>
            <a:off x="1373612" y="1281165"/>
            <a:ext cx="143305" cy="1931592"/>
          </a:xfrm>
          <a:prstGeom prst="straightConnector1">
            <a:avLst/>
          </a:prstGeom>
          <a:noFill/>
          <a:ln w="25400" cap="flat" cmpd="sng">
            <a:solidFill>
              <a:schemeClr val="dk1"/>
            </a:solidFill>
            <a:prstDash val="solid"/>
            <a:round/>
            <a:headEnd type="none" w="sm" len="sm"/>
            <a:tailEnd type="triangle" w="med" len="med"/>
          </a:ln>
        </p:spPr>
      </p:cxnSp>
      <p:cxnSp>
        <p:nvCxnSpPr>
          <p:cNvPr id="567" name="Google Shape;567;p3"/>
          <p:cNvCxnSpPr/>
          <p:nvPr/>
        </p:nvCxnSpPr>
        <p:spPr>
          <a:xfrm>
            <a:off x="1449765" y="1250045"/>
            <a:ext cx="850593" cy="1999783"/>
          </a:xfrm>
          <a:prstGeom prst="straightConnector1">
            <a:avLst/>
          </a:prstGeom>
          <a:noFill/>
          <a:ln w="25400" cap="flat" cmpd="sng">
            <a:solidFill>
              <a:schemeClr val="dk1"/>
            </a:solidFill>
            <a:prstDash val="solid"/>
            <a:round/>
            <a:headEnd type="none" w="sm" len="sm"/>
            <a:tailEnd type="triangle" w="med" len="med"/>
          </a:ln>
        </p:spPr>
      </p:cxnSp>
      <p:cxnSp>
        <p:nvCxnSpPr>
          <p:cNvPr id="568" name="Google Shape;568;p3"/>
          <p:cNvCxnSpPr/>
          <p:nvPr/>
        </p:nvCxnSpPr>
        <p:spPr>
          <a:xfrm>
            <a:off x="1361631" y="1204227"/>
            <a:ext cx="1801699" cy="2082672"/>
          </a:xfrm>
          <a:prstGeom prst="straightConnector1">
            <a:avLst/>
          </a:prstGeom>
          <a:noFill/>
          <a:ln w="25400" cap="flat" cmpd="sng">
            <a:solidFill>
              <a:schemeClr val="dk1"/>
            </a:solidFill>
            <a:prstDash val="solid"/>
            <a:round/>
            <a:headEnd type="none" w="sm" len="sm"/>
            <a:tailEnd type="triangle" w="med" len="med"/>
          </a:ln>
        </p:spPr>
      </p:cxnSp>
      <p:cxnSp>
        <p:nvCxnSpPr>
          <p:cNvPr id="569" name="Google Shape;569;p3"/>
          <p:cNvCxnSpPr/>
          <p:nvPr/>
        </p:nvCxnSpPr>
        <p:spPr>
          <a:xfrm>
            <a:off x="1378899" y="1130085"/>
            <a:ext cx="2647544" cy="2119743"/>
          </a:xfrm>
          <a:prstGeom prst="straightConnector1">
            <a:avLst/>
          </a:prstGeom>
          <a:noFill/>
          <a:ln w="25400" cap="flat" cmpd="sng">
            <a:solidFill>
              <a:schemeClr val="dk1"/>
            </a:solidFill>
            <a:prstDash val="solid"/>
            <a:round/>
            <a:headEnd type="none" w="sm" len="sm"/>
            <a:tailEnd type="triangle" w="med" len="med"/>
          </a:ln>
        </p:spPr>
      </p:cxnSp>
      <p:pic>
        <p:nvPicPr>
          <p:cNvPr id="570" name="Google Shape;570;p3"/>
          <p:cNvPicPr preferRelativeResize="0"/>
          <p:nvPr/>
        </p:nvPicPr>
        <p:blipFill rotWithShape="1">
          <a:blip r:embed="rId7">
            <a:alphaModFix/>
          </a:blip>
          <a:srcRect/>
          <a:stretch/>
        </p:blipFill>
        <p:spPr>
          <a:xfrm>
            <a:off x="591288" y="1118735"/>
            <a:ext cx="7899400" cy="4191000"/>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571" name="Google Shape;571;p3"/>
          <p:cNvSpPr/>
          <p:nvPr/>
        </p:nvSpPr>
        <p:spPr>
          <a:xfrm>
            <a:off x="608158" y="3560843"/>
            <a:ext cx="7857649" cy="1729141"/>
          </a:xfrm>
          <a:prstGeom prst="roundRect">
            <a:avLst>
              <a:gd name="adj" fmla="val 16667"/>
            </a:avLst>
          </a:prstGeom>
          <a:gradFill>
            <a:gsLst>
              <a:gs pos="0">
                <a:schemeClr val="dk1"/>
              </a:gs>
              <a:gs pos="100000">
                <a:srgbClr val="949494"/>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
        <p:nvSpPr>
          <p:cNvPr id="572" name="Google Shape;572;p3"/>
          <p:cNvSpPr txBox="1"/>
          <p:nvPr/>
        </p:nvSpPr>
        <p:spPr>
          <a:xfrm>
            <a:off x="3145574" y="2956265"/>
            <a:ext cx="1546640" cy="353943"/>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3F3F3F"/>
                </a:solidFill>
                <a:latin typeface="Rockwell"/>
                <a:ea typeface="Rockwell"/>
                <a:cs typeface="Rockwell"/>
                <a:sym typeface="Rockwell"/>
              </a:rPr>
              <a:t>108 g/mol</a:t>
            </a:r>
            <a:endParaRPr sz="1700" b="0" i="0" u="none" strike="noStrike" cap="none">
              <a:solidFill>
                <a:srgbClr val="3F3F3F"/>
              </a:solidFill>
              <a:latin typeface="Rockwell"/>
              <a:ea typeface="Rockwell"/>
              <a:cs typeface="Rockwell"/>
              <a:sym typeface="Rockwel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0"/>
                                        </p:tgtEl>
                                        <p:attrNameLst>
                                          <p:attrName>style.visibility</p:attrName>
                                        </p:attrNameLst>
                                      </p:cBhvr>
                                      <p:to>
                                        <p:strVal val="visible"/>
                                      </p:to>
                                    </p:set>
                                    <p:animEffect transition="in" filter="fade">
                                      <p:cBhvr>
                                        <p:cTn id="7" dur="500"/>
                                        <p:tgtEl>
                                          <p:spTgt spid="570"/>
                                        </p:tgtEl>
                                      </p:cBhvr>
                                    </p:animEffect>
                                  </p:childTnLst>
                                </p:cTn>
                              </p:par>
                              <p:par>
                                <p:cTn id="8" presetID="1" presetClass="entr" presetSubtype="0" fill="hold" nodeType="withEffect">
                                  <p:stCondLst>
                                    <p:cond delay="0"/>
                                  </p:stCondLst>
                                  <p:childTnLst>
                                    <p:set>
                                      <p:cBhvr>
                                        <p:cTn id="9" dur="1" fill="hold">
                                          <p:stCondLst>
                                            <p:cond delay="0"/>
                                          </p:stCondLst>
                                        </p:cTn>
                                        <p:tgtEl>
                                          <p:spTgt spid="572"/>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57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71"/>
                                        </p:tgtEl>
                                      </p:cBhvr>
                                    </p:animEffect>
                                    <p:set>
                                      <p:cBhvr>
                                        <p:cTn id="16" dur="1" fill="hold">
                                          <p:stCondLst>
                                            <p:cond delay="500"/>
                                          </p:stCondLst>
                                        </p:cTn>
                                        <p:tgtEl>
                                          <p:spTgt spid="5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pic>
        <p:nvPicPr>
          <p:cNvPr id="1156" name="Google Shape;1156;p29"/>
          <p:cNvPicPr preferRelativeResize="0"/>
          <p:nvPr/>
        </p:nvPicPr>
        <p:blipFill rotWithShape="1">
          <a:blip r:embed="rId3">
            <a:alphaModFix/>
          </a:blip>
          <a:srcRect t="1147"/>
          <a:stretch/>
        </p:blipFill>
        <p:spPr>
          <a:xfrm>
            <a:off x="-36990" y="1910993"/>
            <a:ext cx="9144000" cy="4299276"/>
          </a:xfrm>
          <a:prstGeom prst="rect">
            <a:avLst/>
          </a:prstGeom>
          <a:noFill/>
          <a:ln>
            <a:noFill/>
          </a:ln>
        </p:spPr>
      </p:pic>
      <p:sp>
        <p:nvSpPr>
          <p:cNvPr id="1157" name="Google Shape;1157;p29"/>
          <p:cNvSpPr txBox="1">
            <a:spLocks noGrp="1"/>
          </p:cNvSpPr>
          <p:nvPr>
            <p:ph type="title"/>
          </p:nvPr>
        </p:nvSpPr>
        <p:spPr>
          <a:xfrm>
            <a:off x="498474" y="189998"/>
            <a:ext cx="7556313" cy="11161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Properties of a Gas - Factors</a:t>
            </a:r>
            <a:endParaRPr/>
          </a:p>
        </p:txBody>
      </p:sp>
      <p:sp>
        <p:nvSpPr>
          <p:cNvPr id="1158" name="Google Shape;1158;p29"/>
          <p:cNvSpPr txBox="1"/>
          <p:nvPr/>
        </p:nvSpPr>
        <p:spPr>
          <a:xfrm>
            <a:off x="8097582" y="-32652"/>
            <a:ext cx="9795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159" name="Google Shape;1159;p29"/>
          <p:cNvSpPr txBox="1"/>
          <p:nvPr/>
        </p:nvSpPr>
        <p:spPr>
          <a:xfrm>
            <a:off x="0" y="6245276"/>
            <a:ext cx="914400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2.5: Refine multiple representations of a sample of matter in the gas phase to accurately represent the effect of changes in macroscopic properties on the sample																	</a:t>
            </a:r>
            <a:endParaRPr sz="1800" b="0" i="0" u="none" strike="noStrike" cap="none">
              <a:solidFill>
                <a:schemeClr val="dk1"/>
              </a:solidFill>
              <a:latin typeface="Rockwell"/>
              <a:ea typeface="Rockwell"/>
              <a:cs typeface="Rockwell"/>
              <a:sym typeface="Rockwell"/>
            </a:endParaRPr>
          </a:p>
        </p:txBody>
      </p:sp>
      <p:sp>
        <p:nvSpPr>
          <p:cNvPr id="1160" name="Google Shape;1160;p29"/>
          <p:cNvSpPr txBox="1"/>
          <p:nvPr/>
        </p:nvSpPr>
        <p:spPr>
          <a:xfrm>
            <a:off x="8083558" y="1816854"/>
            <a:ext cx="89495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Virtual Lab</a:t>
            </a:r>
            <a:endParaRPr sz="1800" b="0" i="0" u="none" strike="noStrike" cap="none">
              <a:solidFill>
                <a:schemeClr val="dk1"/>
              </a:solidFill>
              <a:latin typeface="Rockwell"/>
              <a:ea typeface="Rockwell"/>
              <a:cs typeface="Rockwell"/>
              <a:sym typeface="Rockwell"/>
            </a:endParaRPr>
          </a:p>
        </p:txBody>
      </p:sp>
      <p:sp>
        <p:nvSpPr>
          <p:cNvPr id="1161" name="Google Shape;1161;p29"/>
          <p:cNvSpPr txBox="1">
            <a:spLocks noGrp="1"/>
          </p:cNvSpPr>
          <p:nvPr>
            <p:ph type="body" idx="1"/>
          </p:nvPr>
        </p:nvSpPr>
        <p:spPr>
          <a:xfrm>
            <a:off x="91639" y="1013456"/>
            <a:ext cx="8065900" cy="58529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1350"/>
              <a:buChar char="■"/>
            </a:pPr>
            <a:r>
              <a:rPr lang="en-US"/>
              <a:t>Don’t worry about individual gas law names, but do worry about the effect of changing moles, pressure and temperature on a sample of gas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pic>
        <p:nvPicPr>
          <p:cNvPr id="1166" name="Google Shape;1166;p30" descr="Screen Shot 2016-04-04 at 5.07.02 PM.png"/>
          <p:cNvPicPr preferRelativeResize="0"/>
          <p:nvPr/>
        </p:nvPicPr>
        <p:blipFill rotWithShape="1">
          <a:blip r:embed="rId3">
            <a:alphaModFix/>
          </a:blip>
          <a:srcRect/>
          <a:stretch/>
        </p:blipFill>
        <p:spPr>
          <a:xfrm>
            <a:off x="0" y="678094"/>
            <a:ext cx="6842973" cy="6031958"/>
          </a:xfrm>
          <a:prstGeom prst="rect">
            <a:avLst/>
          </a:prstGeom>
          <a:noFill/>
          <a:ln>
            <a:noFill/>
          </a:ln>
        </p:spPr>
      </p:pic>
      <p:sp>
        <p:nvSpPr>
          <p:cNvPr id="1167" name="Google Shape;1167;p30"/>
          <p:cNvSpPr txBox="1">
            <a:spLocks noGrp="1"/>
          </p:cNvSpPr>
          <p:nvPr>
            <p:ph type="title"/>
          </p:nvPr>
        </p:nvSpPr>
        <p:spPr>
          <a:xfrm>
            <a:off x="498474" y="66708"/>
            <a:ext cx="7556313" cy="11161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The Ideal Gas Law </a:t>
            </a:r>
            <a:endParaRPr/>
          </a:p>
        </p:txBody>
      </p:sp>
      <p:sp>
        <p:nvSpPr>
          <p:cNvPr id="1168" name="Google Shape;1168;p30"/>
          <p:cNvSpPr txBox="1"/>
          <p:nvPr/>
        </p:nvSpPr>
        <p:spPr>
          <a:xfrm>
            <a:off x="8097582" y="-32652"/>
            <a:ext cx="9795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169" name="Google Shape;1169;p30"/>
          <p:cNvSpPr txBox="1"/>
          <p:nvPr/>
        </p:nvSpPr>
        <p:spPr>
          <a:xfrm>
            <a:off x="6781326" y="3804136"/>
            <a:ext cx="2482953" cy="286232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2.6: The student can apply mathematical relationships or estimation to determine macroscopic variables for ideal gases 																	</a:t>
            </a:r>
            <a:endParaRPr sz="1800" b="0" i="0" u="none" strike="noStrike" cap="none">
              <a:solidFill>
                <a:schemeClr val="dk1"/>
              </a:solidFill>
              <a:latin typeface="Rockwell"/>
              <a:ea typeface="Rockwell"/>
              <a:cs typeface="Rockwell"/>
              <a:sym typeface="Rockwell"/>
            </a:endParaRPr>
          </a:p>
        </p:txBody>
      </p:sp>
      <p:sp>
        <p:nvSpPr>
          <p:cNvPr id="1170" name="Google Shape;1170;p30"/>
          <p:cNvSpPr txBox="1"/>
          <p:nvPr/>
        </p:nvSpPr>
        <p:spPr>
          <a:xfrm>
            <a:off x="8157538" y="1816854"/>
            <a:ext cx="89495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171" name="Google Shape;1171;p30" descr="Screen Shot 2016-04-04 at 4.53.34 PM.png"/>
          <p:cNvPicPr preferRelativeResize="0"/>
          <p:nvPr/>
        </p:nvPicPr>
        <p:blipFill rotWithShape="1">
          <a:blip r:embed="rId6">
            <a:alphaModFix/>
          </a:blip>
          <a:srcRect t="7221"/>
          <a:stretch/>
        </p:blipFill>
        <p:spPr>
          <a:xfrm>
            <a:off x="3817007" y="1915486"/>
            <a:ext cx="3099946" cy="1879501"/>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176"/>
              </a:srgbClr>
            </a:outerShdw>
          </a:effectLst>
        </p:spPr>
      </p:pic>
      <p:sp>
        <p:nvSpPr>
          <p:cNvPr id="1172" name="Google Shape;1172;p30"/>
          <p:cNvSpPr/>
          <p:nvPr/>
        </p:nvSpPr>
        <p:spPr>
          <a:xfrm>
            <a:off x="36990" y="4884464"/>
            <a:ext cx="6608709" cy="1911891"/>
          </a:xfrm>
          <a:prstGeom prst="roundRect">
            <a:avLst>
              <a:gd name="adj" fmla="val 16667"/>
            </a:avLst>
          </a:prstGeom>
          <a:gradFill>
            <a:gsLst>
              <a:gs pos="0">
                <a:schemeClr val="dk1"/>
              </a:gs>
              <a:gs pos="100000">
                <a:srgbClr val="949494"/>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172"/>
                                        </p:tgtEl>
                                      </p:cBhvr>
                                    </p:animEffect>
                                    <p:set>
                                      <p:cBhvr>
                                        <p:cTn id="7" dur="1" fill="hold">
                                          <p:stCondLst>
                                            <p:cond delay="2000"/>
                                          </p:stCondLst>
                                        </p:cTn>
                                        <p:tgtEl>
                                          <p:spTgt spid="11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7" name="Google Shape;1177;g724b250972_0_3604"/>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Deviations from Ideal Gas Behavior</a:t>
            </a:r>
            <a:endParaRPr/>
          </a:p>
        </p:txBody>
      </p:sp>
      <p:sp>
        <p:nvSpPr>
          <p:cNvPr id="1178" name="Google Shape;1178;g724b250972_0_3604"/>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179" name="Google Shape;1179;g724b250972_0_3604"/>
          <p:cNvSpPr txBox="1"/>
          <p:nvPr/>
        </p:nvSpPr>
        <p:spPr>
          <a:xfrm>
            <a:off x="0" y="6257605"/>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2.12: 	The student can qualitatively analyze data regarding real gases to identify deviations from ideal behavior and relate these to molecular interactions																</a:t>
            </a:r>
            <a:endParaRPr sz="1800" b="0" i="0" u="none" strike="noStrike" cap="none">
              <a:solidFill>
                <a:schemeClr val="dk1"/>
              </a:solidFill>
              <a:latin typeface="Rockwell"/>
              <a:ea typeface="Rockwell"/>
              <a:cs typeface="Rockwell"/>
              <a:sym typeface="Rockwell"/>
            </a:endParaRPr>
          </a:p>
        </p:txBody>
      </p:sp>
      <p:sp>
        <p:nvSpPr>
          <p:cNvPr id="1180" name="Google Shape;1180;g724b250972_0_3604"/>
          <p:cNvSpPr txBox="1"/>
          <p:nvPr/>
        </p:nvSpPr>
        <p:spPr>
          <a:xfrm>
            <a:off x="809588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181" name="Google Shape;1181;g724b250972_0_3604" descr="Screen Shot 2016-04-04 at 7.47.56 PM.png"/>
          <p:cNvPicPr preferRelativeResize="0"/>
          <p:nvPr/>
        </p:nvPicPr>
        <p:blipFill rotWithShape="1">
          <a:blip r:embed="rId5">
            <a:alphaModFix/>
          </a:blip>
          <a:srcRect/>
          <a:stretch/>
        </p:blipFill>
        <p:spPr>
          <a:xfrm>
            <a:off x="0" y="1146368"/>
            <a:ext cx="7861300" cy="5080000"/>
          </a:xfrm>
          <a:prstGeom prst="rect">
            <a:avLst/>
          </a:prstGeom>
          <a:noFill/>
          <a:ln>
            <a:noFill/>
          </a:ln>
        </p:spPr>
      </p:pic>
      <p:sp>
        <p:nvSpPr>
          <p:cNvPr id="1182" name="Google Shape;1182;g724b250972_0_3604"/>
          <p:cNvSpPr/>
          <p:nvPr/>
        </p:nvSpPr>
        <p:spPr>
          <a:xfrm>
            <a:off x="197275" y="4280344"/>
            <a:ext cx="8088300" cy="19119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
        <p:nvSpPr>
          <p:cNvPr id="1183" name="Google Shape;1183;g724b250972_0_3604"/>
          <p:cNvSpPr/>
          <p:nvPr/>
        </p:nvSpPr>
        <p:spPr>
          <a:xfrm>
            <a:off x="5289433" y="2034284"/>
            <a:ext cx="3440100" cy="2367300"/>
          </a:xfrm>
          <a:prstGeom prst="cloudCallout">
            <a:avLst>
              <a:gd name="adj1" fmla="val -20833"/>
              <a:gd name="adj2" fmla="val 625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When watching the video, don’t concern yourself with Van der Walls – AP Exam focuses on LDF’s instead</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182"/>
                                        </p:tgtEl>
                                      </p:cBhvr>
                                    </p:animEffect>
                                    <p:set>
                                      <p:cBhvr>
                                        <p:cTn id="7" dur="1" fill="hold">
                                          <p:stCondLst>
                                            <p:cond delay="2000"/>
                                          </p:stCondLst>
                                        </p:cTn>
                                        <p:tgtEl>
                                          <p:spTgt spid="11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g724b252115_0_52"/>
          <p:cNvSpPr txBox="1">
            <a:spLocks noGrp="1"/>
          </p:cNvSpPr>
          <p:nvPr>
            <p:ph type="body" idx="1"/>
          </p:nvPr>
        </p:nvSpPr>
        <p:spPr>
          <a:xfrm>
            <a:off x="-1" y="1025458"/>
            <a:ext cx="4755000" cy="3108900"/>
          </a:xfrm>
          <a:prstGeom prst="rect">
            <a:avLst/>
          </a:prstGeom>
          <a:solidFill>
            <a:srgbClr val="DACEDF"/>
          </a:solid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SzPts val="1050"/>
              <a:buChar char="■"/>
            </a:pPr>
            <a:r>
              <a:rPr lang="en-US" sz="1400"/>
              <a:t>How It’s Done/Analysis:</a:t>
            </a:r>
            <a:endParaRPr/>
          </a:p>
          <a:p>
            <a:pPr marL="457200" lvl="1" indent="-228600" algn="l" rtl="0">
              <a:lnSpc>
                <a:spcPct val="90000"/>
              </a:lnSpc>
              <a:spcBef>
                <a:spcPts val="600"/>
              </a:spcBef>
              <a:spcAft>
                <a:spcPts val="0"/>
              </a:spcAft>
              <a:buSzPts val="1050"/>
              <a:buChar char="■"/>
            </a:pPr>
            <a:r>
              <a:rPr lang="en-US" sz="1400"/>
              <a:t>Volatile liquid heated until completely vaporized</a:t>
            </a:r>
            <a:endParaRPr/>
          </a:p>
          <a:p>
            <a:pPr marL="457200" lvl="1" indent="-228600" algn="l" rtl="0">
              <a:lnSpc>
                <a:spcPct val="90000"/>
              </a:lnSpc>
              <a:spcBef>
                <a:spcPts val="600"/>
              </a:spcBef>
              <a:spcAft>
                <a:spcPts val="0"/>
              </a:spcAft>
              <a:buSzPts val="1050"/>
              <a:buChar char="■"/>
            </a:pPr>
            <a:r>
              <a:rPr lang="en-US" sz="1400"/>
              <a:t>PV=nRT to solve for n:</a:t>
            </a:r>
            <a:endParaRPr/>
          </a:p>
          <a:p>
            <a:pPr marL="685800" lvl="2" indent="-228600" algn="l" rtl="0">
              <a:lnSpc>
                <a:spcPct val="90000"/>
              </a:lnSpc>
              <a:spcBef>
                <a:spcPts val="600"/>
              </a:spcBef>
              <a:spcAft>
                <a:spcPts val="0"/>
              </a:spcAft>
              <a:buSzPts val="1050"/>
              <a:buChar char="■"/>
            </a:pPr>
            <a:r>
              <a:rPr lang="en-US" sz="1400"/>
              <a:t>Temperature of water bath=T</a:t>
            </a:r>
            <a:endParaRPr/>
          </a:p>
          <a:p>
            <a:pPr marL="685800" lvl="2" indent="-228600" algn="l" rtl="0">
              <a:lnSpc>
                <a:spcPct val="90000"/>
              </a:lnSpc>
              <a:spcBef>
                <a:spcPts val="600"/>
              </a:spcBef>
              <a:spcAft>
                <a:spcPts val="0"/>
              </a:spcAft>
              <a:buSzPts val="1050"/>
              <a:buChar char="■"/>
            </a:pPr>
            <a:r>
              <a:rPr lang="en-US" sz="1400"/>
              <a:t>Small hole in stopper means Pressure = room pressure </a:t>
            </a:r>
            <a:endParaRPr/>
          </a:p>
          <a:p>
            <a:pPr marL="685800" lvl="2" indent="-228600" algn="l" rtl="0">
              <a:lnSpc>
                <a:spcPct val="90000"/>
              </a:lnSpc>
              <a:spcBef>
                <a:spcPts val="600"/>
              </a:spcBef>
              <a:spcAft>
                <a:spcPts val="0"/>
              </a:spcAft>
              <a:buSzPts val="1050"/>
              <a:buChar char="■"/>
            </a:pPr>
            <a:r>
              <a:rPr lang="en-US" sz="1400"/>
              <a:t>Volume=volume of flask</a:t>
            </a:r>
            <a:endParaRPr/>
          </a:p>
          <a:p>
            <a:pPr marL="457200" lvl="1" indent="-228600" algn="l" rtl="0">
              <a:lnSpc>
                <a:spcPct val="90000"/>
              </a:lnSpc>
              <a:spcBef>
                <a:spcPts val="600"/>
              </a:spcBef>
              <a:spcAft>
                <a:spcPts val="0"/>
              </a:spcAft>
              <a:buSzPts val="1050"/>
              <a:buChar char="■"/>
            </a:pPr>
            <a:r>
              <a:rPr lang="en-US" sz="1400"/>
              <a:t>Divide Mass of recondensed unknown by moles, compare to known molar mass to ID unknown</a:t>
            </a:r>
            <a:endParaRPr/>
          </a:p>
          <a:p>
            <a:pPr marL="457200" lvl="1" indent="-228600" algn="l" rtl="0">
              <a:lnSpc>
                <a:spcPct val="90000"/>
              </a:lnSpc>
              <a:spcBef>
                <a:spcPts val="600"/>
              </a:spcBef>
              <a:spcAft>
                <a:spcPts val="0"/>
              </a:spcAft>
              <a:buSzPts val="1050"/>
              <a:buChar char="■"/>
            </a:pPr>
            <a:r>
              <a:rPr lang="en-US" sz="1400"/>
              <a:t>Assume vapor completely recondenses </a:t>
            </a:r>
            <a:endParaRPr/>
          </a:p>
          <a:p>
            <a:pPr marL="457200" lvl="1" indent="-228600" algn="l" rtl="0">
              <a:lnSpc>
                <a:spcPct val="90000"/>
              </a:lnSpc>
              <a:spcBef>
                <a:spcPts val="600"/>
              </a:spcBef>
              <a:spcAft>
                <a:spcPts val="0"/>
              </a:spcAft>
              <a:buSzPts val="1050"/>
              <a:buNone/>
            </a:pPr>
            <a:r>
              <a:rPr lang="en-US" sz="1400"/>
              <a:t>🡪If lose vapor, then mass would be too low, and moles would be low</a:t>
            </a:r>
            <a:endParaRPr/>
          </a:p>
          <a:p>
            <a:pPr marL="457200" lvl="1" indent="-228600" algn="l" rtl="0">
              <a:lnSpc>
                <a:spcPct val="90000"/>
              </a:lnSpc>
              <a:spcBef>
                <a:spcPts val="600"/>
              </a:spcBef>
              <a:spcAft>
                <a:spcPts val="0"/>
              </a:spcAft>
              <a:buSzPts val="1200"/>
              <a:buNone/>
            </a:pPr>
            <a:endParaRPr sz="1600"/>
          </a:p>
        </p:txBody>
      </p:sp>
      <p:sp>
        <p:nvSpPr>
          <p:cNvPr id="1189" name="Google Shape;1189;g724b252115_0_52"/>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B0F0"/>
              </a:buClr>
              <a:buSzPts val="3600"/>
              <a:buFont typeface="Rockwell"/>
              <a:buNone/>
            </a:pPr>
            <a:r>
              <a:rPr lang="en-US">
                <a:solidFill>
                  <a:srgbClr val="00B0F0"/>
                </a:solidFill>
              </a:rPr>
              <a:t>Gas Laws Labs</a:t>
            </a:r>
            <a:endParaRPr>
              <a:solidFill>
                <a:srgbClr val="00B0F0"/>
              </a:solidFill>
            </a:endParaRPr>
          </a:p>
        </p:txBody>
      </p:sp>
      <p:sp>
        <p:nvSpPr>
          <p:cNvPr id="1190" name="Google Shape;1190;g724b252115_0_52"/>
          <p:cNvSpPr txBox="1"/>
          <p:nvPr/>
        </p:nvSpPr>
        <p:spPr>
          <a:xfrm>
            <a:off x="7895969" y="-32652"/>
            <a:ext cx="11811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 1</a:t>
            </a:r>
            <a:endParaRPr sz="1800" b="0" i="0" u="none" strike="noStrike" cap="none">
              <a:solidFill>
                <a:schemeClr val="dk1"/>
              </a:solidFill>
              <a:latin typeface="Rockwell"/>
              <a:ea typeface="Rockwell"/>
              <a:cs typeface="Rockwell"/>
              <a:sym typeface="Rockwell"/>
            </a:endParaRPr>
          </a:p>
        </p:txBody>
      </p:sp>
      <p:sp>
        <p:nvSpPr>
          <p:cNvPr id="1191" name="Google Shape;1191;g724b252115_0_52"/>
          <p:cNvSpPr txBox="1"/>
          <p:nvPr/>
        </p:nvSpPr>
        <p:spPr>
          <a:xfrm>
            <a:off x="7895970" y="2361511"/>
            <a:ext cx="1156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 1</a:t>
            </a:r>
            <a:endParaRPr sz="1800" b="0" i="0" u="none" strike="noStrike" cap="none">
              <a:solidFill>
                <a:schemeClr val="dk1"/>
              </a:solidFill>
              <a:latin typeface="Rockwell"/>
              <a:ea typeface="Rockwell"/>
              <a:cs typeface="Rockwell"/>
              <a:sym typeface="Rockwell"/>
            </a:endParaRPr>
          </a:p>
        </p:txBody>
      </p:sp>
      <p:pic>
        <p:nvPicPr>
          <p:cNvPr id="1192" name="Google Shape;1192;g724b252115_0_52" descr="http://chemskills.com/sites/default/files/ideal-gas2.png"/>
          <p:cNvPicPr preferRelativeResize="0"/>
          <p:nvPr/>
        </p:nvPicPr>
        <p:blipFill rotWithShape="1">
          <a:blip r:embed="rId5">
            <a:alphaModFix/>
          </a:blip>
          <a:srcRect l="14229"/>
          <a:stretch/>
        </p:blipFill>
        <p:spPr>
          <a:xfrm>
            <a:off x="-1" y="1347918"/>
            <a:ext cx="4754880" cy="2765849"/>
          </a:xfrm>
          <a:prstGeom prst="rect">
            <a:avLst/>
          </a:prstGeom>
          <a:noFill/>
          <a:ln w="28575" cap="flat" cmpd="sng">
            <a:solidFill>
              <a:srgbClr val="00B0F0"/>
            </a:solidFill>
            <a:prstDash val="solid"/>
            <a:round/>
            <a:headEnd type="none" w="sm" len="sm"/>
            <a:tailEnd type="none" w="sm" len="sm"/>
          </a:ln>
        </p:spPr>
      </p:pic>
      <p:sp>
        <p:nvSpPr>
          <p:cNvPr id="1193" name="Google Shape;1193;g724b252115_0_52"/>
          <p:cNvSpPr txBox="1"/>
          <p:nvPr/>
        </p:nvSpPr>
        <p:spPr>
          <a:xfrm>
            <a:off x="1803" y="996286"/>
            <a:ext cx="4769400" cy="338700"/>
          </a:xfrm>
          <a:prstGeom prst="rect">
            <a:avLst/>
          </a:prstGeom>
          <a:solidFill>
            <a:schemeClr val="lt1"/>
          </a:solidFill>
          <a:ln w="28575" cap="flat" cmpd="sng">
            <a:solidFill>
              <a:srgbClr val="00B0F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Determination of Molar Mass of  a Volatile Liquid</a:t>
            </a:r>
            <a:endParaRPr sz="1600" b="0" i="0" u="none" strike="noStrike" cap="none">
              <a:solidFill>
                <a:schemeClr val="dk1"/>
              </a:solidFill>
              <a:latin typeface="Rockwell"/>
              <a:ea typeface="Rockwell"/>
              <a:cs typeface="Rockwell"/>
              <a:sym typeface="Rockwell"/>
            </a:endParaRPr>
          </a:p>
        </p:txBody>
      </p:sp>
      <p:sp>
        <p:nvSpPr>
          <p:cNvPr id="1194" name="Google Shape;1194;g724b252115_0_52"/>
          <p:cNvSpPr txBox="1"/>
          <p:nvPr/>
        </p:nvSpPr>
        <p:spPr>
          <a:xfrm>
            <a:off x="4981389" y="5656775"/>
            <a:ext cx="4162500" cy="13620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Learning Objectives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Rockwell"/>
                <a:ea typeface="Rockwell"/>
                <a:cs typeface="Rockwell"/>
                <a:sym typeface="Rockwell"/>
              </a:rPr>
              <a:t>LO 2.4: The student is able to use KMT and concepts of intermolecular forces to make predictions about the macroscopic properties of gases, including both ideal and nonideal behaviors.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Rockwell"/>
                <a:ea typeface="Rockwell"/>
                <a:cs typeface="Rockwell"/>
                <a:sym typeface="Rockwell"/>
              </a:rPr>
              <a:t>LO 2.6: The student can apply mathematical relationships or estimation to determine macroscopic variables for ideal gases.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
        <p:nvSpPr>
          <p:cNvPr id="1195" name="Google Shape;1195;g724b252115_0_52"/>
          <p:cNvSpPr txBox="1"/>
          <p:nvPr/>
        </p:nvSpPr>
        <p:spPr>
          <a:xfrm>
            <a:off x="-1" y="5672633"/>
            <a:ext cx="4981500" cy="1338900"/>
          </a:xfrm>
          <a:prstGeom prst="rect">
            <a:avLst/>
          </a:prstGeom>
          <a:solidFill>
            <a:schemeClr val="accent6"/>
          </a:solid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Science Practices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1.4  The student can </a:t>
            </a:r>
            <a:r>
              <a:rPr lang="en-US" sz="900" b="0" i="1" u="none" strike="noStrike" cap="none">
                <a:solidFill>
                  <a:schemeClr val="dk1"/>
                </a:solidFill>
                <a:latin typeface="Rockwell"/>
                <a:ea typeface="Rockwell"/>
                <a:cs typeface="Rockwell"/>
                <a:sym typeface="Rockwell"/>
              </a:rPr>
              <a:t>use representations and models </a:t>
            </a:r>
            <a:r>
              <a:rPr lang="en-US" sz="900" b="0" i="0" u="none" strike="noStrike" cap="none">
                <a:solidFill>
                  <a:schemeClr val="dk1"/>
                </a:solidFill>
                <a:latin typeface="Rockwell"/>
                <a:ea typeface="Rockwell"/>
                <a:cs typeface="Rockwell"/>
                <a:sym typeface="Rockwell"/>
              </a:rPr>
              <a:t>to analyze situations or solve problems qualitatively and quantitatively.</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2.2  The student can </a:t>
            </a:r>
            <a:r>
              <a:rPr lang="en-US" sz="900" b="0" i="1" u="none" strike="noStrike" cap="none">
                <a:solidFill>
                  <a:schemeClr val="dk1"/>
                </a:solidFill>
                <a:latin typeface="Rockwell"/>
                <a:ea typeface="Rockwell"/>
                <a:cs typeface="Rockwell"/>
                <a:sym typeface="Rockwell"/>
              </a:rPr>
              <a:t>apply mathematical routines </a:t>
            </a:r>
            <a:r>
              <a:rPr lang="en-US" sz="900" b="0" i="0" u="none" strike="noStrike" cap="none">
                <a:solidFill>
                  <a:schemeClr val="dk1"/>
                </a:solidFill>
                <a:latin typeface="Rockwell"/>
                <a:ea typeface="Rockwell"/>
                <a:cs typeface="Rockwell"/>
                <a:sym typeface="Rockwell"/>
              </a:rPr>
              <a:t>to quantities that describe natural phenomena.</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2.3  The student can </a:t>
            </a:r>
            <a:r>
              <a:rPr lang="en-US" sz="900" b="0" i="1" u="none" strike="noStrike" cap="none">
                <a:solidFill>
                  <a:schemeClr val="dk1"/>
                </a:solidFill>
                <a:latin typeface="Rockwell"/>
                <a:ea typeface="Rockwell"/>
                <a:cs typeface="Rockwell"/>
                <a:sym typeface="Rockwell"/>
              </a:rPr>
              <a:t>estimate numerically </a:t>
            </a:r>
            <a:r>
              <a:rPr lang="en-US" sz="900" b="0" i="0" u="none" strike="noStrike" cap="none">
                <a:solidFill>
                  <a:schemeClr val="dk1"/>
                </a:solidFill>
                <a:latin typeface="Rockwell"/>
                <a:ea typeface="Rockwell"/>
                <a:cs typeface="Rockwell"/>
                <a:sym typeface="Rockwell"/>
              </a:rPr>
              <a:t>quantities that describe natural phenomena.</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6.4  The student can </a:t>
            </a:r>
            <a:r>
              <a:rPr lang="en-US" sz="900" b="0" i="1" u="none" strike="noStrike" cap="none">
                <a:solidFill>
                  <a:schemeClr val="dk1"/>
                </a:solidFill>
                <a:latin typeface="Rockwell"/>
                <a:ea typeface="Rockwell"/>
                <a:cs typeface="Rockwell"/>
                <a:sym typeface="Rockwell"/>
              </a:rPr>
              <a:t>make claims and predictions about natural phenomena </a:t>
            </a:r>
            <a:r>
              <a:rPr lang="en-US" sz="900" b="0" i="0" u="none" strike="noStrike" cap="none">
                <a:solidFill>
                  <a:schemeClr val="dk1"/>
                </a:solidFill>
                <a:latin typeface="Rockwell"/>
                <a:ea typeface="Rockwell"/>
                <a:cs typeface="Rockwell"/>
                <a:sym typeface="Rockwell"/>
              </a:rPr>
              <a:t>based on scientific theories and models.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Rockwell"/>
              <a:ea typeface="Rockwell"/>
              <a:cs typeface="Rockwell"/>
              <a:sym typeface="Rockwell"/>
            </a:endParaRPr>
          </a:p>
        </p:txBody>
      </p:sp>
      <p:sp>
        <p:nvSpPr>
          <p:cNvPr id="1196" name="Google Shape;1196;g724b252115_0_52"/>
          <p:cNvSpPr txBox="1"/>
          <p:nvPr/>
        </p:nvSpPr>
        <p:spPr>
          <a:xfrm>
            <a:off x="3134334" y="3695342"/>
            <a:ext cx="1637100" cy="18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US" sz="600" b="0" i="0" u="none" strike="noStrike" cap="none">
                <a:solidFill>
                  <a:schemeClr val="dk1"/>
                </a:solidFill>
                <a:latin typeface="Rockwell"/>
                <a:ea typeface="Rockwell"/>
                <a:cs typeface="Rockwell"/>
                <a:sym typeface="Rockwell"/>
              </a:rPr>
              <a:t>http://chemskills.com/?q=ideal_gas_law</a:t>
            </a:r>
            <a:endParaRPr sz="600" b="0" i="0" u="none" strike="noStrike" cap="none">
              <a:solidFill>
                <a:schemeClr val="dk1"/>
              </a:solidFill>
              <a:latin typeface="Rockwell"/>
              <a:ea typeface="Rockwell"/>
              <a:cs typeface="Rockwell"/>
              <a:sym typeface="Rockwell"/>
            </a:endParaRPr>
          </a:p>
        </p:txBody>
      </p:sp>
      <p:sp>
        <p:nvSpPr>
          <p:cNvPr id="1197" name="Google Shape;1197;g724b252115_0_52"/>
          <p:cNvSpPr txBox="1">
            <a:spLocks noGrp="1"/>
          </p:cNvSpPr>
          <p:nvPr>
            <p:ph type="body" idx="1"/>
          </p:nvPr>
        </p:nvSpPr>
        <p:spPr>
          <a:xfrm>
            <a:off x="5870301" y="51381"/>
            <a:ext cx="1554600" cy="3828600"/>
          </a:xfrm>
          <a:prstGeom prst="rect">
            <a:avLst/>
          </a:prstGeom>
          <a:solidFill>
            <a:srgbClr val="F5DAF5"/>
          </a:solidFill>
          <a:ln>
            <a:noFill/>
          </a:ln>
        </p:spPr>
        <p:txBody>
          <a:bodyPr spcFirstLastPara="1" wrap="square" lIns="91425" tIns="45700" rIns="91425" bIns="45700" anchor="t" anchorCtr="0">
            <a:noAutofit/>
          </a:bodyPr>
          <a:lstStyle/>
          <a:p>
            <a:pPr marL="457200" lvl="1" indent="-228600" algn="l" rtl="0">
              <a:lnSpc>
                <a:spcPct val="100000"/>
              </a:lnSpc>
              <a:spcBef>
                <a:spcPts val="0"/>
              </a:spcBef>
              <a:spcAft>
                <a:spcPts val="0"/>
              </a:spcAft>
              <a:buSzPts val="750"/>
              <a:buChar char="■"/>
            </a:pPr>
            <a:r>
              <a:rPr lang="en-US" sz="1000"/>
              <a:t>After rxn, eudiometer lowered into water until levels equal so pressure inside room and tube are same</a:t>
            </a:r>
            <a:endParaRPr/>
          </a:p>
          <a:p>
            <a:pPr marL="457200" lvl="1" indent="-228600" algn="l" rtl="0">
              <a:lnSpc>
                <a:spcPct val="100000"/>
              </a:lnSpc>
              <a:spcBef>
                <a:spcPts val="600"/>
              </a:spcBef>
              <a:spcAft>
                <a:spcPts val="0"/>
              </a:spcAft>
              <a:buSzPts val="750"/>
              <a:buChar char="■"/>
            </a:pPr>
            <a:r>
              <a:rPr lang="en-US" sz="1000"/>
              <a:t>Use Dalton’s Law to subtract P</a:t>
            </a:r>
            <a:r>
              <a:rPr lang="en-US" sz="1000" baseline="-25000"/>
              <a:t>water</a:t>
            </a:r>
            <a:endParaRPr sz="1000" baseline="-25000"/>
          </a:p>
          <a:p>
            <a:pPr marL="457200" lvl="1" indent="-228600" algn="l" rtl="0">
              <a:lnSpc>
                <a:spcPct val="100000"/>
              </a:lnSpc>
              <a:spcBef>
                <a:spcPts val="600"/>
              </a:spcBef>
              <a:spcAft>
                <a:spcPts val="0"/>
              </a:spcAft>
              <a:buSzPts val="750"/>
              <a:buChar char="■"/>
            </a:pPr>
            <a:r>
              <a:rPr lang="en-US" sz="1000"/>
              <a:t>Sources of error:</a:t>
            </a:r>
            <a:endParaRPr/>
          </a:p>
          <a:p>
            <a:pPr marL="685800" lvl="2" indent="-228600" algn="l" rtl="0">
              <a:lnSpc>
                <a:spcPct val="100000"/>
              </a:lnSpc>
              <a:spcBef>
                <a:spcPts val="600"/>
              </a:spcBef>
              <a:spcAft>
                <a:spcPts val="0"/>
              </a:spcAft>
              <a:buSzPts val="750"/>
              <a:buChar char="■"/>
            </a:pPr>
            <a:r>
              <a:rPr lang="en-US" sz="1000"/>
              <a:t>Mg left: moles of H</a:t>
            </a:r>
            <a:r>
              <a:rPr lang="en-US" sz="1000" baseline="-25000"/>
              <a:t>2</a:t>
            </a:r>
            <a:r>
              <a:rPr lang="en-US" sz="1000"/>
              <a:t> too low</a:t>
            </a:r>
            <a:endParaRPr/>
          </a:p>
          <a:p>
            <a:pPr marL="685800" lvl="2" indent="-228600" algn="l" rtl="0">
              <a:lnSpc>
                <a:spcPct val="100000"/>
              </a:lnSpc>
              <a:spcBef>
                <a:spcPts val="600"/>
              </a:spcBef>
              <a:spcAft>
                <a:spcPts val="0"/>
              </a:spcAft>
              <a:buSzPts val="750"/>
              <a:buChar char="■"/>
            </a:pPr>
            <a:r>
              <a:rPr lang="en-US" sz="1000"/>
              <a:t>Air bubble at start: volume of gas too high	</a:t>
            </a:r>
            <a:endParaRPr/>
          </a:p>
        </p:txBody>
      </p:sp>
      <p:pic>
        <p:nvPicPr>
          <p:cNvPr id="1198" name="Google Shape;1198;g724b252115_0_52" descr="Molar Volume of Gas 3.png"/>
          <p:cNvPicPr preferRelativeResize="0"/>
          <p:nvPr/>
        </p:nvPicPr>
        <p:blipFill rotWithShape="1">
          <a:blip r:embed="rId6">
            <a:alphaModFix/>
          </a:blip>
          <a:srcRect/>
          <a:stretch/>
        </p:blipFill>
        <p:spPr>
          <a:xfrm>
            <a:off x="6181077" y="51381"/>
            <a:ext cx="1737360" cy="4113454"/>
          </a:xfrm>
          <a:prstGeom prst="rect">
            <a:avLst/>
          </a:prstGeom>
          <a:noFill/>
          <a:ln>
            <a:noFill/>
          </a:ln>
        </p:spPr>
      </p:pic>
      <p:pic>
        <p:nvPicPr>
          <p:cNvPr id="1199" name="Google Shape;1199;g724b252115_0_52" descr="Molar Volume of Gas 2.png"/>
          <p:cNvPicPr preferRelativeResize="0"/>
          <p:nvPr/>
        </p:nvPicPr>
        <p:blipFill rotWithShape="1">
          <a:blip r:embed="rId7">
            <a:alphaModFix/>
          </a:blip>
          <a:srcRect/>
          <a:stretch/>
        </p:blipFill>
        <p:spPr>
          <a:xfrm>
            <a:off x="6089318" y="14646"/>
            <a:ext cx="1737360" cy="4113456"/>
          </a:xfrm>
          <a:prstGeom prst="rect">
            <a:avLst/>
          </a:prstGeom>
          <a:noFill/>
          <a:ln>
            <a:noFill/>
          </a:ln>
        </p:spPr>
      </p:pic>
      <p:pic>
        <p:nvPicPr>
          <p:cNvPr id="1200" name="Google Shape;1200;g724b252115_0_52" descr="Molar Volume of Gas 1.png"/>
          <p:cNvPicPr preferRelativeResize="0"/>
          <p:nvPr/>
        </p:nvPicPr>
        <p:blipFill rotWithShape="1">
          <a:blip r:embed="rId8">
            <a:alphaModFix/>
          </a:blip>
          <a:srcRect/>
          <a:stretch/>
        </p:blipFill>
        <p:spPr>
          <a:xfrm>
            <a:off x="6181077" y="29068"/>
            <a:ext cx="1418460" cy="4114800"/>
          </a:xfrm>
          <a:prstGeom prst="rect">
            <a:avLst/>
          </a:prstGeom>
          <a:noFill/>
          <a:ln w="9525" cap="flat" cmpd="sng">
            <a:solidFill>
              <a:srgbClr val="00B0F0"/>
            </a:solidFill>
            <a:prstDash val="solid"/>
            <a:round/>
            <a:headEnd type="none" w="sm" len="sm"/>
            <a:tailEnd type="none" w="sm" len="sm"/>
          </a:ln>
        </p:spPr>
      </p:pic>
      <p:sp>
        <p:nvSpPr>
          <p:cNvPr id="1201" name="Google Shape;1201;g724b252115_0_52"/>
          <p:cNvSpPr txBox="1"/>
          <p:nvPr/>
        </p:nvSpPr>
        <p:spPr>
          <a:xfrm rot="-5400000">
            <a:off x="3938707" y="1925121"/>
            <a:ext cx="4114800" cy="338700"/>
          </a:xfrm>
          <a:prstGeom prst="rect">
            <a:avLst/>
          </a:prstGeom>
          <a:solidFill>
            <a:schemeClr val="lt1"/>
          </a:solidFill>
          <a:ln w="28575" cap="flat" cmpd="sng">
            <a:solidFill>
              <a:srgbClr val="00B0F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Determination of Molar Volume of a Gas</a:t>
            </a:r>
            <a:endParaRPr sz="1600" b="0" i="0" u="none" strike="noStrike" cap="none">
              <a:solidFill>
                <a:schemeClr val="dk1"/>
              </a:solidFill>
              <a:latin typeface="Rockwell"/>
              <a:ea typeface="Rockwell"/>
              <a:cs typeface="Rockwell"/>
              <a:sym typeface="Rockwell"/>
            </a:endParaRPr>
          </a:p>
        </p:txBody>
      </p:sp>
      <p:sp>
        <p:nvSpPr>
          <p:cNvPr id="1202" name="Google Shape;1202;g724b252115_0_52"/>
          <p:cNvSpPr txBox="1"/>
          <p:nvPr/>
        </p:nvSpPr>
        <p:spPr>
          <a:xfrm>
            <a:off x="1155724" y="4242913"/>
            <a:ext cx="1167300" cy="1077300"/>
          </a:xfrm>
          <a:prstGeom prst="rect">
            <a:avLst/>
          </a:prstGeom>
          <a:solidFill>
            <a:schemeClr val="lt1"/>
          </a:solidFill>
          <a:ln w="28575" cap="flat" cmpd="sng">
            <a:solidFill>
              <a:srgbClr val="00B0F0"/>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Diffusion : Graham’s Law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Demo</a:t>
            </a:r>
            <a:endParaRPr sz="1600" b="0" i="0" u="none" strike="noStrike" cap="none">
              <a:solidFill>
                <a:schemeClr val="dk1"/>
              </a:solidFill>
              <a:latin typeface="Rockwell"/>
              <a:ea typeface="Rockwell"/>
              <a:cs typeface="Rockwell"/>
              <a:sym typeface="Rockwell"/>
            </a:endParaRPr>
          </a:p>
        </p:txBody>
      </p:sp>
      <p:sp>
        <p:nvSpPr>
          <p:cNvPr id="1203" name="Google Shape;1203;g724b252115_0_52"/>
          <p:cNvSpPr txBox="1">
            <a:spLocks noGrp="1"/>
          </p:cNvSpPr>
          <p:nvPr>
            <p:ph type="body" idx="1"/>
          </p:nvPr>
        </p:nvSpPr>
        <p:spPr>
          <a:xfrm>
            <a:off x="2350235" y="4304698"/>
            <a:ext cx="6457500" cy="1077300"/>
          </a:xfrm>
          <a:prstGeom prst="rect">
            <a:avLst/>
          </a:prstGeom>
          <a:solidFill>
            <a:srgbClr val="F5DAF5"/>
          </a:solid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SzPts val="735"/>
              <a:buChar char="■"/>
            </a:pPr>
            <a:r>
              <a:rPr lang="en-US" sz="980"/>
              <a:t>How It’s Done/Analysis:</a:t>
            </a:r>
            <a:endParaRPr/>
          </a:p>
          <a:p>
            <a:pPr marL="457200" lvl="1" indent="-228600" algn="l" rtl="0">
              <a:lnSpc>
                <a:spcPct val="80000"/>
              </a:lnSpc>
              <a:spcBef>
                <a:spcPts val="600"/>
              </a:spcBef>
              <a:spcAft>
                <a:spcPts val="0"/>
              </a:spcAft>
              <a:buSzPts val="735"/>
              <a:buChar char="■"/>
            </a:pPr>
            <a:r>
              <a:rPr lang="en-US" sz="980"/>
              <a:t>Ends of glass tube plugged with soaked cotton</a:t>
            </a:r>
            <a:endParaRPr/>
          </a:p>
          <a:p>
            <a:pPr marL="457200" lvl="1" indent="-228600" algn="l" rtl="0">
              <a:lnSpc>
                <a:spcPct val="80000"/>
              </a:lnSpc>
              <a:spcBef>
                <a:spcPts val="600"/>
              </a:spcBef>
              <a:spcAft>
                <a:spcPts val="0"/>
              </a:spcAft>
              <a:buSzPts val="735"/>
              <a:buChar char="■"/>
            </a:pPr>
            <a:r>
              <a:rPr lang="en-US" sz="980"/>
              <a:t>White ring is NH</a:t>
            </a:r>
            <a:r>
              <a:rPr lang="en-US" sz="980" baseline="-25000"/>
              <a:t>4</a:t>
            </a:r>
            <a:r>
              <a:rPr lang="en-US" sz="980"/>
              <a:t>Cl ppt</a:t>
            </a:r>
            <a:endParaRPr sz="980"/>
          </a:p>
          <a:p>
            <a:pPr marL="457200" lvl="1" indent="-228600" algn="l" rtl="0">
              <a:lnSpc>
                <a:spcPct val="80000"/>
              </a:lnSpc>
              <a:spcBef>
                <a:spcPts val="600"/>
              </a:spcBef>
              <a:spcAft>
                <a:spcPts val="0"/>
              </a:spcAft>
              <a:buSzPts val="735"/>
              <a:buNone/>
            </a:pPr>
            <a:endParaRPr sz="980"/>
          </a:p>
          <a:p>
            <a:pPr marL="457200" lvl="1" indent="-228600" algn="l" rtl="0">
              <a:lnSpc>
                <a:spcPct val="80000"/>
              </a:lnSpc>
              <a:spcBef>
                <a:spcPts val="600"/>
              </a:spcBef>
              <a:spcAft>
                <a:spcPts val="0"/>
              </a:spcAft>
              <a:buSzPts val="735"/>
              <a:buChar char="■"/>
            </a:pPr>
            <a:r>
              <a:rPr lang="en-US" sz="980"/>
              <a:t>Ppt will not be exactly in middle… </a:t>
            </a:r>
            <a:endParaRPr/>
          </a:p>
          <a:p>
            <a:pPr marL="685800" lvl="2" indent="-228600" algn="l" rtl="0">
              <a:lnSpc>
                <a:spcPct val="80000"/>
              </a:lnSpc>
              <a:spcBef>
                <a:spcPts val="600"/>
              </a:spcBef>
              <a:spcAft>
                <a:spcPts val="0"/>
              </a:spcAft>
              <a:buSzPts val="735"/>
              <a:buChar char="■"/>
            </a:pPr>
            <a:r>
              <a:rPr lang="en-US" sz="980"/>
              <a:t>Molar mass of NH</a:t>
            </a:r>
            <a:r>
              <a:rPr lang="en-US" sz="980" baseline="-25000"/>
              <a:t>3</a:t>
            </a:r>
            <a:r>
              <a:rPr lang="en-US" sz="980"/>
              <a:t> is lower than MM of HCl, so ring will be toward right side of tube</a:t>
            </a:r>
            <a:endParaRPr/>
          </a:p>
          <a:p>
            <a:pPr marL="685800" lvl="2" indent="-228600" algn="l" rtl="0">
              <a:lnSpc>
                <a:spcPct val="80000"/>
              </a:lnSpc>
              <a:spcBef>
                <a:spcPts val="600"/>
              </a:spcBef>
              <a:spcAft>
                <a:spcPts val="0"/>
              </a:spcAft>
              <a:buSzPts val="735"/>
              <a:buChar char="■"/>
            </a:pPr>
            <a:r>
              <a:rPr lang="en-US" sz="980"/>
              <a:t>Graham’s Law can be used to establish ratios which can be applied to distances </a:t>
            </a:r>
            <a:endParaRPr/>
          </a:p>
        </p:txBody>
      </p:sp>
      <p:sp>
        <p:nvSpPr>
          <p:cNvPr id="1204" name="Google Shape;1204;g724b252115_0_52"/>
          <p:cNvSpPr/>
          <p:nvPr/>
        </p:nvSpPr>
        <p:spPr>
          <a:xfrm>
            <a:off x="7826678" y="1955108"/>
            <a:ext cx="10923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9">
                  <a:extLst>
                    <a:ext uri="{A12FA001-AC4F-418D-AE19-62706E023703}">
                      <ahyp:hlinkClr xmlns:ahyp="http://schemas.microsoft.com/office/drawing/2018/hyperlinkcolor" val="tx"/>
                    </a:ext>
                  </a:extLst>
                </a:hlinkClick>
              </a:rPr>
              <a:t>Source 2</a:t>
            </a:r>
            <a:endParaRPr sz="1800" b="0" i="0" u="none" strike="noStrike" cap="none">
              <a:solidFill>
                <a:schemeClr val="dk1"/>
              </a:solidFill>
              <a:latin typeface="Rockwell"/>
              <a:ea typeface="Rockwell"/>
              <a:cs typeface="Rockwell"/>
              <a:sym typeface="Rockwell"/>
            </a:endParaRPr>
          </a:p>
        </p:txBody>
      </p:sp>
      <p:sp>
        <p:nvSpPr>
          <p:cNvPr id="1205" name="Google Shape;1205;g724b252115_0_52"/>
          <p:cNvSpPr txBox="1"/>
          <p:nvPr/>
        </p:nvSpPr>
        <p:spPr>
          <a:xfrm>
            <a:off x="7895971" y="2730843"/>
            <a:ext cx="1053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10">
                  <a:extLst>
                    <a:ext uri="{A12FA001-AC4F-418D-AE19-62706E023703}">
                      <ahyp:hlinkClr xmlns:ahyp="http://schemas.microsoft.com/office/drawing/2018/hyperlinkcolor" val="tx"/>
                    </a:ext>
                  </a:extLst>
                </a:hlinkClick>
              </a:rPr>
              <a:t>Video 2</a:t>
            </a:r>
            <a:endParaRPr sz="1800" b="0" i="0" u="none" strike="noStrike" cap="none">
              <a:solidFill>
                <a:schemeClr val="dk1"/>
              </a:solidFill>
              <a:latin typeface="Rockwell"/>
              <a:ea typeface="Rockwell"/>
              <a:cs typeface="Rockwell"/>
              <a:sym typeface="Rockwell"/>
            </a:endParaRPr>
          </a:p>
        </p:txBody>
      </p:sp>
      <p:sp>
        <p:nvSpPr>
          <p:cNvPr id="1206" name="Google Shape;1206;g724b252115_0_52"/>
          <p:cNvSpPr txBox="1"/>
          <p:nvPr/>
        </p:nvSpPr>
        <p:spPr>
          <a:xfrm>
            <a:off x="7883612" y="3100175"/>
            <a:ext cx="1053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11">
                  <a:extLst>
                    <a:ext uri="{A12FA001-AC4F-418D-AE19-62706E023703}">
                      <ahyp:hlinkClr xmlns:ahyp="http://schemas.microsoft.com/office/drawing/2018/hyperlinkcolor" val="tx"/>
                    </a:ext>
                  </a:extLst>
                </a:hlinkClick>
              </a:rPr>
              <a:t>Video 3</a:t>
            </a:r>
            <a:endParaRPr sz="1800" b="0" i="0" u="none" strike="noStrike" cap="none">
              <a:solidFill>
                <a:schemeClr val="dk1"/>
              </a:solidFill>
              <a:latin typeface="Rockwell"/>
              <a:ea typeface="Rockwell"/>
              <a:cs typeface="Rockwell"/>
              <a:sym typeface="Rockwell"/>
            </a:endParaRPr>
          </a:p>
        </p:txBody>
      </p:sp>
      <p:pic>
        <p:nvPicPr>
          <p:cNvPr id="1207" name="Google Shape;1207;g724b252115_0_52" descr="http://www.docbrown.info/page03/3_52states/NH3HCldiffexpt.gif"/>
          <p:cNvPicPr preferRelativeResize="0"/>
          <p:nvPr/>
        </p:nvPicPr>
        <p:blipFill rotWithShape="1">
          <a:blip r:embed="rId12">
            <a:alphaModFix/>
          </a:blip>
          <a:srcRect/>
          <a:stretch/>
        </p:blipFill>
        <p:spPr>
          <a:xfrm>
            <a:off x="2334469" y="4227898"/>
            <a:ext cx="6457580" cy="1248467"/>
          </a:xfrm>
          <a:prstGeom prst="rect">
            <a:avLst/>
          </a:prstGeom>
          <a:noFill/>
          <a:ln w="9525" cap="flat" cmpd="sng">
            <a:solidFill>
              <a:srgbClr val="00B0F0"/>
            </a:solidFill>
            <a:prstDash val="solid"/>
            <a:round/>
            <a:headEnd type="none" w="sm" len="sm"/>
            <a:tailEnd type="none" w="sm" len="sm"/>
          </a:ln>
        </p:spPr>
      </p:pic>
      <p:sp>
        <p:nvSpPr>
          <p:cNvPr id="1208" name="Google Shape;1208;g724b252115_0_52"/>
          <p:cNvSpPr/>
          <p:nvPr/>
        </p:nvSpPr>
        <p:spPr>
          <a:xfrm>
            <a:off x="12768" y="720132"/>
            <a:ext cx="9039600" cy="5000100"/>
          </a:xfrm>
          <a:prstGeom prst="rect">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pic>
        <p:nvPicPr>
          <p:cNvPr id="1209" name="Google Shape;1209;g724b252115_0_52"/>
          <p:cNvPicPr preferRelativeResize="0"/>
          <p:nvPr/>
        </p:nvPicPr>
        <p:blipFill rotWithShape="1">
          <a:blip r:embed="rId13">
            <a:alphaModFix/>
          </a:blip>
          <a:srcRect l="26887" t="26725" r="32513" b="35493"/>
          <a:stretch/>
        </p:blipFill>
        <p:spPr>
          <a:xfrm>
            <a:off x="236978" y="942585"/>
            <a:ext cx="8366473" cy="4377546"/>
          </a:xfrm>
          <a:prstGeom prst="rect">
            <a:avLst/>
          </a:prstGeom>
          <a:noFill/>
          <a:ln>
            <a:noFill/>
          </a:ln>
        </p:spPr>
      </p:pic>
      <p:sp>
        <p:nvSpPr>
          <p:cNvPr id="1210" name="Google Shape;1210;g724b252115_0_52"/>
          <p:cNvSpPr/>
          <p:nvPr/>
        </p:nvSpPr>
        <p:spPr>
          <a:xfrm>
            <a:off x="402280" y="4289667"/>
            <a:ext cx="6972600" cy="970800"/>
          </a:xfrm>
          <a:prstGeom prst="roundRect">
            <a:avLst>
              <a:gd name="adj" fmla="val 16667"/>
            </a:avLst>
          </a:prstGeom>
          <a:gradFill>
            <a:gsLst>
              <a:gs pos="0">
                <a:schemeClr val="dk1"/>
              </a:gs>
              <a:gs pos="100000">
                <a:srgbClr val="949494"/>
              </a:gs>
            </a:gsLst>
            <a:lin ang="5400012" scaled="0"/>
          </a:gradFill>
          <a:ln w="12700" cap="flat" cmpd="sng">
            <a:solidFill>
              <a:schemeClr val="dk1"/>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192"/>
                                        </p:tgtEl>
                                        <p:attrNameLst>
                                          <p:attrName>ppt_y</p:attrName>
                                        </p:attrNameLst>
                                      </p:cBhvr>
                                      <p:tavLst>
                                        <p:tav tm="0">
                                          <p:val>
                                            <p:strVal val="#ppt_y"/>
                                          </p:val>
                                        </p:tav>
                                        <p:tav tm="100000">
                                          <p:val>
                                            <p:strVal val="#ppt_y+1"/>
                                          </p:val>
                                        </p:tav>
                                      </p:tavLst>
                                    </p:anim>
                                    <p:set>
                                      <p:cBhvr>
                                        <p:cTn id="7" dur="1" fill="hold">
                                          <p:stCondLst>
                                            <p:cond delay="500"/>
                                          </p:stCondLst>
                                        </p:cTn>
                                        <p:tgtEl>
                                          <p:spTgt spid="119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1196"/>
                                        </p:tgtEl>
                                        <p:attrNameLst>
                                          <p:attrName>ppt_y</p:attrName>
                                        </p:attrNameLst>
                                      </p:cBhvr>
                                      <p:tavLst>
                                        <p:tav tm="0">
                                          <p:val>
                                            <p:strVal val="#ppt_y"/>
                                          </p:val>
                                        </p:tav>
                                        <p:tav tm="100000">
                                          <p:val>
                                            <p:strVal val="#ppt_y+1"/>
                                          </p:val>
                                        </p:tav>
                                      </p:tavLst>
                                    </p:anim>
                                    <p:set>
                                      <p:cBhvr>
                                        <p:cTn id="12" dur="1" fill="hold">
                                          <p:stCondLst>
                                            <p:cond delay="500"/>
                                          </p:stCondLst>
                                        </p:cTn>
                                        <p:tgtEl>
                                          <p:spTgt spid="119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200"/>
                                        </p:tgtEl>
                                        <p:attrNameLst>
                                          <p:attrName>ppt_y</p:attrName>
                                        </p:attrNameLst>
                                      </p:cBhvr>
                                      <p:tavLst>
                                        <p:tav tm="0">
                                          <p:val>
                                            <p:strVal val="#ppt_y"/>
                                          </p:val>
                                        </p:tav>
                                        <p:tav tm="100000">
                                          <p:val>
                                            <p:strVal val="#ppt_y+1"/>
                                          </p:val>
                                        </p:tav>
                                      </p:tavLst>
                                    </p:anim>
                                    <p:set>
                                      <p:cBhvr>
                                        <p:cTn id="17" dur="1" fill="hold">
                                          <p:stCondLst>
                                            <p:cond delay="500"/>
                                          </p:stCondLst>
                                        </p:cTn>
                                        <p:tgtEl>
                                          <p:spTgt spid="120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1199"/>
                                        </p:tgtEl>
                                        <p:attrNameLst>
                                          <p:attrName>ppt_y</p:attrName>
                                        </p:attrNameLst>
                                      </p:cBhvr>
                                      <p:tavLst>
                                        <p:tav tm="0">
                                          <p:val>
                                            <p:strVal val="#ppt_y"/>
                                          </p:val>
                                        </p:tav>
                                        <p:tav tm="100000">
                                          <p:val>
                                            <p:strVal val="#ppt_y+1"/>
                                          </p:val>
                                        </p:tav>
                                      </p:tavLst>
                                    </p:anim>
                                    <p:set>
                                      <p:cBhvr>
                                        <p:cTn id="22" dur="1" fill="hold">
                                          <p:stCondLst>
                                            <p:cond delay="500"/>
                                          </p:stCondLst>
                                        </p:cTn>
                                        <p:tgtEl>
                                          <p:spTgt spid="119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1198"/>
                                        </p:tgtEl>
                                        <p:attrNameLst>
                                          <p:attrName>ppt_y</p:attrName>
                                        </p:attrNameLst>
                                      </p:cBhvr>
                                      <p:tavLst>
                                        <p:tav tm="0">
                                          <p:val>
                                            <p:strVal val="#ppt_y"/>
                                          </p:val>
                                        </p:tav>
                                        <p:tav tm="100000">
                                          <p:val>
                                            <p:strVal val="#ppt_y+1"/>
                                          </p:val>
                                        </p:tav>
                                      </p:tavLst>
                                    </p:anim>
                                    <p:set>
                                      <p:cBhvr>
                                        <p:cTn id="27" dur="1" fill="hold">
                                          <p:stCondLst>
                                            <p:cond delay="500"/>
                                          </p:stCondLst>
                                        </p:cTn>
                                        <p:tgtEl>
                                          <p:spTgt spid="119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nodeType="clickEffect">
                                  <p:stCondLst>
                                    <p:cond delay="0"/>
                                  </p:stCondLst>
                                  <p:childTnLst>
                                    <p:anim calcmode="lin" valueType="num">
                                      <p:cBhvr additive="base">
                                        <p:cTn id="31" dur="500"/>
                                        <p:tgtEl>
                                          <p:spTgt spid="1207"/>
                                        </p:tgtEl>
                                        <p:attrNameLst>
                                          <p:attrName>ppt_y</p:attrName>
                                        </p:attrNameLst>
                                      </p:cBhvr>
                                      <p:tavLst>
                                        <p:tav tm="0">
                                          <p:val>
                                            <p:strVal val="#ppt_y"/>
                                          </p:val>
                                        </p:tav>
                                        <p:tav tm="100000">
                                          <p:val>
                                            <p:strVal val="#ppt_y+1"/>
                                          </p:val>
                                        </p:tav>
                                      </p:tavLst>
                                    </p:anim>
                                    <p:set>
                                      <p:cBhvr>
                                        <p:cTn id="32" dur="1" fill="hold">
                                          <p:stCondLst>
                                            <p:cond delay="500"/>
                                          </p:stCondLst>
                                        </p:cTn>
                                        <p:tgtEl>
                                          <p:spTgt spid="120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0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0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1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32"/>
          <p:cNvSpPr txBox="1">
            <a:spLocks noGrp="1"/>
          </p:cNvSpPr>
          <p:nvPr>
            <p:ph type="title"/>
          </p:nvPr>
        </p:nvSpPr>
        <p:spPr>
          <a:xfrm>
            <a:off x="498474" y="484094"/>
            <a:ext cx="7556313" cy="11161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Dissolving/Dissociation: Solute and Solvent</a:t>
            </a:r>
            <a:endParaRPr/>
          </a:p>
        </p:txBody>
      </p:sp>
      <p:sp>
        <p:nvSpPr>
          <p:cNvPr id="1216" name="Google Shape;1216;p32"/>
          <p:cNvSpPr txBox="1">
            <a:spLocks noGrp="1"/>
          </p:cNvSpPr>
          <p:nvPr>
            <p:ph type="body" idx="2"/>
          </p:nvPr>
        </p:nvSpPr>
        <p:spPr>
          <a:xfrm>
            <a:off x="4870224" y="1985963"/>
            <a:ext cx="4031806" cy="42963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350"/>
              <a:buChar char="■"/>
            </a:pPr>
            <a:r>
              <a:rPr lang="en-US"/>
              <a:t>When drawing solute ions:</a:t>
            </a:r>
            <a:endParaRPr/>
          </a:p>
          <a:p>
            <a:pPr marL="342900" lvl="0" indent="-342900" algn="l" rtl="0">
              <a:lnSpc>
                <a:spcPct val="100000"/>
              </a:lnSpc>
              <a:spcBef>
                <a:spcPts val="2000"/>
              </a:spcBef>
              <a:spcAft>
                <a:spcPts val="0"/>
              </a:spcAft>
              <a:buSzPts val="1350"/>
              <a:buAutoNum type="arabicPeriod"/>
            </a:pPr>
            <a:r>
              <a:rPr lang="en-US"/>
              <a:t>pay attention to size (Na</a:t>
            </a:r>
            <a:r>
              <a:rPr lang="en-US" baseline="30000"/>
              <a:t>+</a:t>
            </a:r>
            <a:r>
              <a:rPr lang="en-US"/>
              <a:t> is smaller than Cl</a:t>
            </a:r>
            <a:r>
              <a:rPr lang="en-US" baseline="30000"/>
              <a:t>-</a:t>
            </a:r>
            <a:r>
              <a:rPr lang="en-US"/>
              <a:t>)</a:t>
            </a:r>
            <a:endParaRPr/>
          </a:p>
          <a:p>
            <a:pPr marL="342900" lvl="0" indent="-342900" algn="l" rtl="0">
              <a:lnSpc>
                <a:spcPct val="100000"/>
              </a:lnSpc>
              <a:spcBef>
                <a:spcPts val="2000"/>
              </a:spcBef>
              <a:spcAft>
                <a:spcPts val="0"/>
              </a:spcAft>
              <a:buSzPts val="1350"/>
              <a:buAutoNum type="arabicPeriod"/>
            </a:pPr>
            <a:r>
              <a:rPr lang="en-US"/>
              <a:t>Draw charges on ion, but not on water</a:t>
            </a:r>
            <a:endParaRPr/>
          </a:p>
          <a:p>
            <a:pPr marL="342900" lvl="0" indent="-342900" algn="l" rtl="0">
              <a:lnSpc>
                <a:spcPct val="100000"/>
              </a:lnSpc>
              <a:spcBef>
                <a:spcPts val="2000"/>
              </a:spcBef>
              <a:spcAft>
                <a:spcPts val="0"/>
              </a:spcAft>
              <a:buSzPts val="1350"/>
              <a:buAutoNum type="arabicPeriod"/>
            </a:pPr>
            <a:r>
              <a:rPr lang="en-US"/>
              <a:t>draw at least 3 water molecules around each</a:t>
            </a:r>
            <a:endParaRPr/>
          </a:p>
          <a:p>
            <a:pPr marL="342900" lvl="0" indent="-342900" algn="l" rtl="0">
              <a:lnSpc>
                <a:spcPct val="100000"/>
              </a:lnSpc>
              <a:spcBef>
                <a:spcPts val="2000"/>
              </a:spcBef>
              <a:spcAft>
                <a:spcPts val="0"/>
              </a:spcAft>
              <a:buSzPts val="1350"/>
              <a:buAutoNum type="arabicPeriod"/>
            </a:pPr>
            <a:r>
              <a:rPr lang="en-US"/>
              <a:t> the negative dipole (oxygen side) points toward cation and the postive dipoles (H side) points towards the anion</a:t>
            </a:r>
            <a:endParaRPr/>
          </a:p>
        </p:txBody>
      </p:sp>
      <p:sp>
        <p:nvSpPr>
          <p:cNvPr id="1217" name="Google Shape;1217;p32"/>
          <p:cNvSpPr/>
          <p:nvPr/>
        </p:nvSpPr>
        <p:spPr>
          <a:xfrm>
            <a:off x="376638" y="1313123"/>
            <a:ext cx="7558960" cy="77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218" name="Google Shape;1218;p32"/>
          <p:cNvSpPr txBox="1"/>
          <p:nvPr/>
        </p:nvSpPr>
        <p:spPr>
          <a:xfrm>
            <a:off x="0" y="6282263"/>
            <a:ext cx="914400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2.8: The student can draw and/or interpret representations of solutions that show the interactions between the solute and solvent.																	</a:t>
            </a:r>
            <a:endParaRPr sz="1800" b="0" i="0" u="none" strike="noStrike" cap="none">
              <a:solidFill>
                <a:schemeClr val="dk1"/>
              </a:solidFill>
              <a:latin typeface="Rockwell"/>
              <a:ea typeface="Rockwell"/>
              <a:cs typeface="Rockwell"/>
              <a:sym typeface="Rockwell"/>
            </a:endParaRPr>
          </a:p>
        </p:txBody>
      </p:sp>
      <p:sp>
        <p:nvSpPr>
          <p:cNvPr id="1219" name="Google Shape;1219;p32"/>
          <p:cNvSpPr txBox="1"/>
          <p:nvPr/>
        </p:nvSpPr>
        <p:spPr>
          <a:xfrm>
            <a:off x="8097582" y="-32652"/>
            <a:ext cx="9795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pic>
        <p:nvPicPr>
          <p:cNvPr id="1220" name="Google Shape;1220;p32" descr="solutesolvent.jpg"/>
          <p:cNvPicPr preferRelativeResize="0">
            <a:picLocks noGrp="1"/>
          </p:cNvPicPr>
          <p:nvPr>
            <p:ph type="body" idx="1"/>
          </p:nvPr>
        </p:nvPicPr>
        <p:blipFill rotWithShape="1">
          <a:blip r:embed="rId4">
            <a:alphaModFix/>
          </a:blip>
          <a:srcRect t="-19604" b="-19604"/>
          <a:stretch/>
        </p:blipFill>
        <p:spPr>
          <a:xfrm>
            <a:off x="196850" y="1600200"/>
            <a:ext cx="4587066" cy="4681538"/>
          </a:xfrm>
          <a:prstGeom prst="rect">
            <a:avLst/>
          </a:prstGeom>
          <a:noFill/>
          <a:ln>
            <a:noFill/>
          </a:ln>
        </p:spPr>
      </p:pic>
      <p:sp>
        <p:nvSpPr>
          <p:cNvPr id="1221" name="Google Shape;1221;p32"/>
          <p:cNvSpPr txBox="1"/>
          <p:nvPr/>
        </p:nvSpPr>
        <p:spPr>
          <a:xfrm>
            <a:off x="8145208" y="1792196"/>
            <a:ext cx="89495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26" name="Google Shape;1226;p33"/>
          <p:cNvSpPr txBox="1">
            <a:spLocks noGrp="1"/>
          </p:cNvSpPr>
          <p:nvPr>
            <p:ph type="title"/>
          </p:nvPr>
        </p:nvSpPr>
        <p:spPr>
          <a:xfrm>
            <a:off x="609444" y="-19595"/>
            <a:ext cx="7556313" cy="11161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Molarity and Particle Views</a:t>
            </a:r>
            <a:endParaRPr/>
          </a:p>
        </p:txBody>
      </p:sp>
      <p:sp>
        <p:nvSpPr>
          <p:cNvPr id="1227" name="Google Shape;1227;p33"/>
          <p:cNvSpPr txBox="1">
            <a:spLocks noGrp="1"/>
          </p:cNvSpPr>
          <p:nvPr>
            <p:ph type="body" idx="2"/>
          </p:nvPr>
        </p:nvSpPr>
        <p:spPr>
          <a:xfrm>
            <a:off x="498517" y="5104201"/>
            <a:ext cx="8190957" cy="112874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1350"/>
              <a:buChar char="■"/>
            </a:pPr>
            <a:r>
              <a:rPr lang="en-US"/>
              <a:t>QUESTION: Rank the six solutions above in order of increasing molarity. Pay attention to volume, and some have equal concentration</a:t>
            </a:r>
            <a:endParaRPr/>
          </a:p>
          <a:p>
            <a:pPr marL="228600" lvl="0" indent="-228600" algn="l" rtl="0">
              <a:lnSpc>
                <a:spcPct val="90000"/>
              </a:lnSpc>
              <a:spcBef>
                <a:spcPts val="2000"/>
              </a:spcBef>
              <a:spcAft>
                <a:spcPts val="0"/>
              </a:spcAft>
              <a:buSzPts val="1350"/>
              <a:buChar char="■"/>
            </a:pPr>
            <a:r>
              <a:rPr lang="en-US"/>
              <a:t>C,D, and E (tied); A and F (tied); most concentrated is B</a:t>
            </a:r>
            <a:endParaRPr/>
          </a:p>
          <a:p>
            <a:pPr marL="228600" lvl="0" indent="-142875" algn="l" rtl="0">
              <a:lnSpc>
                <a:spcPct val="90000"/>
              </a:lnSpc>
              <a:spcBef>
                <a:spcPts val="2000"/>
              </a:spcBef>
              <a:spcAft>
                <a:spcPts val="0"/>
              </a:spcAft>
              <a:buSzPts val="1350"/>
              <a:buNone/>
            </a:pPr>
            <a:endParaRPr/>
          </a:p>
        </p:txBody>
      </p:sp>
      <p:sp>
        <p:nvSpPr>
          <p:cNvPr id="1228" name="Google Shape;1228;p33"/>
          <p:cNvSpPr txBox="1"/>
          <p:nvPr/>
        </p:nvSpPr>
        <p:spPr>
          <a:xfrm>
            <a:off x="8085252" y="-57310"/>
            <a:ext cx="9795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229" name="Google Shape;1229;p33"/>
          <p:cNvSpPr txBox="1"/>
          <p:nvPr/>
        </p:nvSpPr>
        <p:spPr>
          <a:xfrm>
            <a:off x="0" y="6245276"/>
            <a:ext cx="914400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2.9: The student is able to create or interpret representations that link the concept of molarity with particle views of solutions																	</a:t>
            </a:r>
            <a:endParaRPr sz="1800" b="0" i="0" u="none" strike="noStrike" cap="none">
              <a:solidFill>
                <a:schemeClr val="dk1"/>
              </a:solidFill>
              <a:latin typeface="Rockwell"/>
              <a:ea typeface="Rockwell"/>
              <a:cs typeface="Rockwell"/>
              <a:sym typeface="Rockwell"/>
            </a:endParaRPr>
          </a:p>
        </p:txBody>
      </p:sp>
      <p:sp>
        <p:nvSpPr>
          <p:cNvPr id="1230" name="Google Shape;1230;p33"/>
          <p:cNvSpPr txBox="1"/>
          <p:nvPr/>
        </p:nvSpPr>
        <p:spPr>
          <a:xfrm>
            <a:off x="8132878" y="1816854"/>
            <a:ext cx="89495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231" name="Google Shape;1231;p33"/>
          <p:cNvSpPr txBox="1"/>
          <p:nvPr/>
        </p:nvSpPr>
        <p:spPr>
          <a:xfrm>
            <a:off x="-419209" y="295896"/>
            <a:ext cx="1846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pic>
        <p:nvPicPr>
          <p:cNvPr id="1232" name="Google Shape;1232;p33" descr="Screen Shot 2016-04-04 at 5.37.11 PM.png"/>
          <p:cNvPicPr preferRelativeResize="0"/>
          <p:nvPr/>
        </p:nvPicPr>
        <p:blipFill rotWithShape="1">
          <a:blip r:embed="rId5">
            <a:alphaModFix/>
          </a:blip>
          <a:srcRect/>
          <a:stretch/>
        </p:blipFill>
        <p:spPr>
          <a:xfrm>
            <a:off x="530144" y="690314"/>
            <a:ext cx="7417845" cy="4502974"/>
          </a:xfrm>
          <a:prstGeom prst="rect">
            <a:avLst/>
          </a:prstGeom>
          <a:noFill/>
          <a:ln>
            <a:noFill/>
          </a:ln>
        </p:spPr>
      </p:pic>
      <p:sp>
        <p:nvSpPr>
          <p:cNvPr id="1233" name="Google Shape;1233;p33"/>
          <p:cNvSpPr/>
          <p:nvPr/>
        </p:nvSpPr>
        <p:spPr>
          <a:xfrm>
            <a:off x="591840" y="5769967"/>
            <a:ext cx="6608709" cy="517818"/>
          </a:xfrm>
          <a:prstGeom prst="roundRect">
            <a:avLst>
              <a:gd name="adj" fmla="val 16667"/>
            </a:avLst>
          </a:prstGeom>
          <a:gradFill>
            <a:gsLst>
              <a:gs pos="0">
                <a:schemeClr val="dk1"/>
              </a:gs>
              <a:gs pos="100000">
                <a:srgbClr val="949494"/>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233"/>
                                        </p:tgtEl>
                                      </p:cBhvr>
                                    </p:animEffect>
                                    <p:set>
                                      <p:cBhvr>
                                        <p:cTn id="7" dur="1" fill="hold">
                                          <p:stCondLst>
                                            <p:cond delay="2000"/>
                                          </p:stCondLst>
                                        </p:cTn>
                                        <p:tgtEl>
                                          <p:spTgt spid="12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1238" name="Google Shape;1238;p38"/>
          <p:cNvSpPr txBox="1">
            <a:spLocks noGrp="1"/>
          </p:cNvSpPr>
          <p:nvPr>
            <p:ph type="title"/>
          </p:nvPr>
        </p:nvSpPr>
        <p:spPr>
          <a:xfrm>
            <a:off x="498474" y="189998"/>
            <a:ext cx="7556313" cy="11161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Coulomb’s Law and Solubility</a:t>
            </a:r>
            <a:endParaRPr/>
          </a:p>
        </p:txBody>
      </p:sp>
      <p:sp>
        <p:nvSpPr>
          <p:cNvPr id="1239" name="Google Shape;1239;p38"/>
          <p:cNvSpPr txBox="1">
            <a:spLocks noGrp="1"/>
          </p:cNvSpPr>
          <p:nvPr>
            <p:ph type="body" idx="1"/>
          </p:nvPr>
        </p:nvSpPr>
        <p:spPr>
          <a:xfrm>
            <a:off x="79297" y="813714"/>
            <a:ext cx="8190957" cy="3138210"/>
          </a:xfrm>
          <a:prstGeom prst="rect">
            <a:avLst/>
          </a:prstGeom>
          <a:noFill/>
          <a:ln>
            <a:noFill/>
          </a:ln>
        </p:spPr>
        <p:txBody>
          <a:bodyPr spcFirstLastPara="1" wrap="square" lIns="91425" tIns="45700" rIns="91425" bIns="45700" anchor="t" anchorCtr="0">
            <a:normAutofit/>
          </a:bodyPr>
          <a:lstStyle/>
          <a:p>
            <a:pPr marL="228600" lvl="0" indent="-228600" algn="l" rtl="0">
              <a:lnSpc>
                <a:spcPct val="80000"/>
              </a:lnSpc>
              <a:spcBef>
                <a:spcPts val="0"/>
              </a:spcBef>
              <a:spcAft>
                <a:spcPts val="0"/>
              </a:spcAft>
              <a:buSzPts val="1249"/>
              <a:buChar char="■"/>
            </a:pPr>
            <a:r>
              <a:rPr lang="en-US" sz="1665"/>
              <a:t>Ionic compounds can dissolve in polar liquids like water because the ions are attracted to either the positive or negative part of the molecule.</a:t>
            </a:r>
            <a:endParaRPr/>
          </a:p>
          <a:p>
            <a:pPr marL="228600" lvl="0" indent="-228600" algn="l" rtl="0">
              <a:lnSpc>
                <a:spcPct val="80000"/>
              </a:lnSpc>
              <a:spcBef>
                <a:spcPts val="2000"/>
              </a:spcBef>
              <a:spcAft>
                <a:spcPts val="0"/>
              </a:spcAft>
              <a:buSzPts val="1249"/>
              <a:buChar char="■"/>
            </a:pPr>
            <a:r>
              <a:rPr lang="en-US" sz="1665"/>
              <a:t>There is a sort of tug-of-war involved with species dissolved in water. The water pulls individual ions away from the solid. The solid is pulling individual ions back out of the water. There exists an equilibrium based on how strongly the water attracts the ions, versus how strong the ionic solid attracts the ions.</a:t>
            </a:r>
            <a:endParaRPr/>
          </a:p>
          <a:p>
            <a:pPr marL="228600" lvl="0" indent="-228600" algn="l" rtl="0">
              <a:lnSpc>
                <a:spcPct val="80000"/>
              </a:lnSpc>
              <a:spcBef>
                <a:spcPts val="2000"/>
              </a:spcBef>
              <a:spcAft>
                <a:spcPts val="0"/>
              </a:spcAft>
              <a:buSzPts val="1249"/>
              <a:buChar char="■"/>
            </a:pPr>
            <a:r>
              <a:rPr lang="en-US" sz="1665"/>
              <a:t>We can predict the degree of solubility in water for different ionic compounds using Coulomb's law. The smaller the ions, the closer together they are, and the harder it is for the water molecules to pull the ions away from each other. The greater the charge of the ions, the harder it is for the water to pull them away as well.</a:t>
            </a:r>
            <a:endParaRPr sz="1665"/>
          </a:p>
        </p:txBody>
      </p:sp>
      <p:sp>
        <p:nvSpPr>
          <p:cNvPr id="1240" name="Google Shape;1240;p38"/>
          <p:cNvSpPr txBox="1">
            <a:spLocks noGrp="1"/>
          </p:cNvSpPr>
          <p:nvPr>
            <p:ph type="body" idx="2"/>
          </p:nvPr>
        </p:nvSpPr>
        <p:spPr>
          <a:xfrm>
            <a:off x="338227" y="3696463"/>
            <a:ext cx="5516875" cy="2561142"/>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350"/>
              <a:buChar char="■"/>
            </a:pPr>
            <a:r>
              <a:rPr lang="en-US"/>
              <a:t>QUESTION: Predict which of the following pairs should be  more soluble in water, based on  Coulombic attraction.</a:t>
            </a:r>
            <a:endParaRPr/>
          </a:p>
          <a:p>
            <a:pPr marL="228600" lvl="0" indent="-228600" algn="l" rtl="0">
              <a:lnSpc>
                <a:spcPct val="100000"/>
              </a:lnSpc>
              <a:spcBef>
                <a:spcPts val="2000"/>
              </a:spcBef>
              <a:spcAft>
                <a:spcPts val="0"/>
              </a:spcAft>
              <a:buSzPts val="1350"/>
              <a:buChar char="■"/>
            </a:pPr>
            <a:r>
              <a:rPr lang="en-US"/>
              <a:t>LiF  or  NaF</a:t>
            </a:r>
            <a:endParaRPr/>
          </a:p>
          <a:p>
            <a:pPr marL="228600" lvl="0" indent="-228600" algn="l" rtl="0">
              <a:lnSpc>
                <a:spcPct val="100000"/>
              </a:lnSpc>
              <a:spcBef>
                <a:spcPts val="2000"/>
              </a:spcBef>
              <a:spcAft>
                <a:spcPts val="0"/>
              </a:spcAft>
              <a:buSzPts val="1350"/>
              <a:buChar char="■"/>
            </a:pPr>
            <a:r>
              <a:rPr lang="en-US"/>
              <a:t>NaF or KF</a:t>
            </a:r>
            <a:endParaRPr/>
          </a:p>
          <a:p>
            <a:pPr marL="228600" lvl="0" indent="-228600" algn="l" rtl="0">
              <a:lnSpc>
                <a:spcPct val="100000"/>
              </a:lnSpc>
              <a:spcBef>
                <a:spcPts val="2000"/>
              </a:spcBef>
              <a:spcAft>
                <a:spcPts val="0"/>
              </a:spcAft>
              <a:buSzPts val="1350"/>
              <a:buChar char="■"/>
            </a:pPr>
            <a:r>
              <a:rPr lang="en-US"/>
              <a:t>BeO or LiF</a:t>
            </a:r>
            <a:endParaRPr/>
          </a:p>
        </p:txBody>
      </p:sp>
      <p:sp>
        <p:nvSpPr>
          <p:cNvPr id="1241" name="Google Shape;1241;p38"/>
          <p:cNvSpPr txBox="1"/>
          <p:nvPr/>
        </p:nvSpPr>
        <p:spPr>
          <a:xfrm>
            <a:off x="8097582" y="-32652"/>
            <a:ext cx="9795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242" name="Google Shape;1242;p38"/>
          <p:cNvSpPr txBox="1"/>
          <p:nvPr/>
        </p:nvSpPr>
        <p:spPr>
          <a:xfrm>
            <a:off x="0" y="6257605"/>
            <a:ext cx="914400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2.14: Apply Coulomb’s law to describe the interactions of ions, &amp; the attractions of ions/solvents to explain the factors that contribute to solubility of ionic compounds.																</a:t>
            </a:r>
            <a:endParaRPr sz="1800" b="0" i="0" u="none" strike="noStrike" cap="none">
              <a:solidFill>
                <a:schemeClr val="dk1"/>
              </a:solidFill>
              <a:latin typeface="Rockwell"/>
              <a:ea typeface="Rockwell"/>
              <a:cs typeface="Rockwell"/>
              <a:sym typeface="Rockwell"/>
            </a:endParaRPr>
          </a:p>
        </p:txBody>
      </p:sp>
      <p:pic>
        <p:nvPicPr>
          <p:cNvPr id="1243" name="Google Shape;1243;p38" descr="coulomb.png"/>
          <p:cNvPicPr preferRelativeResize="0"/>
          <p:nvPr/>
        </p:nvPicPr>
        <p:blipFill rotWithShape="1">
          <a:blip r:embed="rId4">
            <a:alphaModFix/>
          </a:blip>
          <a:srcRect/>
          <a:stretch/>
        </p:blipFill>
        <p:spPr>
          <a:xfrm>
            <a:off x="5671656" y="3516434"/>
            <a:ext cx="3491811" cy="2796972"/>
          </a:xfrm>
          <a:prstGeom prst="rect">
            <a:avLst/>
          </a:prstGeom>
          <a:noFill/>
          <a:ln w="19050" cap="flat" cmpd="sng">
            <a:solidFill>
              <a:srgbClr val="762299"/>
            </a:solidFill>
            <a:prstDash val="solid"/>
            <a:round/>
            <a:headEnd type="none" w="sm" len="sm"/>
            <a:tailEnd type="none" w="sm" len="sm"/>
          </a:ln>
        </p:spPr>
      </p:pic>
      <p:sp>
        <p:nvSpPr>
          <p:cNvPr id="1244" name="Google Shape;1244;p38"/>
          <p:cNvSpPr txBox="1"/>
          <p:nvPr/>
        </p:nvSpPr>
        <p:spPr>
          <a:xfrm>
            <a:off x="8120548" y="1816854"/>
            <a:ext cx="89495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245" name="Google Shape;1245;p38"/>
          <p:cNvSpPr/>
          <p:nvPr/>
        </p:nvSpPr>
        <p:spPr>
          <a:xfrm>
            <a:off x="1331606" y="4795977"/>
            <a:ext cx="653473" cy="345211"/>
          </a:xfrm>
          <a:prstGeom prst="frame">
            <a:avLst>
              <a:gd name="adj1" fmla="val 12500"/>
            </a:avLst>
          </a:prstGeom>
          <a:gradFill>
            <a:gsLst>
              <a:gs pos="0">
                <a:srgbClr val="4A174B"/>
              </a:gs>
              <a:gs pos="100000">
                <a:srgbClr val="AD90AE"/>
              </a:gs>
            </a:gsLst>
            <a:lin ang="5400000"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1246" name="Google Shape;1246;p38"/>
          <p:cNvSpPr/>
          <p:nvPr/>
        </p:nvSpPr>
        <p:spPr>
          <a:xfrm>
            <a:off x="1331607" y="5293588"/>
            <a:ext cx="456198" cy="345211"/>
          </a:xfrm>
          <a:prstGeom prst="frame">
            <a:avLst>
              <a:gd name="adj1" fmla="val 12500"/>
            </a:avLst>
          </a:prstGeom>
          <a:gradFill>
            <a:gsLst>
              <a:gs pos="0">
                <a:srgbClr val="4A174B"/>
              </a:gs>
              <a:gs pos="100000">
                <a:srgbClr val="AD90AE"/>
              </a:gs>
            </a:gsLst>
            <a:lin ang="5400000"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1247" name="Google Shape;1247;p38"/>
          <p:cNvSpPr/>
          <p:nvPr/>
        </p:nvSpPr>
        <p:spPr>
          <a:xfrm>
            <a:off x="1356265" y="5836064"/>
            <a:ext cx="517845" cy="345211"/>
          </a:xfrm>
          <a:prstGeom prst="frame">
            <a:avLst>
              <a:gd name="adj1" fmla="val 12500"/>
            </a:avLst>
          </a:prstGeom>
          <a:gradFill>
            <a:gsLst>
              <a:gs pos="0">
                <a:srgbClr val="4A174B"/>
              </a:gs>
              <a:gs pos="100000">
                <a:srgbClr val="AD90AE"/>
              </a:gs>
            </a:gsLst>
            <a:lin ang="5400000"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5"/>
                                        </p:tgtEl>
                                        <p:attrNameLst>
                                          <p:attrName>style.visibility</p:attrName>
                                        </p:attrNameLst>
                                      </p:cBhvr>
                                      <p:to>
                                        <p:strVal val="visible"/>
                                      </p:to>
                                    </p:set>
                                    <p:animEffect transition="in" filter="fade">
                                      <p:cBhvr>
                                        <p:cTn id="7" dur="500"/>
                                        <p:tgtEl>
                                          <p:spTgt spid="12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46"/>
                                        </p:tgtEl>
                                        <p:attrNameLst>
                                          <p:attrName>style.visibility</p:attrName>
                                        </p:attrNameLst>
                                      </p:cBhvr>
                                      <p:to>
                                        <p:strVal val="visible"/>
                                      </p:to>
                                    </p:set>
                                    <p:animEffect transition="in" filter="fade">
                                      <p:cBhvr>
                                        <p:cTn id="12" dur="1000"/>
                                        <p:tgtEl>
                                          <p:spTgt spid="12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47"/>
                                        </p:tgtEl>
                                        <p:attrNameLst>
                                          <p:attrName>style.visibility</p:attrName>
                                        </p:attrNameLst>
                                      </p:cBhvr>
                                      <p:to>
                                        <p:strVal val="visible"/>
                                      </p:to>
                                    </p:set>
                                    <p:animEffect transition="in" filter="fade">
                                      <p:cBhvr>
                                        <p:cTn id="17" dur="2000"/>
                                        <p:tgtEl>
                                          <p:spTgt spid="12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pic>
        <p:nvPicPr>
          <p:cNvPr id="1252" name="Google Shape;1252;g724b250972_0_1852"/>
          <p:cNvPicPr preferRelativeResize="0"/>
          <p:nvPr/>
        </p:nvPicPr>
        <p:blipFill rotWithShape="1">
          <a:blip r:embed="rId3">
            <a:alphaModFix/>
          </a:blip>
          <a:srcRect/>
          <a:stretch/>
        </p:blipFill>
        <p:spPr>
          <a:xfrm>
            <a:off x="98636" y="2186185"/>
            <a:ext cx="4301241" cy="3920939"/>
          </a:xfrm>
          <a:prstGeom prst="rect">
            <a:avLst/>
          </a:prstGeom>
          <a:noFill/>
          <a:ln>
            <a:noFill/>
          </a:ln>
        </p:spPr>
      </p:pic>
      <p:pic>
        <p:nvPicPr>
          <p:cNvPr id="1253" name="Google Shape;1253;g724b250972_0_1852"/>
          <p:cNvPicPr preferRelativeResize="0"/>
          <p:nvPr/>
        </p:nvPicPr>
        <p:blipFill rotWithShape="1">
          <a:blip r:embed="rId4">
            <a:alphaModFix/>
          </a:blip>
          <a:srcRect/>
          <a:stretch/>
        </p:blipFill>
        <p:spPr>
          <a:xfrm>
            <a:off x="3662595" y="1661745"/>
            <a:ext cx="4379949" cy="2176203"/>
          </a:xfrm>
          <a:prstGeom prst="rect">
            <a:avLst/>
          </a:prstGeom>
          <a:noFill/>
          <a:ln>
            <a:noFill/>
          </a:ln>
        </p:spPr>
      </p:pic>
      <p:sp>
        <p:nvSpPr>
          <p:cNvPr id="1254" name="Google Shape;1254;g724b250972_0_1852"/>
          <p:cNvSpPr txBox="1">
            <a:spLocks noGrp="1"/>
          </p:cNvSpPr>
          <p:nvPr>
            <p:ph type="title"/>
          </p:nvPr>
        </p:nvSpPr>
        <p:spPr>
          <a:xfrm>
            <a:off x="498474" y="-21395"/>
            <a:ext cx="7556400" cy="11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900"/>
              <a:buFont typeface="Rokkitt"/>
              <a:buNone/>
            </a:pPr>
            <a:r>
              <a:rPr lang="en-US"/>
              <a:t>Beer-Lambert Law - used to measure the concentration of </a:t>
            </a:r>
            <a:r>
              <a:rPr lang="en-US" b="1" i="1"/>
              <a:t>colored</a:t>
            </a:r>
            <a:r>
              <a:rPr lang="en-US"/>
              <a:t> solutions</a:t>
            </a:r>
            <a:endParaRPr/>
          </a:p>
        </p:txBody>
      </p:sp>
      <p:sp>
        <p:nvSpPr>
          <p:cNvPr id="1255" name="Google Shape;1255;g724b250972_0_1852"/>
          <p:cNvSpPr txBox="1">
            <a:spLocks noGrp="1"/>
          </p:cNvSpPr>
          <p:nvPr>
            <p:ph type="body" idx="2"/>
          </p:nvPr>
        </p:nvSpPr>
        <p:spPr>
          <a:xfrm>
            <a:off x="4399878" y="1985963"/>
            <a:ext cx="3987900" cy="41403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a:p>
            <a:pPr marL="0" marR="0" lvl="0" indent="0" algn="ctr" rtl="0">
              <a:lnSpc>
                <a:spcPct val="100000"/>
              </a:lnSpc>
              <a:spcBef>
                <a:spcPts val="0"/>
              </a:spcBef>
              <a:spcAft>
                <a:spcPts val="0"/>
              </a:spcAft>
              <a:buClr>
                <a:schemeClr val="accent1"/>
              </a:buClr>
              <a:buSzPts val="1350"/>
              <a:buFont typeface="Noto Sans Symbols"/>
              <a:buNone/>
            </a:pPr>
            <a:r>
              <a:rPr lang="en-US" sz="3600" b="1"/>
              <a:t>A = abc</a:t>
            </a:r>
            <a:endParaRPr sz="3600" b="1"/>
          </a:p>
          <a:p>
            <a:pPr marL="228600" marR="0" lvl="0" indent="-228600" algn="l" rtl="0">
              <a:lnSpc>
                <a:spcPct val="100000"/>
              </a:lnSpc>
              <a:spcBef>
                <a:spcPts val="0"/>
              </a:spcBef>
              <a:spcAft>
                <a:spcPts val="0"/>
              </a:spcAft>
              <a:buClr>
                <a:schemeClr val="accent1"/>
              </a:buClr>
              <a:buSzPts val="1350"/>
              <a:buFont typeface="Noto Sans Symbols"/>
              <a:buNone/>
            </a:pPr>
            <a:r>
              <a:rPr lang="en-US"/>
              <a:t>A = absorbance</a:t>
            </a:r>
            <a:endParaRPr/>
          </a:p>
          <a:p>
            <a:pPr marL="228600" marR="0" lvl="0" indent="-228600" algn="l" rtl="0">
              <a:lnSpc>
                <a:spcPct val="100000"/>
              </a:lnSpc>
              <a:spcBef>
                <a:spcPts val="0"/>
              </a:spcBef>
              <a:spcAft>
                <a:spcPts val="0"/>
              </a:spcAft>
              <a:buClr>
                <a:schemeClr val="accent1"/>
              </a:buClr>
              <a:buSzPts val="1350"/>
              <a:buFont typeface="Noto Sans Symbols"/>
              <a:buNone/>
            </a:pPr>
            <a:r>
              <a:rPr lang="en-US"/>
              <a:t>a = molar absorptivity (constant for material being tested)</a:t>
            </a:r>
            <a:endParaRPr/>
          </a:p>
          <a:p>
            <a:pPr marL="228600" marR="0" lvl="0" indent="-228600" algn="l" rtl="0">
              <a:lnSpc>
                <a:spcPct val="100000"/>
              </a:lnSpc>
              <a:spcBef>
                <a:spcPts val="0"/>
              </a:spcBef>
              <a:spcAft>
                <a:spcPts val="0"/>
              </a:spcAft>
              <a:buClr>
                <a:schemeClr val="accent1"/>
              </a:buClr>
              <a:buSzPts val="1350"/>
              <a:buFont typeface="Noto Sans Symbols"/>
              <a:buNone/>
            </a:pPr>
            <a:r>
              <a:rPr lang="en-US"/>
              <a:t>b = path length (cuvette = 1 cm)</a:t>
            </a:r>
            <a:endParaRPr/>
          </a:p>
          <a:p>
            <a:pPr marL="228600" marR="0" lvl="0" indent="-228600" algn="l" rtl="0">
              <a:lnSpc>
                <a:spcPct val="100000"/>
              </a:lnSpc>
              <a:spcBef>
                <a:spcPts val="0"/>
              </a:spcBef>
              <a:spcAft>
                <a:spcPts val="0"/>
              </a:spcAft>
              <a:buClr>
                <a:schemeClr val="accent1"/>
              </a:buClr>
              <a:buSzPts val="1350"/>
              <a:buFont typeface="Noto Sans Symbols"/>
              <a:buNone/>
            </a:pPr>
            <a:r>
              <a:rPr lang="en-US"/>
              <a:t>c = concentration</a:t>
            </a:r>
            <a:endParaRPr/>
          </a:p>
          <a:p>
            <a:pPr marL="457200" marR="0" lvl="0" indent="-228600" algn="l" rtl="0">
              <a:lnSpc>
                <a:spcPct val="100000"/>
              </a:lnSpc>
              <a:spcBef>
                <a:spcPts val="0"/>
              </a:spcBef>
              <a:spcAft>
                <a:spcPts val="0"/>
              </a:spcAft>
              <a:buSzPts val="1350"/>
              <a:buChar char="■"/>
            </a:pPr>
            <a:r>
              <a:rPr lang="en-US"/>
              <a:t>Taken at fixed wavelength</a:t>
            </a:r>
            <a:endParaRPr/>
          </a:p>
        </p:txBody>
      </p:sp>
      <p:sp>
        <p:nvSpPr>
          <p:cNvPr id="1256" name="Google Shape;1256;g724b250972_0_1852"/>
          <p:cNvSpPr txBox="1"/>
          <p:nvPr/>
        </p:nvSpPr>
        <p:spPr>
          <a:xfrm>
            <a:off x="7737128" y="-47370"/>
            <a:ext cx="1407000" cy="469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rPr>
              <a:t>Source 1, </a:t>
            </a:r>
            <a:r>
              <a:rPr lang="en-US" sz="1800" b="0" i="0" u="sng" strike="noStrike" cap="none">
                <a:solidFill>
                  <a:schemeClr val="hlink"/>
                </a:solidFill>
                <a:latin typeface="Rockwell"/>
                <a:ea typeface="Rockwell"/>
                <a:cs typeface="Rockwell"/>
                <a:sym typeface="Rockwell"/>
                <a:hlinkClick r:id="rId5"/>
              </a:rPr>
              <a:t>2</a:t>
            </a:r>
            <a:endParaRPr sz="1800" b="0" i="0" u="sng" strike="noStrike" cap="none">
              <a:solidFill>
                <a:schemeClr val="hlink"/>
              </a:solidFill>
              <a:latin typeface="Rockwell"/>
              <a:ea typeface="Rockwell"/>
              <a:cs typeface="Rockwell"/>
              <a:sym typeface="Rockwell"/>
              <a:hlinkClick r:id="rId5"/>
            </a:endParaRPr>
          </a:p>
        </p:txBody>
      </p:sp>
      <p:sp>
        <p:nvSpPr>
          <p:cNvPr id="1257" name="Google Shape;1257;g724b250972_0_1852"/>
          <p:cNvSpPr txBox="1"/>
          <p:nvPr/>
        </p:nvSpPr>
        <p:spPr>
          <a:xfrm>
            <a:off x="0" y="6107131"/>
            <a:ext cx="9144000" cy="69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LO1.16: Design and/or interpret the results of an experiment regarding the absorption of light to determine the concentration of an absorbing species in solution</a:t>
            </a: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1258" name="Google Shape;1258;g724b250972_0_1852"/>
          <p:cNvSpPr txBox="1"/>
          <p:nvPr/>
        </p:nvSpPr>
        <p:spPr>
          <a:xfrm>
            <a:off x="8157538" y="1816853"/>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6"/>
              </a:rPr>
              <a:t>Video</a:t>
            </a:r>
            <a:endParaRPr sz="1400" b="0" i="0" u="none" strike="noStrike" cap="none">
              <a:solidFill>
                <a:srgbClr val="000000"/>
              </a:solidFill>
              <a:latin typeface="Arial"/>
              <a:ea typeface="Arial"/>
              <a:cs typeface="Arial"/>
              <a:sym typeface="Arial"/>
            </a:endParaRPr>
          </a:p>
        </p:txBody>
      </p:sp>
      <p:pic>
        <p:nvPicPr>
          <p:cNvPr id="1259" name="Google Shape;1259;g724b250972_0_1852" descr="Screen Shot 2016-04-07 at 8.30.44 PM.png"/>
          <p:cNvPicPr preferRelativeResize="0"/>
          <p:nvPr/>
        </p:nvPicPr>
        <p:blipFill rotWithShape="1">
          <a:blip r:embed="rId7">
            <a:alphaModFix/>
          </a:blip>
          <a:srcRect/>
          <a:stretch/>
        </p:blipFill>
        <p:spPr>
          <a:xfrm>
            <a:off x="1405580" y="199868"/>
            <a:ext cx="6330709" cy="6551431"/>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1260" name="Google Shape;1260;g724b250972_0_1852"/>
          <p:cNvSpPr/>
          <p:nvPr/>
        </p:nvSpPr>
        <p:spPr>
          <a:xfrm>
            <a:off x="1405580" y="5671335"/>
            <a:ext cx="6732000" cy="10386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0"/>
                                        </p:tgtEl>
                                        <p:attrNameLst>
                                          <p:attrName>style.visibility</p:attrName>
                                        </p:attrNameLst>
                                      </p:cBhvr>
                                      <p:to>
                                        <p:strVal val="visible"/>
                                      </p:to>
                                    </p:set>
                                    <p:animEffect transition="in" filter="fade">
                                      <p:cBhvr>
                                        <p:cTn id="7" dur="500"/>
                                        <p:tgtEl>
                                          <p:spTgt spid="1260"/>
                                        </p:tgtEl>
                                      </p:cBhvr>
                                    </p:animEffect>
                                  </p:childTnLst>
                                </p:cTn>
                              </p:par>
                              <p:par>
                                <p:cTn id="8" presetID="10" presetClass="entr" presetSubtype="0" fill="hold" nodeType="withEffect">
                                  <p:stCondLst>
                                    <p:cond delay="0"/>
                                  </p:stCondLst>
                                  <p:childTnLst>
                                    <p:set>
                                      <p:cBhvr>
                                        <p:cTn id="9" dur="1" fill="hold">
                                          <p:stCondLst>
                                            <p:cond delay="0"/>
                                          </p:stCondLst>
                                        </p:cTn>
                                        <p:tgtEl>
                                          <p:spTgt spid="1259"/>
                                        </p:tgtEl>
                                        <p:attrNameLst>
                                          <p:attrName>style.visibility</p:attrName>
                                        </p:attrNameLst>
                                      </p:cBhvr>
                                      <p:to>
                                        <p:strVal val="visible"/>
                                      </p:to>
                                    </p:set>
                                    <p:animEffect transition="in" filter="fade">
                                      <p:cBhvr>
                                        <p:cTn id="10" dur="500"/>
                                        <p:tgtEl>
                                          <p:spTgt spid="125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1260"/>
                                        </p:tgtEl>
                                      </p:cBhvr>
                                    </p:animEffect>
                                    <p:set>
                                      <p:cBhvr>
                                        <p:cTn id="15" dur="1" fill="hold">
                                          <p:stCondLst>
                                            <p:cond delay="2000"/>
                                          </p:stCondLst>
                                        </p:cTn>
                                        <p:tgtEl>
                                          <p:spTgt spid="12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5" name="Google Shape;1265;g724b250972_0_831"/>
          <p:cNvSpPr txBox="1">
            <a:spLocks noGrp="1"/>
          </p:cNvSpPr>
          <p:nvPr>
            <p:ph type="title"/>
          </p:nvPr>
        </p:nvSpPr>
        <p:spPr>
          <a:xfrm>
            <a:off x="1296768" y="3124200"/>
            <a:ext cx="5638800" cy="1362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4000"/>
              <a:buFont typeface="Rockwell"/>
              <a:buNone/>
            </a:pPr>
            <a:r>
              <a:rPr lang="en-US" sz="4000"/>
              <a:t>Unit 4 </a:t>
            </a:r>
            <a:endParaRPr sz="4000"/>
          </a:p>
        </p:txBody>
      </p:sp>
      <p:sp>
        <p:nvSpPr>
          <p:cNvPr id="1266" name="Google Shape;1266;g724b250972_0_831"/>
          <p:cNvSpPr txBox="1">
            <a:spLocks noGrp="1"/>
          </p:cNvSpPr>
          <p:nvPr>
            <p:ph type="body" idx="1"/>
          </p:nvPr>
        </p:nvSpPr>
        <p:spPr>
          <a:xfrm>
            <a:off x="1296779" y="4375950"/>
            <a:ext cx="6219300" cy="15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750"/>
              <a:buNone/>
            </a:pPr>
            <a:r>
              <a:rPr lang="en-US" sz="5000"/>
              <a:t>Chemical Reactions 7-9%</a:t>
            </a:r>
            <a:endParaRPr sz="5000"/>
          </a:p>
        </p:txBody>
      </p:sp>
      <p:pic>
        <p:nvPicPr>
          <p:cNvPr id="1267" name="Google Shape;1267;g724b250972_0_831"/>
          <p:cNvPicPr preferRelativeResize="0"/>
          <p:nvPr/>
        </p:nvPicPr>
        <p:blipFill rotWithShape="1">
          <a:blip r:embed="rId3">
            <a:alphaModFix/>
          </a:blip>
          <a:srcRect/>
          <a:stretch/>
        </p:blipFill>
        <p:spPr>
          <a:xfrm>
            <a:off x="2496678" y="1078162"/>
            <a:ext cx="5962859" cy="1849522"/>
          </a:xfrm>
          <a:prstGeom prst="rect">
            <a:avLst/>
          </a:prstGeom>
          <a:noFill/>
          <a:ln w="76200" cap="flat" cmpd="sng">
            <a:solidFill>
              <a:schemeClr val="accent4"/>
            </a:solidFill>
            <a:prstDash val="solid"/>
            <a:round/>
            <a:headEnd type="none" w="sm" len="sm"/>
            <a:tailEnd type="none" w="sm" len="sm"/>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Google Shape;1272;g724b250972_0_837"/>
          <p:cNvSpPr/>
          <p:nvPr/>
        </p:nvSpPr>
        <p:spPr>
          <a:xfrm>
            <a:off x="371318" y="966345"/>
            <a:ext cx="6181500" cy="4832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entury Gothic"/>
                <a:ea typeface="Century Gothic"/>
                <a:cs typeface="Century Gothic"/>
                <a:sym typeface="Century Gothic"/>
              </a:rPr>
              <a:t>Changes in matter involve the rearrangement and/or reorganizations of atoms and/or the transfer of electrons.</a:t>
            </a:r>
            <a:endParaRPr sz="1400" b="0" i="0" u="none" strike="noStrike" cap="none">
              <a:solidFill>
                <a:srgbClr val="000000"/>
              </a:solidFill>
              <a:latin typeface="Arial"/>
              <a:ea typeface="Arial"/>
              <a:cs typeface="Arial"/>
              <a:sym typeface="Arial"/>
            </a:endParaRPr>
          </a:p>
        </p:txBody>
      </p:sp>
      <p:pic>
        <p:nvPicPr>
          <p:cNvPr id="1273" name="Google Shape;1273;g724b250972_0_837" descr="acids_bases_ph_scale_small-copy-300x258.jpg"/>
          <p:cNvPicPr preferRelativeResize="0">
            <a:picLocks noGrp="1"/>
          </p:cNvPicPr>
          <p:nvPr>
            <p:ph type="pic" idx="2"/>
          </p:nvPr>
        </p:nvPicPr>
        <p:blipFill rotWithShape="1">
          <a:blip r:embed="rId3">
            <a:alphaModFix/>
          </a:blip>
          <a:srcRect l="6635" r="6624"/>
          <a:stretch/>
        </p:blipFill>
        <p:spPr>
          <a:xfrm>
            <a:off x="6802438" y="2374940"/>
            <a:ext cx="2057400" cy="2039100"/>
          </a:xfrm>
          <a:prstGeom prst="rect">
            <a:avLst/>
          </a:prstGeom>
          <a:noFill/>
          <a:ln>
            <a:noFill/>
          </a:ln>
        </p:spPr>
      </p:pic>
      <p:pic>
        <p:nvPicPr>
          <p:cNvPr id="1274" name="Google Shape;1274;g724b250972_0_837" descr="water1.jpg"/>
          <p:cNvPicPr preferRelativeResize="0">
            <a:picLocks noGrp="1"/>
          </p:cNvPicPr>
          <p:nvPr>
            <p:ph type="pic" idx="3"/>
          </p:nvPr>
        </p:nvPicPr>
        <p:blipFill rotWithShape="1">
          <a:blip r:embed="rId4">
            <a:alphaModFix/>
          </a:blip>
          <a:srcRect l="-46629" t="-42387" r="-38042" b="-36311"/>
          <a:stretch/>
        </p:blipFill>
        <p:spPr>
          <a:xfrm>
            <a:off x="5714431" y="3745312"/>
            <a:ext cx="4071000" cy="2710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5"/>
          <p:cNvPicPr preferRelativeResize="0"/>
          <p:nvPr/>
        </p:nvPicPr>
        <p:blipFill rotWithShape="1">
          <a:blip r:embed="rId3">
            <a:alphaModFix/>
          </a:blip>
          <a:srcRect/>
          <a:stretch/>
        </p:blipFill>
        <p:spPr>
          <a:xfrm>
            <a:off x="462820" y="1105807"/>
            <a:ext cx="3561831" cy="4749108"/>
          </a:xfrm>
          <a:prstGeom prst="rect">
            <a:avLst/>
          </a:prstGeom>
          <a:noFill/>
          <a:ln>
            <a:noFill/>
          </a:ln>
        </p:spPr>
      </p:pic>
      <p:sp>
        <p:nvSpPr>
          <p:cNvPr id="578" name="Google Shape;578;p5"/>
          <p:cNvSpPr txBox="1">
            <a:spLocks noGrp="1"/>
          </p:cNvSpPr>
          <p:nvPr>
            <p:ph type="title"/>
          </p:nvPr>
        </p:nvSpPr>
        <p:spPr>
          <a:xfrm>
            <a:off x="498524" y="173718"/>
            <a:ext cx="7556400" cy="11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900"/>
              <a:buFont typeface="Rokkitt"/>
              <a:buNone/>
            </a:pPr>
            <a:r>
              <a:rPr lang="en-US"/>
              <a:t>Identifying Purity of a Substance</a:t>
            </a:r>
            <a:endParaRPr/>
          </a:p>
        </p:txBody>
      </p:sp>
      <p:sp>
        <p:nvSpPr>
          <p:cNvPr id="579" name="Google Shape;579;p5"/>
          <p:cNvSpPr txBox="1">
            <a:spLocks noGrp="1"/>
          </p:cNvSpPr>
          <p:nvPr>
            <p:ph type="body" idx="1"/>
          </p:nvPr>
        </p:nvSpPr>
        <p:spPr>
          <a:xfrm>
            <a:off x="498518" y="1985963"/>
            <a:ext cx="3657600" cy="4140200"/>
          </a:xfrm>
          <a:prstGeom prst="rect">
            <a:avLst/>
          </a:prstGeom>
          <a:noFill/>
          <a:ln>
            <a:noFill/>
          </a:ln>
        </p:spPr>
        <p:txBody>
          <a:bodyPr spcFirstLastPara="1" wrap="square" lIns="91425" tIns="45700" rIns="91425" bIns="45700" anchor="t" anchorCtr="0">
            <a:noAutofit/>
          </a:bodyPr>
          <a:lstStyle/>
          <a:p>
            <a:pPr marL="228600" marR="0" lvl="0" indent="-212725" algn="l" rtl="0">
              <a:lnSpc>
                <a:spcPct val="100000"/>
              </a:lnSpc>
              <a:spcBef>
                <a:spcPts val="0"/>
              </a:spcBef>
              <a:spcAft>
                <a:spcPts val="0"/>
              </a:spcAft>
              <a:buClr>
                <a:schemeClr val="dk1"/>
              </a:buClr>
              <a:buSzPts val="1100"/>
              <a:buFont typeface="Arial"/>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p:txBody>
      </p:sp>
      <p:sp>
        <p:nvSpPr>
          <p:cNvPr id="580" name="Google Shape;580;p5"/>
          <p:cNvSpPr txBox="1">
            <a:spLocks noGrp="1"/>
          </p:cNvSpPr>
          <p:nvPr>
            <p:ph type="body" idx="2"/>
          </p:nvPr>
        </p:nvSpPr>
        <p:spPr>
          <a:xfrm>
            <a:off x="4308518" y="1163815"/>
            <a:ext cx="3915522" cy="4691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350"/>
              <a:buChar char="■"/>
            </a:pPr>
            <a:r>
              <a:rPr lang="en-US"/>
              <a:t>Impurities in a substance can change the percent composition by mass </a:t>
            </a:r>
            <a:endParaRPr/>
          </a:p>
          <a:p>
            <a:pPr marL="457200" lvl="0" indent="-228600" algn="l" rtl="0">
              <a:lnSpc>
                <a:spcPct val="100000"/>
              </a:lnSpc>
              <a:spcBef>
                <a:spcPts val="0"/>
              </a:spcBef>
              <a:spcAft>
                <a:spcPts val="0"/>
              </a:spcAft>
              <a:buSzPts val="1350"/>
              <a:buChar char="■"/>
            </a:pPr>
            <a:r>
              <a:rPr lang="en-US"/>
              <a:t>If more of a certain element is added from an impurity, then the percent mass of that element will increase and vice versa</a:t>
            </a:r>
            <a:endParaRPr/>
          </a:p>
          <a:p>
            <a:pPr marL="457200" lvl="0" indent="-228600" algn="l" rtl="0">
              <a:lnSpc>
                <a:spcPct val="100000"/>
              </a:lnSpc>
              <a:spcBef>
                <a:spcPts val="0"/>
              </a:spcBef>
              <a:spcAft>
                <a:spcPts val="0"/>
              </a:spcAft>
              <a:buSzPts val="1350"/>
              <a:buChar char="■"/>
            </a:pPr>
            <a:r>
              <a:rPr lang="en-US"/>
              <a:t>When heating a hydrate, the substance is heated several times to ensure the water is driven off</a:t>
            </a:r>
            <a:endParaRPr/>
          </a:p>
          <a:p>
            <a:pPr marL="685800" lvl="1" indent="-228600" algn="l" rtl="0">
              <a:lnSpc>
                <a:spcPct val="100000"/>
              </a:lnSpc>
              <a:spcBef>
                <a:spcPts val="0"/>
              </a:spcBef>
              <a:spcAft>
                <a:spcPts val="0"/>
              </a:spcAft>
              <a:buSzPts val="1350"/>
              <a:buChar char="■"/>
            </a:pPr>
            <a:r>
              <a:rPr lang="en-US"/>
              <a:t>Then you are simply left with the pure substance and no excess water</a:t>
            </a:r>
            <a:endParaRPr/>
          </a:p>
          <a:p>
            <a:pPr marL="457200" lvl="0" indent="-142875" algn="l" rtl="0">
              <a:lnSpc>
                <a:spcPct val="100000"/>
              </a:lnSpc>
              <a:spcBef>
                <a:spcPts val="0"/>
              </a:spcBef>
              <a:spcAft>
                <a:spcPts val="0"/>
              </a:spcAft>
              <a:buSzPts val="1350"/>
              <a:buNone/>
            </a:pPr>
            <a:endParaRPr/>
          </a:p>
        </p:txBody>
      </p:sp>
      <p:sp>
        <p:nvSpPr>
          <p:cNvPr id="581" name="Google Shape;581;p5"/>
          <p:cNvSpPr txBox="1"/>
          <p:nvPr/>
        </p:nvSpPr>
        <p:spPr>
          <a:xfrm>
            <a:off x="70525" y="6008076"/>
            <a:ext cx="91440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 1.3:  The student is able to select and apply mathematical relationships to mass data in order to justify a claim regarding the identity and/or estimated purity of a substance.</a:t>
            </a: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582" name="Google Shape;582;p5"/>
          <p:cNvSpPr txBox="1"/>
          <p:nvPr/>
        </p:nvSpPr>
        <p:spPr>
          <a:xfrm>
            <a:off x="8065720" y="-62015"/>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583" name="Google Shape;583;p5"/>
          <p:cNvSpPr txBox="1"/>
          <p:nvPr/>
        </p:nvSpPr>
        <p:spPr>
          <a:xfrm>
            <a:off x="8137627" y="1788699"/>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5"/>
              </a:rPr>
              <a:t>Video</a:t>
            </a:r>
            <a:endParaRPr sz="1800" b="0" i="0" u="sng" strike="noStrike" cap="none">
              <a:solidFill>
                <a:schemeClr val="hlink"/>
              </a:solidFill>
              <a:latin typeface="Rockwell"/>
              <a:ea typeface="Rockwell"/>
              <a:cs typeface="Rockwell"/>
              <a:sym typeface="Rockwell"/>
              <a:hlinkClick r:id="rId6"/>
            </a:endParaRPr>
          </a:p>
        </p:txBody>
      </p:sp>
      <p:sp>
        <p:nvSpPr>
          <p:cNvPr id="584" name="Google Shape;584;p5"/>
          <p:cNvSpPr txBox="1"/>
          <p:nvPr/>
        </p:nvSpPr>
        <p:spPr>
          <a:xfrm>
            <a:off x="4414026" y="5424755"/>
            <a:ext cx="641144" cy="276999"/>
          </a:xfrm>
          <a:prstGeom prst="rect">
            <a:avLst/>
          </a:prstGeom>
          <a:solidFill>
            <a:schemeClr val="lt1"/>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Times New Roman"/>
              <a:ea typeface="Times New Roman"/>
              <a:cs typeface="Times New Roman"/>
              <a:sym typeface="Times New Roman"/>
            </a:endParaRPr>
          </a:p>
        </p:txBody>
      </p:sp>
      <p:sp>
        <p:nvSpPr>
          <p:cNvPr id="585" name="Google Shape;585;p5"/>
          <p:cNvSpPr txBox="1"/>
          <p:nvPr/>
        </p:nvSpPr>
        <p:spPr>
          <a:xfrm>
            <a:off x="239706" y="2264456"/>
            <a:ext cx="7474998" cy="2862322"/>
          </a:xfrm>
          <a:prstGeom prst="rect">
            <a:avLst/>
          </a:prstGeom>
          <a:solidFill>
            <a:schemeClr val="accent6"/>
          </a:solidFill>
          <a:ln w="25400" cap="flat" cmpd="sng">
            <a:solidFill>
              <a:srgbClr val="7675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The mass percent of oxygen in pure glucose, C</a:t>
            </a:r>
            <a:r>
              <a:rPr lang="en-US" sz="1800" b="0" i="0" u="none" strike="noStrike" cap="none" baseline="-25000">
                <a:solidFill>
                  <a:schemeClr val="lt1"/>
                </a:solidFill>
                <a:latin typeface="Rockwell"/>
                <a:ea typeface="Rockwell"/>
                <a:cs typeface="Rockwell"/>
                <a:sym typeface="Rockwell"/>
              </a:rPr>
              <a:t>6</a:t>
            </a:r>
            <a:r>
              <a:rPr lang="en-US" sz="1800" b="0" i="0" u="none" strike="noStrike" cap="none">
                <a:solidFill>
                  <a:schemeClr val="lt1"/>
                </a:solidFill>
                <a:latin typeface="Rockwell"/>
                <a:ea typeface="Rockwell"/>
                <a:cs typeface="Rockwell"/>
                <a:sym typeface="Rockwell"/>
              </a:rPr>
              <a:t>H</a:t>
            </a:r>
            <a:r>
              <a:rPr lang="en-US" sz="1800" b="0" i="0" u="none" strike="noStrike" cap="none" baseline="-25000">
                <a:solidFill>
                  <a:schemeClr val="lt1"/>
                </a:solidFill>
                <a:latin typeface="Rockwell"/>
                <a:ea typeface="Rockwell"/>
                <a:cs typeface="Rockwell"/>
                <a:sym typeface="Rockwell"/>
              </a:rPr>
              <a:t>12</a:t>
            </a:r>
            <a:r>
              <a:rPr lang="en-US" sz="1800" b="0" i="0" u="none" strike="noStrike" cap="none">
                <a:solidFill>
                  <a:schemeClr val="lt1"/>
                </a:solidFill>
                <a:latin typeface="Rockwell"/>
                <a:ea typeface="Rockwell"/>
                <a:cs typeface="Rockwell"/>
                <a:sym typeface="Rockwell"/>
              </a:rPr>
              <a:t>O</a:t>
            </a:r>
            <a:r>
              <a:rPr lang="en-US" sz="1800" b="0" i="0" u="none" strike="noStrike" cap="none" baseline="-25000">
                <a:solidFill>
                  <a:schemeClr val="lt1"/>
                </a:solidFill>
                <a:latin typeface="Rockwell"/>
                <a:ea typeface="Rockwell"/>
                <a:cs typeface="Rockwell"/>
                <a:sym typeface="Rockwell"/>
              </a:rPr>
              <a:t>6</a:t>
            </a:r>
            <a:r>
              <a:rPr lang="en-US" sz="1800" b="0" i="0" u="none" strike="noStrike" cap="none">
                <a:solidFill>
                  <a:schemeClr val="lt1"/>
                </a:solidFill>
                <a:latin typeface="Rockwell"/>
                <a:ea typeface="Rockwell"/>
                <a:cs typeface="Rockwell"/>
                <a:sym typeface="Rockwell"/>
              </a:rPr>
              <a:t> is 53.3 percent. A chemist analyzes a sample of glucose that contains impurities and determines that the mass percent of oxygen is 49.7 percent. Which of the follow impurities could account for the low mass percent of oxygen in the sample?</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1800"/>
              <a:buFont typeface="Rockwell"/>
              <a:buAutoNum type="alphaLcPeriod"/>
            </a:pPr>
            <a:r>
              <a:rPr lang="en-US" sz="1800" b="0" i="0" u="none" strike="noStrike" cap="none">
                <a:solidFill>
                  <a:schemeClr val="lt1"/>
                </a:solidFill>
                <a:latin typeface="Rockwell"/>
                <a:ea typeface="Rockwell"/>
                <a:cs typeface="Rockwell"/>
                <a:sym typeface="Rockwell"/>
              </a:rPr>
              <a:t>n-eicosane (C</a:t>
            </a:r>
            <a:r>
              <a:rPr lang="en-US" sz="1800" b="0" i="0" u="none" strike="noStrike" cap="none" baseline="-25000">
                <a:solidFill>
                  <a:schemeClr val="lt1"/>
                </a:solidFill>
                <a:latin typeface="Rockwell"/>
                <a:ea typeface="Rockwell"/>
                <a:cs typeface="Rockwell"/>
                <a:sym typeface="Rockwell"/>
              </a:rPr>
              <a:t>20</a:t>
            </a:r>
            <a:r>
              <a:rPr lang="en-US" sz="1800" b="0" i="0" u="none" strike="noStrike" cap="none">
                <a:solidFill>
                  <a:schemeClr val="lt1"/>
                </a:solidFill>
                <a:latin typeface="Rockwell"/>
                <a:ea typeface="Rockwell"/>
                <a:cs typeface="Rockwell"/>
                <a:sym typeface="Rockwell"/>
              </a:rPr>
              <a:t>H</a:t>
            </a:r>
            <a:r>
              <a:rPr lang="en-US" sz="1800" b="0" i="0" u="none" strike="noStrike" cap="none" baseline="-25000">
                <a:solidFill>
                  <a:schemeClr val="lt1"/>
                </a:solidFill>
                <a:latin typeface="Rockwell"/>
                <a:ea typeface="Rockwell"/>
                <a:cs typeface="Rockwell"/>
                <a:sym typeface="Rockwell"/>
              </a:rPr>
              <a:t>42</a:t>
            </a:r>
            <a:r>
              <a:rPr lang="en-US" sz="1800" b="0" i="0" u="none" strike="noStrike" cap="none">
                <a:solidFill>
                  <a:schemeClr val="lt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1800"/>
              <a:buFont typeface="Rockwell"/>
              <a:buAutoNum type="alphaLcPeriod"/>
            </a:pPr>
            <a:r>
              <a:rPr lang="en-US" sz="1800" b="0" i="0" u="none" strike="noStrike" cap="none">
                <a:solidFill>
                  <a:schemeClr val="lt1"/>
                </a:solidFill>
                <a:latin typeface="Rockwell"/>
                <a:ea typeface="Rockwell"/>
                <a:cs typeface="Rockwell"/>
                <a:sym typeface="Rockwell"/>
              </a:rPr>
              <a:t>ribose C</a:t>
            </a:r>
            <a:r>
              <a:rPr lang="en-US" sz="1800" b="0" i="0" u="none" strike="noStrike" cap="none" baseline="-25000">
                <a:solidFill>
                  <a:schemeClr val="lt1"/>
                </a:solidFill>
                <a:latin typeface="Rockwell"/>
                <a:ea typeface="Rockwell"/>
                <a:cs typeface="Rockwell"/>
                <a:sym typeface="Rockwell"/>
              </a:rPr>
              <a:t>5</a:t>
            </a:r>
            <a:r>
              <a:rPr lang="en-US" sz="1800" b="0" i="0" u="none" strike="noStrike" cap="none">
                <a:solidFill>
                  <a:schemeClr val="lt1"/>
                </a:solidFill>
                <a:latin typeface="Rockwell"/>
                <a:ea typeface="Rockwell"/>
                <a:cs typeface="Rockwell"/>
                <a:sym typeface="Rockwell"/>
              </a:rPr>
              <a:t>H</a:t>
            </a:r>
            <a:r>
              <a:rPr lang="en-US" sz="1800" b="0" i="0" u="none" strike="noStrike" cap="none" baseline="-25000">
                <a:solidFill>
                  <a:schemeClr val="lt1"/>
                </a:solidFill>
                <a:latin typeface="Rockwell"/>
                <a:ea typeface="Rockwell"/>
                <a:cs typeface="Rockwell"/>
                <a:sym typeface="Rockwell"/>
              </a:rPr>
              <a:t>10</a:t>
            </a:r>
            <a:r>
              <a:rPr lang="en-US" sz="1800" b="0" i="0" u="none" strike="noStrike" cap="none">
                <a:solidFill>
                  <a:schemeClr val="lt1"/>
                </a:solidFill>
                <a:latin typeface="Rockwell"/>
                <a:ea typeface="Rockwell"/>
                <a:cs typeface="Rockwell"/>
                <a:sym typeface="Rockwell"/>
              </a:rPr>
              <a:t>O</a:t>
            </a:r>
            <a:r>
              <a:rPr lang="en-US" sz="1800" b="0" i="0" u="none" strike="noStrike" cap="none" baseline="-25000">
                <a:solidFill>
                  <a:schemeClr val="lt1"/>
                </a:solidFill>
                <a:latin typeface="Rockwell"/>
                <a:ea typeface="Rockwell"/>
                <a:cs typeface="Rockwell"/>
                <a:sym typeface="Rockwell"/>
              </a:rPr>
              <a:t>5</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1800"/>
              <a:buFont typeface="Rockwell"/>
              <a:buAutoNum type="alphaLcPeriod"/>
            </a:pPr>
            <a:r>
              <a:rPr lang="en-US" sz="1800" b="0" i="0" u="none" strike="noStrike" cap="none">
                <a:solidFill>
                  <a:schemeClr val="lt1"/>
                </a:solidFill>
                <a:latin typeface="Rockwell"/>
                <a:ea typeface="Rockwell"/>
                <a:cs typeface="Rockwell"/>
                <a:sym typeface="Rockwell"/>
              </a:rPr>
              <a:t>fructose, C</a:t>
            </a:r>
            <a:r>
              <a:rPr lang="en-US" sz="1800" b="0" i="0" u="none" strike="noStrike" cap="none" baseline="-25000">
                <a:solidFill>
                  <a:schemeClr val="lt1"/>
                </a:solidFill>
                <a:latin typeface="Rockwell"/>
                <a:ea typeface="Rockwell"/>
                <a:cs typeface="Rockwell"/>
                <a:sym typeface="Rockwell"/>
              </a:rPr>
              <a:t>6</a:t>
            </a:r>
            <a:r>
              <a:rPr lang="en-US" sz="1800" b="0" i="0" u="none" strike="noStrike" cap="none">
                <a:solidFill>
                  <a:schemeClr val="lt1"/>
                </a:solidFill>
                <a:latin typeface="Rockwell"/>
                <a:ea typeface="Rockwell"/>
                <a:cs typeface="Rockwell"/>
                <a:sym typeface="Rockwell"/>
              </a:rPr>
              <a:t>H</a:t>
            </a:r>
            <a:r>
              <a:rPr lang="en-US" sz="1800" b="0" i="0" u="none" strike="noStrike" cap="none" baseline="-25000">
                <a:solidFill>
                  <a:schemeClr val="lt1"/>
                </a:solidFill>
                <a:latin typeface="Rockwell"/>
                <a:ea typeface="Rockwell"/>
                <a:cs typeface="Rockwell"/>
                <a:sym typeface="Rockwell"/>
              </a:rPr>
              <a:t>12</a:t>
            </a:r>
            <a:r>
              <a:rPr lang="en-US" sz="1800" b="0" i="0" u="none" strike="noStrike" cap="none">
                <a:solidFill>
                  <a:schemeClr val="lt1"/>
                </a:solidFill>
                <a:latin typeface="Rockwell"/>
                <a:ea typeface="Rockwell"/>
                <a:cs typeface="Rockwell"/>
                <a:sym typeface="Rockwell"/>
              </a:rPr>
              <a:t>O</a:t>
            </a:r>
            <a:r>
              <a:rPr lang="en-US" sz="1800" b="0" i="0" u="none" strike="noStrike" cap="none" baseline="-25000">
                <a:solidFill>
                  <a:schemeClr val="lt1"/>
                </a:solidFill>
                <a:latin typeface="Rockwell"/>
                <a:ea typeface="Rockwell"/>
                <a:cs typeface="Rockwell"/>
                <a:sym typeface="Rockwell"/>
              </a:rPr>
              <a:t>6</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1800"/>
              <a:buFont typeface="Rockwell"/>
              <a:buAutoNum type="alphaLcPeriod"/>
            </a:pPr>
            <a:r>
              <a:rPr lang="en-US" sz="1800" b="0" i="0" u="none" strike="noStrike" cap="none">
                <a:solidFill>
                  <a:schemeClr val="lt1"/>
                </a:solidFill>
                <a:latin typeface="Rockwell"/>
                <a:ea typeface="Rockwell"/>
                <a:cs typeface="Rockwell"/>
                <a:sym typeface="Rockwell"/>
              </a:rPr>
              <a:t>sucrose C</a:t>
            </a:r>
            <a:r>
              <a:rPr lang="en-US" sz="1800" b="0" i="0" u="none" strike="noStrike" cap="none" baseline="-25000">
                <a:solidFill>
                  <a:schemeClr val="lt1"/>
                </a:solidFill>
                <a:latin typeface="Rockwell"/>
                <a:ea typeface="Rockwell"/>
                <a:cs typeface="Rockwell"/>
                <a:sym typeface="Rockwell"/>
              </a:rPr>
              <a:t>12</a:t>
            </a:r>
            <a:r>
              <a:rPr lang="en-US" sz="1800" b="0" i="0" u="none" strike="noStrike" cap="none">
                <a:solidFill>
                  <a:schemeClr val="lt1"/>
                </a:solidFill>
                <a:latin typeface="Rockwell"/>
                <a:ea typeface="Rockwell"/>
                <a:cs typeface="Rockwell"/>
                <a:sym typeface="Rockwell"/>
              </a:rPr>
              <a:t>H</a:t>
            </a:r>
            <a:r>
              <a:rPr lang="en-US" sz="1800" b="0" i="0" u="none" strike="noStrike" cap="none" baseline="-25000">
                <a:solidFill>
                  <a:schemeClr val="lt1"/>
                </a:solidFill>
                <a:latin typeface="Rockwell"/>
                <a:ea typeface="Rockwell"/>
                <a:cs typeface="Rockwell"/>
                <a:sym typeface="Rockwell"/>
              </a:rPr>
              <a:t>22</a:t>
            </a:r>
            <a:r>
              <a:rPr lang="en-US" sz="1800" b="0" i="0" u="none" strike="noStrike" cap="none">
                <a:solidFill>
                  <a:schemeClr val="lt1"/>
                </a:solidFill>
                <a:latin typeface="Rockwell"/>
                <a:ea typeface="Rockwell"/>
                <a:cs typeface="Rockwell"/>
                <a:sym typeface="Rockwell"/>
              </a:rPr>
              <a:t>O</a:t>
            </a:r>
            <a:r>
              <a:rPr lang="en-US" sz="1800" b="0" i="0" u="none" strike="noStrike" cap="none" baseline="-25000">
                <a:solidFill>
                  <a:schemeClr val="lt1"/>
                </a:solidFill>
                <a:latin typeface="Rockwell"/>
                <a:ea typeface="Rockwell"/>
                <a:cs typeface="Rockwell"/>
                <a:sym typeface="Rockwell"/>
              </a:rPr>
              <a:t>11</a:t>
            </a:r>
            <a:endParaRPr sz="1400" b="0" i="0" u="none" strike="noStrike" cap="none">
              <a:solidFill>
                <a:srgbClr val="000000"/>
              </a:solidFill>
              <a:latin typeface="Arial"/>
              <a:ea typeface="Arial"/>
              <a:cs typeface="Arial"/>
              <a:sym typeface="Arial"/>
            </a:endParaRPr>
          </a:p>
          <a:p>
            <a:pPr marL="342900" marR="0" lvl="0" indent="-228600" algn="l" rtl="0">
              <a:lnSpc>
                <a:spcPct val="100000"/>
              </a:lnSpc>
              <a:spcBef>
                <a:spcPts val="0"/>
              </a:spcBef>
              <a:spcAft>
                <a:spcPts val="0"/>
              </a:spcAft>
              <a:buClr>
                <a:schemeClr val="dk1"/>
              </a:buClr>
              <a:buSzPts val="1800"/>
              <a:buFont typeface="Rockwell"/>
              <a:buNone/>
            </a:pPr>
            <a:endParaRPr sz="1800" b="0" i="0" u="none" strike="noStrike" cap="none">
              <a:solidFill>
                <a:schemeClr val="lt1"/>
              </a:solidFill>
              <a:latin typeface="Rockwell"/>
              <a:ea typeface="Rockwell"/>
              <a:cs typeface="Rockwell"/>
              <a:sym typeface="Rockwell"/>
            </a:endParaRPr>
          </a:p>
        </p:txBody>
      </p:sp>
      <p:sp>
        <p:nvSpPr>
          <p:cNvPr id="586" name="Google Shape;586;p5"/>
          <p:cNvSpPr/>
          <p:nvPr/>
        </p:nvSpPr>
        <p:spPr>
          <a:xfrm>
            <a:off x="239706" y="3648723"/>
            <a:ext cx="7474998" cy="355107"/>
          </a:xfrm>
          <a:prstGeom prst="frame">
            <a:avLst>
              <a:gd name="adj1" fmla="val 12500"/>
            </a:avLst>
          </a:prstGeom>
          <a:gradFill>
            <a:gsLst>
              <a:gs pos="0">
                <a:srgbClr val="4A174B"/>
              </a:gs>
              <a:gs pos="100000">
                <a:srgbClr val="AD90AE"/>
              </a:gs>
            </a:gsLst>
            <a:lin ang="5400000"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587" name="Google Shape;587;p5"/>
          <p:cNvSpPr txBox="1"/>
          <p:nvPr/>
        </p:nvSpPr>
        <p:spPr>
          <a:xfrm>
            <a:off x="2982908" y="3667781"/>
            <a:ext cx="4805676"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ckwell"/>
                <a:ea typeface="Rockwell"/>
                <a:cs typeface="Rockwell"/>
                <a:sym typeface="Rockwell"/>
              </a:rPr>
              <a:t>a. Is  the only option with a %O lower than 49.7%</a:t>
            </a:r>
            <a:endParaRPr sz="1600" b="0" i="0" u="none" strike="noStrike" cap="none">
              <a:solidFill>
                <a:schemeClr val="lt1"/>
              </a:solidFill>
              <a:latin typeface="Rockwell"/>
              <a:ea typeface="Rockwell"/>
              <a:cs typeface="Rockwell"/>
              <a:sym typeface="Rockwel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85"/>
                                        </p:tgtEl>
                                        <p:attrNameLst>
                                          <p:attrName>style.visibility</p:attrName>
                                        </p:attrNameLst>
                                      </p:cBhvr>
                                      <p:to>
                                        <p:strVal val="visible"/>
                                      </p:to>
                                    </p:set>
                                    <p:anim calcmode="lin" valueType="num">
                                      <p:cBhvr additive="base">
                                        <p:cTn id="7" dur="500"/>
                                        <p:tgtEl>
                                          <p:spTgt spid="58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6"/>
                                        </p:tgtEl>
                                        <p:attrNameLst>
                                          <p:attrName>style.visibility</p:attrName>
                                        </p:attrNameLst>
                                      </p:cBhvr>
                                      <p:to>
                                        <p:strVal val="visible"/>
                                      </p:to>
                                    </p:set>
                                    <p:animEffect transition="in" filter="fade">
                                      <p:cBhvr>
                                        <p:cTn id="12" dur="500"/>
                                        <p:tgtEl>
                                          <p:spTgt spid="586"/>
                                        </p:tgtEl>
                                      </p:cBhvr>
                                    </p:animEffect>
                                  </p:childTnLst>
                                </p:cTn>
                              </p:par>
                              <p:par>
                                <p:cTn id="13" presetID="1" presetClass="entr" presetSubtype="0" fill="hold" nodeType="withEffect">
                                  <p:stCondLst>
                                    <p:cond delay="0"/>
                                  </p:stCondLst>
                                  <p:childTnLst>
                                    <p:set>
                                      <p:cBhvr>
                                        <p:cTn id="14" dur="1" fill="hold">
                                          <p:stCondLst>
                                            <p:cond delay="0"/>
                                          </p:stCondLst>
                                        </p:cTn>
                                        <p:tgtEl>
                                          <p:spTgt spid="5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Google Shape;1279;g724b250972_0_843"/>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Types of Chemical Reactions</a:t>
            </a:r>
            <a:endParaRPr/>
          </a:p>
        </p:txBody>
      </p:sp>
      <p:sp>
        <p:nvSpPr>
          <p:cNvPr id="1280" name="Google Shape;1280;g724b250972_0_843"/>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281" name="Google Shape;1281;g724b250972_0_843"/>
          <p:cNvSpPr txBox="1"/>
          <p:nvPr/>
        </p:nvSpPr>
        <p:spPr>
          <a:xfrm>
            <a:off x="0" y="6273199"/>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3.1: 	Students can translate among macroscopic observations of change, chemical equations, and particle views.															</a:t>
            </a:r>
            <a:endParaRPr sz="1800" b="0" i="0" u="none" strike="noStrike" cap="none">
              <a:solidFill>
                <a:schemeClr val="dk1"/>
              </a:solidFill>
              <a:latin typeface="Rockwell"/>
              <a:ea typeface="Rockwell"/>
              <a:cs typeface="Rockwell"/>
              <a:sym typeface="Rockwell"/>
            </a:endParaRPr>
          </a:p>
        </p:txBody>
      </p:sp>
      <p:sp>
        <p:nvSpPr>
          <p:cNvPr id="1282" name="Google Shape;1282;g724b250972_0_843"/>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283" name="Google Shape;1283;g724b250972_0_843"/>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284" name="Google Shape;1284;g724b250972_0_843" descr="D:\data\files\CHEM12_C11_figure_11.4.png"/>
          <p:cNvPicPr preferRelativeResize="0"/>
          <p:nvPr/>
        </p:nvPicPr>
        <p:blipFill rotWithShape="1">
          <a:blip r:embed="rId5">
            <a:alphaModFix/>
          </a:blip>
          <a:srcRect b="7483"/>
          <a:stretch/>
        </p:blipFill>
        <p:spPr>
          <a:xfrm>
            <a:off x="80157" y="1133302"/>
            <a:ext cx="2888307" cy="2672207"/>
          </a:xfrm>
          <a:prstGeom prst="rect">
            <a:avLst/>
          </a:prstGeom>
          <a:noFill/>
          <a:ln>
            <a:noFill/>
          </a:ln>
        </p:spPr>
      </p:pic>
      <p:pic>
        <p:nvPicPr>
          <p:cNvPr id="1285" name="Google Shape;1285;g724b250972_0_843" descr="D:\data\files\CHEM12_C11_figure_11.5.png"/>
          <p:cNvPicPr preferRelativeResize="0"/>
          <p:nvPr/>
        </p:nvPicPr>
        <p:blipFill rotWithShape="1">
          <a:blip r:embed="rId6">
            <a:alphaModFix/>
          </a:blip>
          <a:srcRect b="22546"/>
          <a:stretch/>
        </p:blipFill>
        <p:spPr>
          <a:xfrm>
            <a:off x="4390863" y="1059816"/>
            <a:ext cx="3449844" cy="2672081"/>
          </a:xfrm>
          <a:prstGeom prst="rect">
            <a:avLst/>
          </a:prstGeom>
          <a:noFill/>
          <a:ln>
            <a:noFill/>
          </a:ln>
        </p:spPr>
      </p:pic>
      <p:sp>
        <p:nvSpPr>
          <p:cNvPr id="1286" name="Google Shape;1286;g724b250972_0_843"/>
          <p:cNvSpPr txBox="1"/>
          <p:nvPr/>
        </p:nvSpPr>
        <p:spPr>
          <a:xfrm>
            <a:off x="173438" y="893524"/>
            <a:ext cx="35766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Synthesis</a:t>
            </a:r>
            <a:r>
              <a:rPr lang="en-US" sz="18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A + B 🡪 AB</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1287" name="Google Shape;1287;g724b250972_0_843"/>
          <p:cNvSpPr txBox="1"/>
          <p:nvPr/>
        </p:nvSpPr>
        <p:spPr>
          <a:xfrm>
            <a:off x="4521056" y="853171"/>
            <a:ext cx="35766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Decomposition</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AB 🡪 A + B</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1288" name="Google Shape;1288;g724b250972_0_843"/>
          <p:cNvSpPr txBox="1"/>
          <p:nvPr/>
        </p:nvSpPr>
        <p:spPr>
          <a:xfrm>
            <a:off x="3291724" y="6142394"/>
            <a:ext cx="6236400" cy="26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Open Sans"/>
                <a:ea typeface="Open Sans"/>
                <a:cs typeface="Open Sans"/>
                <a:sym typeface="Open Sans"/>
              </a:rPr>
              <a:t>Images from: Wilbraham, Antony C. </a:t>
            </a:r>
            <a:r>
              <a:rPr lang="en-US" sz="1100" b="0" i="1" u="none" strike="noStrike" cap="none">
                <a:solidFill>
                  <a:schemeClr val="dk1"/>
                </a:solidFill>
                <a:latin typeface="Open Sans"/>
                <a:ea typeface="Open Sans"/>
                <a:cs typeface="Open Sans"/>
                <a:sym typeface="Open Sans"/>
              </a:rPr>
              <a:t>Pearson Chemistry</a:t>
            </a:r>
            <a:r>
              <a:rPr lang="en-US" sz="1100" b="0" i="0" u="none" strike="noStrike" cap="none">
                <a:solidFill>
                  <a:schemeClr val="dk1"/>
                </a:solidFill>
                <a:latin typeface="Open Sans"/>
                <a:ea typeface="Open Sans"/>
                <a:cs typeface="Open Sans"/>
                <a:sym typeface="Open Sans"/>
              </a:rPr>
              <a:t>. Boston, MA: Pearson, 2012. Print.</a:t>
            </a:r>
            <a:endParaRPr sz="1400" b="0" i="0" u="none" strike="noStrike" cap="none">
              <a:solidFill>
                <a:srgbClr val="000000"/>
              </a:solidFill>
              <a:latin typeface="Arial"/>
              <a:ea typeface="Arial"/>
              <a:cs typeface="Arial"/>
              <a:sym typeface="Arial"/>
            </a:endParaRPr>
          </a:p>
        </p:txBody>
      </p:sp>
      <p:sp>
        <p:nvSpPr>
          <p:cNvPr id="1289" name="Google Shape;1289;g724b250972_0_843"/>
          <p:cNvSpPr txBox="1"/>
          <p:nvPr/>
        </p:nvSpPr>
        <p:spPr>
          <a:xfrm>
            <a:off x="173438" y="3584149"/>
            <a:ext cx="35766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Single Displacement</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A + BC 🡪 AC + B</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1290" name="Google Shape;1290;g724b250972_0_843"/>
          <p:cNvSpPr txBox="1"/>
          <p:nvPr/>
        </p:nvSpPr>
        <p:spPr>
          <a:xfrm>
            <a:off x="4521056" y="3488148"/>
            <a:ext cx="35766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Double Displacement</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AB + CD🡪 AD + CB</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pic>
        <p:nvPicPr>
          <p:cNvPr id="1291" name="Google Shape;1291;g724b250972_0_843" descr="D:\data\files\CHEM12_C11_figure_11.6.png"/>
          <p:cNvPicPr preferRelativeResize="0"/>
          <p:nvPr/>
        </p:nvPicPr>
        <p:blipFill rotWithShape="1">
          <a:blip r:embed="rId7">
            <a:alphaModFix/>
          </a:blip>
          <a:srcRect b="21381"/>
          <a:stretch/>
        </p:blipFill>
        <p:spPr>
          <a:xfrm>
            <a:off x="-99622" y="3719890"/>
            <a:ext cx="3247863" cy="2553311"/>
          </a:xfrm>
          <a:prstGeom prst="rect">
            <a:avLst/>
          </a:prstGeom>
          <a:noFill/>
          <a:ln>
            <a:noFill/>
          </a:ln>
        </p:spPr>
      </p:pic>
      <p:pic>
        <p:nvPicPr>
          <p:cNvPr id="1292" name="Google Shape;1292;g724b250972_0_843" descr="D:\data\files\CHEM12_C11_figure_11.7.png"/>
          <p:cNvPicPr preferRelativeResize="0"/>
          <p:nvPr/>
        </p:nvPicPr>
        <p:blipFill rotWithShape="1">
          <a:blip r:embed="rId8">
            <a:alphaModFix/>
          </a:blip>
          <a:srcRect b="20861"/>
          <a:stretch/>
        </p:blipFill>
        <p:spPr>
          <a:xfrm>
            <a:off x="4189328" y="3584149"/>
            <a:ext cx="3232727" cy="2558246"/>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sp>
        <p:nvSpPr>
          <p:cNvPr id="1297" name="Google Shape;1297;g724b250972_0_860"/>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Types of Chemical Reactions</a:t>
            </a:r>
            <a:endParaRPr/>
          </a:p>
        </p:txBody>
      </p:sp>
      <p:sp>
        <p:nvSpPr>
          <p:cNvPr id="1298" name="Google Shape;1298;g724b250972_0_860"/>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299" name="Google Shape;1299;g724b250972_0_860"/>
          <p:cNvSpPr txBox="1"/>
          <p:nvPr/>
        </p:nvSpPr>
        <p:spPr>
          <a:xfrm>
            <a:off x="0" y="6273199"/>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3.1: 	Students can translate among macroscopic observations of change, chemical equations, and particle views.															</a:t>
            </a:r>
            <a:endParaRPr sz="1800" b="0" i="0" u="none" strike="noStrike" cap="none">
              <a:solidFill>
                <a:schemeClr val="dk1"/>
              </a:solidFill>
              <a:latin typeface="Rockwell"/>
              <a:ea typeface="Rockwell"/>
              <a:cs typeface="Rockwell"/>
              <a:sym typeface="Rockwell"/>
            </a:endParaRPr>
          </a:p>
        </p:txBody>
      </p:sp>
      <p:sp>
        <p:nvSpPr>
          <p:cNvPr id="1300" name="Google Shape;1300;g724b250972_0_860"/>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Source</a:t>
            </a:r>
            <a:endParaRPr sz="1800" b="0" i="0" u="none" strike="noStrike" cap="none">
              <a:solidFill>
                <a:schemeClr val="dk1"/>
              </a:solidFill>
              <a:latin typeface="Rockwell"/>
              <a:ea typeface="Rockwell"/>
              <a:cs typeface="Rockwell"/>
              <a:sym typeface="Rockwell"/>
            </a:endParaRPr>
          </a:p>
        </p:txBody>
      </p:sp>
      <p:sp>
        <p:nvSpPr>
          <p:cNvPr id="1301" name="Google Shape;1301;g724b250972_0_860"/>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302" name="Google Shape;1302;g724b250972_0_860"/>
          <p:cNvSpPr txBox="1"/>
          <p:nvPr/>
        </p:nvSpPr>
        <p:spPr>
          <a:xfrm>
            <a:off x="173438" y="893524"/>
            <a:ext cx="35766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Combustion</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C</a:t>
            </a:r>
            <a:r>
              <a:rPr lang="en-US" sz="1800" b="1" i="0" u="none" strike="noStrike" cap="none" baseline="-25000">
                <a:solidFill>
                  <a:schemeClr val="dk1"/>
                </a:solidFill>
                <a:latin typeface="Rockwell"/>
                <a:ea typeface="Rockwell"/>
                <a:cs typeface="Rockwell"/>
                <a:sym typeface="Rockwell"/>
              </a:rPr>
              <a:t>x</a:t>
            </a:r>
            <a:r>
              <a:rPr lang="en-US" sz="1800" b="1" i="0" u="none" strike="noStrike" cap="none">
                <a:solidFill>
                  <a:schemeClr val="dk1"/>
                </a:solidFill>
                <a:latin typeface="Rockwell"/>
                <a:ea typeface="Rockwell"/>
                <a:cs typeface="Rockwell"/>
                <a:sym typeface="Rockwell"/>
              </a:rPr>
              <a:t>H</a:t>
            </a:r>
            <a:r>
              <a:rPr lang="en-US" sz="1800" b="1" i="0" u="none" strike="noStrike" cap="none" baseline="-25000">
                <a:solidFill>
                  <a:schemeClr val="dk1"/>
                </a:solidFill>
                <a:latin typeface="Rockwell"/>
                <a:ea typeface="Rockwell"/>
                <a:cs typeface="Rockwell"/>
                <a:sym typeface="Rockwell"/>
              </a:rPr>
              <a:t>x</a:t>
            </a:r>
            <a:r>
              <a:rPr lang="en-US" sz="1800" b="1" i="0" u="none" strike="noStrike" cap="none">
                <a:solidFill>
                  <a:schemeClr val="dk1"/>
                </a:solidFill>
                <a:latin typeface="Rockwell"/>
                <a:ea typeface="Rockwell"/>
                <a:cs typeface="Rockwell"/>
                <a:sym typeface="Rockwell"/>
              </a:rPr>
              <a:t> + O</a:t>
            </a:r>
            <a:r>
              <a:rPr lang="en-US" sz="1800" b="1" i="0" u="none" strike="noStrike" cap="none" baseline="-25000">
                <a:solidFill>
                  <a:schemeClr val="dk1"/>
                </a:solidFill>
                <a:latin typeface="Rockwell"/>
                <a:ea typeface="Rockwell"/>
                <a:cs typeface="Rockwell"/>
                <a:sym typeface="Rockwell"/>
              </a:rPr>
              <a:t>2</a:t>
            </a:r>
            <a:r>
              <a:rPr lang="en-US" sz="1800" b="1" i="0" u="none" strike="noStrike" cap="none">
                <a:solidFill>
                  <a:schemeClr val="dk1"/>
                </a:solidFill>
                <a:latin typeface="Rockwell"/>
                <a:ea typeface="Rockwell"/>
                <a:cs typeface="Rockwell"/>
                <a:sym typeface="Rockwell"/>
              </a:rPr>
              <a:t> 🡪 CO</a:t>
            </a:r>
            <a:r>
              <a:rPr lang="en-US" sz="1800" b="1" i="0" u="none" strike="noStrike" cap="none" baseline="-25000">
                <a:solidFill>
                  <a:schemeClr val="dk1"/>
                </a:solidFill>
                <a:latin typeface="Rockwell"/>
                <a:ea typeface="Rockwell"/>
                <a:cs typeface="Rockwell"/>
                <a:sym typeface="Rockwell"/>
              </a:rPr>
              <a:t>2</a:t>
            </a:r>
            <a:r>
              <a:rPr lang="en-US" sz="1800" b="1" i="0" u="none" strike="noStrike" cap="none">
                <a:solidFill>
                  <a:schemeClr val="dk1"/>
                </a:solidFill>
                <a:latin typeface="Rockwell"/>
                <a:ea typeface="Rockwell"/>
                <a:cs typeface="Rockwell"/>
                <a:sym typeface="Rockwell"/>
              </a:rPr>
              <a:t> + H</a:t>
            </a:r>
            <a:r>
              <a:rPr lang="en-US" sz="1800" b="1" i="0" u="none" strike="noStrike" cap="none" baseline="-25000">
                <a:solidFill>
                  <a:schemeClr val="dk1"/>
                </a:solidFill>
                <a:latin typeface="Rockwell"/>
                <a:ea typeface="Rockwell"/>
                <a:cs typeface="Rockwell"/>
                <a:sym typeface="Rockwell"/>
              </a:rPr>
              <a:t>2</a:t>
            </a:r>
            <a:r>
              <a:rPr lang="en-US" sz="1800" b="1" i="0" u="none" strike="noStrike" cap="none">
                <a:solidFill>
                  <a:schemeClr val="dk1"/>
                </a:solidFill>
                <a:latin typeface="Rockwell"/>
                <a:ea typeface="Rockwell"/>
                <a:cs typeface="Rockwell"/>
                <a:sym typeface="Rockwell"/>
              </a:rPr>
              <a:t>O</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1303" name="Google Shape;1303;g724b250972_0_860"/>
          <p:cNvSpPr txBox="1"/>
          <p:nvPr/>
        </p:nvSpPr>
        <p:spPr>
          <a:xfrm>
            <a:off x="4521056" y="853171"/>
            <a:ext cx="35766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Acid-Base (Neutralization)</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HA + BOH 🡪 H</a:t>
            </a:r>
            <a:r>
              <a:rPr lang="en-US" sz="1800" b="1" i="0" u="none" strike="noStrike" cap="none" baseline="-25000">
                <a:solidFill>
                  <a:schemeClr val="dk1"/>
                </a:solidFill>
                <a:latin typeface="Rockwell"/>
                <a:ea typeface="Rockwell"/>
                <a:cs typeface="Rockwell"/>
                <a:sym typeface="Rockwell"/>
              </a:rPr>
              <a:t>2</a:t>
            </a:r>
            <a:r>
              <a:rPr lang="en-US" sz="1800" b="1" i="0" u="none" strike="noStrike" cap="none">
                <a:solidFill>
                  <a:schemeClr val="dk1"/>
                </a:solidFill>
                <a:latin typeface="Rockwell"/>
                <a:ea typeface="Rockwell"/>
                <a:cs typeface="Rockwell"/>
                <a:sym typeface="Rockwell"/>
              </a:rPr>
              <a:t>O + BA</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1304" name="Google Shape;1304;g724b250972_0_860"/>
          <p:cNvSpPr txBox="1"/>
          <p:nvPr/>
        </p:nvSpPr>
        <p:spPr>
          <a:xfrm rot="-5400000">
            <a:off x="2010670" y="2290848"/>
            <a:ext cx="1986300" cy="6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Open Sans"/>
                <a:ea typeface="Open Sans"/>
                <a:cs typeface="Open Sans"/>
                <a:sym typeface="Open Sans"/>
              </a:rPr>
              <a:t>C. </a:t>
            </a:r>
            <a:r>
              <a:rPr lang="en-US" sz="1100" b="0" i="1" u="none" strike="noStrike" cap="none">
                <a:solidFill>
                  <a:schemeClr val="dk1"/>
                </a:solidFill>
                <a:latin typeface="Open Sans"/>
                <a:ea typeface="Open Sans"/>
                <a:cs typeface="Open Sans"/>
                <a:sym typeface="Open Sans"/>
              </a:rPr>
              <a:t>Pearson Chemistry</a:t>
            </a:r>
            <a:r>
              <a:rPr lang="en-US" sz="1100" b="0" i="0" u="none" strike="noStrike" cap="none">
                <a:solidFill>
                  <a:schemeClr val="dk1"/>
                </a:solidFill>
                <a:latin typeface="Open Sans"/>
                <a:ea typeface="Open Sans"/>
                <a:cs typeface="Open Sans"/>
                <a:sym typeface="Open Sans"/>
              </a:rPr>
              <a:t>. Boston, MA: Pearson, 2012. Print.</a:t>
            </a:r>
            <a:endParaRPr sz="1400" b="0" i="0" u="none" strike="noStrike" cap="none">
              <a:solidFill>
                <a:srgbClr val="000000"/>
              </a:solidFill>
              <a:latin typeface="Arial"/>
              <a:ea typeface="Arial"/>
              <a:cs typeface="Arial"/>
              <a:sym typeface="Arial"/>
            </a:endParaRPr>
          </a:p>
        </p:txBody>
      </p:sp>
      <p:sp>
        <p:nvSpPr>
          <p:cNvPr id="1305" name="Google Shape;1305;g724b250972_0_860"/>
          <p:cNvSpPr txBox="1"/>
          <p:nvPr/>
        </p:nvSpPr>
        <p:spPr>
          <a:xfrm>
            <a:off x="173438" y="3584149"/>
            <a:ext cx="35766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Oxidation-Reduction</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A </a:t>
            </a:r>
            <a:r>
              <a:rPr lang="en-US" sz="1800" b="1" i="0" u="none" strike="noStrike" cap="none" baseline="30000">
                <a:solidFill>
                  <a:schemeClr val="dk1"/>
                </a:solidFill>
                <a:latin typeface="Rockwell"/>
                <a:ea typeface="Rockwell"/>
                <a:cs typeface="Rockwell"/>
                <a:sym typeface="Rockwell"/>
              </a:rPr>
              <a:t>+ </a:t>
            </a:r>
            <a:r>
              <a:rPr lang="en-US" sz="1800" b="1" i="0" u="none" strike="noStrike" cap="none">
                <a:solidFill>
                  <a:schemeClr val="dk1"/>
                </a:solidFill>
                <a:latin typeface="Rockwell"/>
                <a:ea typeface="Rockwell"/>
                <a:cs typeface="Rockwell"/>
                <a:sym typeface="Rockwell"/>
              </a:rPr>
              <a:t>+ e</a:t>
            </a:r>
            <a:r>
              <a:rPr lang="en-US" sz="1800" b="1" i="0" u="none" strike="noStrike" cap="none" baseline="30000">
                <a:solidFill>
                  <a:schemeClr val="dk1"/>
                </a:solidFill>
                <a:latin typeface="Rockwell"/>
                <a:ea typeface="Rockwell"/>
                <a:cs typeface="Rockwell"/>
                <a:sym typeface="Rockwell"/>
              </a:rPr>
              <a:t>-</a:t>
            </a:r>
            <a:r>
              <a:rPr lang="en-US" sz="1800" b="1" i="0" u="none" strike="noStrike" cap="none">
                <a:solidFill>
                  <a:schemeClr val="dk1"/>
                </a:solidFill>
                <a:latin typeface="Rockwell"/>
                <a:ea typeface="Rockwell"/>
                <a:cs typeface="Rockwell"/>
                <a:sym typeface="Rockwell"/>
              </a:rPr>
              <a:t>  🡪  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B  🡪  B + e</a:t>
            </a:r>
            <a:r>
              <a:rPr lang="en-US" sz="1800" b="1" i="0" u="none" strike="noStrike" cap="none" baseline="30000">
                <a:solidFill>
                  <a:schemeClr val="dk1"/>
                </a:solidFill>
                <a:latin typeface="Rockwell"/>
                <a:ea typeface="Rockwell"/>
                <a:cs typeface="Rockwell"/>
                <a:sym typeface="Rockwell"/>
              </a:rPr>
              <a:t>-</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1306" name="Google Shape;1306;g724b250972_0_860"/>
          <p:cNvSpPr txBox="1"/>
          <p:nvPr/>
        </p:nvSpPr>
        <p:spPr>
          <a:xfrm>
            <a:off x="4521055" y="3488148"/>
            <a:ext cx="41982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Precipitation</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Rockwell"/>
                <a:ea typeface="Rockwell"/>
                <a:cs typeface="Rockwell"/>
                <a:sym typeface="Rockwell"/>
              </a:rPr>
              <a:t>AB (aq) + CD (aq)🡪 AD (aq) + CB (s)</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pic>
        <p:nvPicPr>
          <p:cNvPr id="1307" name="Google Shape;1307;g724b250972_0_860" descr="D:\data\files\CHEM12_C11_figure_11.8.png"/>
          <p:cNvPicPr preferRelativeResize="0"/>
          <p:nvPr/>
        </p:nvPicPr>
        <p:blipFill rotWithShape="1">
          <a:blip r:embed="rId4">
            <a:alphaModFix/>
          </a:blip>
          <a:srcRect b="10434"/>
          <a:stretch/>
        </p:blipFill>
        <p:spPr>
          <a:xfrm>
            <a:off x="173438" y="1242131"/>
            <a:ext cx="2614871" cy="2342017"/>
          </a:xfrm>
          <a:prstGeom prst="rect">
            <a:avLst/>
          </a:prstGeom>
          <a:noFill/>
          <a:ln>
            <a:noFill/>
          </a:ln>
        </p:spPr>
      </p:pic>
      <p:pic>
        <p:nvPicPr>
          <p:cNvPr id="1308" name="Google Shape;1308;g724b250972_0_860" descr="https://s-media-cache-ak0.pinimg.com/736x/f7/23/93/f723936cc7d58c4a4b114bb2f39a4202.jpg"/>
          <p:cNvPicPr preferRelativeResize="0"/>
          <p:nvPr/>
        </p:nvPicPr>
        <p:blipFill rotWithShape="1">
          <a:blip r:embed="rId5">
            <a:alphaModFix/>
          </a:blip>
          <a:srcRect/>
          <a:stretch/>
        </p:blipFill>
        <p:spPr>
          <a:xfrm>
            <a:off x="5408033" y="4205399"/>
            <a:ext cx="2424113" cy="1809750"/>
          </a:xfrm>
          <a:prstGeom prst="rect">
            <a:avLst/>
          </a:prstGeom>
          <a:noFill/>
          <a:ln>
            <a:noFill/>
          </a:ln>
        </p:spPr>
      </p:pic>
      <p:pic>
        <p:nvPicPr>
          <p:cNvPr id="1309" name="Google Shape;1309;g724b250972_0_860">
            <a:hlinkClick r:id="rId6"/>
          </p:cNvPr>
          <p:cNvPicPr preferRelativeResize="0"/>
          <p:nvPr/>
        </p:nvPicPr>
        <p:blipFill rotWithShape="1">
          <a:blip r:embed="rId7">
            <a:alphaModFix/>
          </a:blip>
          <a:srcRect/>
          <a:stretch/>
        </p:blipFill>
        <p:spPr>
          <a:xfrm>
            <a:off x="173437" y="4491148"/>
            <a:ext cx="3171332" cy="1524001"/>
          </a:xfrm>
          <a:prstGeom prst="rect">
            <a:avLst/>
          </a:prstGeom>
          <a:noFill/>
          <a:ln>
            <a:noFill/>
          </a:ln>
        </p:spPr>
      </p:pic>
      <p:pic>
        <p:nvPicPr>
          <p:cNvPr id="1310" name="Google Shape;1310;g724b250972_0_860"/>
          <p:cNvPicPr preferRelativeResize="0"/>
          <p:nvPr/>
        </p:nvPicPr>
        <p:blipFill rotWithShape="1">
          <a:blip r:embed="rId8">
            <a:alphaModFix/>
          </a:blip>
          <a:srcRect t="17478"/>
          <a:stretch/>
        </p:blipFill>
        <p:spPr>
          <a:xfrm>
            <a:off x="4991966" y="1493594"/>
            <a:ext cx="2152650" cy="1847171"/>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Google Shape;1315;g724b250972_0_3803"/>
          <p:cNvSpPr txBox="1">
            <a:spLocks noGrp="1"/>
          </p:cNvSpPr>
          <p:nvPr>
            <p:ph type="title"/>
          </p:nvPr>
        </p:nvSpPr>
        <p:spPr>
          <a:xfrm>
            <a:off x="498474" y="-170810"/>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Evidence of Chemical Change</a:t>
            </a:r>
            <a:endParaRPr/>
          </a:p>
        </p:txBody>
      </p:sp>
      <p:sp>
        <p:nvSpPr>
          <p:cNvPr id="1316" name="Google Shape;1316;g724b250972_0_3803"/>
          <p:cNvSpPr/>
          <p:nvPr/>
        </p:nvSpPr>
        <p:spPr>
          <a:xfrm>
            <a:off x="210986" y="904514"/>
            <a:ext cx="7559100" cy="351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663366"/>
              </a:buClr>
              <a:buSzPts val="1800"/>
              <a:buFont typeface="Noto Sans Symbols"/>
              <a:buNone/>
            </a:pPr>
            <a:endParaRPr sz="2400" b="0" i="0" u="none" strike="noStrike" cap="none">
              <a:solidFill>
                <a:srgbClr val="666699"/>
              </a:solidFill>
              <a:latin typeface="Rockwell"/>
              <a:ea typeface="Rockwell"/>
              <a:cs typeface="Rockwell"/>
              <a:sym typeface="Rockwell"/>
            </a:endParaRPr>
          </a:p>
        </p:txBody>
      </p:sp>
      <p:sp>
        <p:nvSpPr>
          <p:cNvPr id="1317" name="Google Shape;1317;g724b250972_0_3803"/>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rgbClr val="000000"/>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rgbClr val="000000"/>
              </a:solidFill>
              <a:latin typeface="Rockwell"/>
              <a:ea typeface="Rockwell"/>
              <a:cs typeface="Rockwell"/>
              <a:sym typeface="Rockwell"/>
            </a:endParaRPr>
          </a:p>
        </p:txBody>
      </p:sp>
      <p:sp>
        <p:nvSpPr>
          <p:cNvPr id="1318" name="Google Shape;1318;g724b250972_0_3803"/>
          <p:cNvSpPr txBox="1"/>
          <p:nvPr/>
        </p:nvSpPr>
        <p:spPr>
          <a:xfrm>
            <a:off x="8156093" y="1579600"/>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rgbClr val="000000"/>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rgbClr val="000000"/>
              </a:solidFill>
              <a:latin typeface="Rockwell"/>
              <a:ea typeface="Rockwell"/>
              <a:cs typeface="Rockwell"/>
              <a:sym typeface="Rockwell"/>
            </a:endParaRPr>
          </a:p>
        </p:txBody>
      </p:sp>
      <p:sp>
        <p:nvSpPr>
          <p:cNvPr id="1319" name="Google Shape;1319;g724b250972_0_3803"/>
          <p:cNvSpPr txBox="1"/>
          <p:nvPr/>
        </p:nvSpPr>
        <p:spPr>
          <a:xfrm>
            <a:off x="0" y="5993604"/>
            <a:ext cx="91440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 3.10: Evaluate the classification of a process as a physical, chemical, or ambiguous change based on both macroscopic observations and the distinction between rearrangement of covalent interactions and noncovalent interactions</a:t>
            </a:r>
            <a:r>
              <a:rPr lang="en-US" sz="1800" b="0" i="0" u="none" strike="noStrike" cap="none">
                <a:solidFill>
                  <a:schemeClr val="dk1"/>
                </a:solidFill>
                <a:latin typeface="Rokkitt"/>
                <a:ea typeface="Rokkitt"/>
                <a:cs typeface="Rokkitt"/>
                <a:sym typeface="Rokkitt"/>
              </a:rPr>
              <a:t>.</a:t>
            </a:r>
            <a:r>
              <a:rPr lang="en-US" sz="11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450"/>
              <a:buFont typeface="Rokkitt"/>
              <a:buNone/>
            </a:pP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1320" name="Google Shape;1320;g724b250972_0_3803"/>
          <p:cNvSpPr/>
          <p:nvPr/>
        </p:nvSpPr>
        <p:spPr>
          <a:xfrm>
            <a:off x="8157537" y="1814074"/>
            <a:ext cx="91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rgbClr val="000000"/>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rgbClr val="000000"/>
              </a:solidFill>
              <a:latin typeface="Rockwell"/>
              <a:ea typeface="Rockwell"/>
              <a:cs typeface="Rockwell"/>
              <a:sym typeface="Rockwell"/>
            </a:endParaRPr>
          </a:p>
        </p:txBody>
      </p:sp>
      <p:pic>
        <p:nvPicPr>
          <p:cNvPr id="1321" name="Google Shape;1321;g724b250972_0_3803"/>
          <p:cNvPicPr preferRelativeResize="0"/>
          <p:nvPr/>
        </p:nvPicPr>
        <p:blipFill rotWithShape="1">
          <a:blip r:embed="rId6">
            <a:alphaModFix/>
          </a:blip>
          <a:srcRect/>
          <a:stretch/>
        </p:blipFill>
        <p:spPr>
          <a:xfrm>
            <a:off x="2078640" y="507307"/>
            <a:ext cx="4733656" cy="1732780"/>
          </a:xfrm>
          <a:prstGeom prst="rect">
            <a:avLst/>
          </a:prstGeom>
          <a:noFill/>
          <a:ln w="38100" cap="flat" cmpd="sng">
            <a:solidFill>
              <a:schemeClr val="accent1"/>
            </a:solidFill>
            <a:prstDash val="solid"/>
            <a:round/>
            <a:headEnd type="none" w="sm" len="sm"/>
            <a:tailEnd type="none" w="sm" len="sm"/>
          </a:ln>
        </p:spPr>
      </p:pic>
      <p:sp>
        <p:nvSpPr>
          <p:cNvPr id="1322" name="Google Shape;1322;g724b250972_0_3803"/>
          <p:cNvSpPr txBox="1"/>
          <p:nvPr/>
        </p:nvSpPr>
        <p:spPr>
          <a:xfrm>
            <a:off x="102946" y="2386062"/>
            <a:ext cx="8948100" cy="3693300"/>
          </a:xfrm>
          <a:prstGeom prst="rect">
            <a:avLst/>
          </a:prstGeom>
          <a:solidFill>
            <a:schemeClr val="accent4"/>
          </a:solidFill>
          <a:ln w="25400" cap="flat" cmpd="sng">
            <a:solidFill>
              <a:srgbClr val="6F6F4A"/>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50"/>
              <a:buFont typeface="Arial"/>
              <a:buNone/>
            </a:pPr>
            <a:r>
              <a:rPr lang="en-US" sz="1550" b="1" i="0" u="sng" strike="noStrike" cap="none">
                <a:solidFill>
                  <a:schemeClr val="lt1"/>
                </a:solidFill>
                <a:latin typeface="Rockwell"/>
                <a:ea typeface="Rockwell"/>
                <a:cs typeface="Rockwell"/>
                <a:sym typeface="Rockwell"/>
              </a:rPr>
              <a:t>Chemical Changes: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50"/>
              <a:buFont typeface="Arial"/>
              <a:buNone/>
            </a:pPr>
            <a:r>
              <a:rPr lang="en-US" sz="1550" b="0" i="0" u="none" strike="noStrike" cap="none">
                <a:solidFill>
                  <a:schemeClr val="lt1"/>
                </a:solidFill>
                <a:latin typeface="Rockwell"/>
                <a:ea typeface="Rockwell"/>
                <a:cs typeface="Rockwell"/>
                <a:sym typeface="Rockwell"/>
              </a:rPr>
              <a:t>Production of a gas: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50"/>
              <a:buFont typeface="Arial"/>
              <a:buNone/>
            </a:pPr>
            <a:r>
              <a:rPr lang="en-US" sz="1550" b="0" i="0" u="none" strike="noStrike" cap="none">
                <a:solidFill>
                  <a:schemeClr val="lt1"/>
                </a:solidFill>
                <a:latin typeface="Rockwell"/>
                <a:ea typeface="Rockwell"/>
                <a:cs typeface="Rockwell"/>
                <a:sym typeface="Rockwell"/>
              </a:rPr>
              <a:t>2KClO</a:t>
            </a:r>
            <a:r>
              <a:rPr lang="en-US" sz="1550" b="0" i="0" u="none" strike="noStrike" cap="none" baseline="-25000">
                <a:solidFill>
                  <a:schemeClr val="lt1"/>
                </a:solidFill>
                <a:latin typeface="Rockwell"/>
                <a:ea typeface="Rockwell"/>
                <a:cs typeface="Rockwell"/>
                <a:sym typeface="Rockwell"/>
              </a:rPr>
              <a:t>3</a:t>
            </a:r>
            <a:r>
              <a:rPr lang="en-US" sz="1550" b="0" i="0" u="none" strike="noStrike" cap="none">
                <a:solidFill>
                  <a:schemeClr val="lt1"/>
                </a:solidFill>
                <a:latin typeface="Rockwell"/>
                <a:ea typeface="Rockwell"/>
                <a:cs typeface="Rockwell"/>
                <a:sym typeface="Rockwell"/>
              </a:rPr>
              <a:t> </a:t>
            </a:r>
            <a:r>
              <a:rPr lang="en-US" sz="1550" b="0" i="0" u="none" strike="noStrike" cap="none" baseline="-25000">
                <a:solidFill>
                  <a:schemeClr val="lt1"/>
                </a:solidFill>
                <a:latin typeface="Rockwell"/>
                <a:ea typeface="Rockwell"/>
                <a:cs typeface="Rockwell"/>
                <a:sym typeface="Rockwell"/>
              </a:rPr>
              <a:t>(s) </a:t>
            </a:r>
            <a:r>
              <a:rPr lang="en-US" sz="1550" b="0" i="0" u="none" strike="noStrike" cap="none">
                <a:solidFill>
                  <a:schemeClr val="lt1"/>
                </a:solidFill>
                <a:latin typeface="Rockwell"/>
                <a:ea typeface="Rockwell"/>
                <a:cs typeface="Rockwell"/>
                <a:sym typeface="Rockwell"/>
              </a:rPr>
              <a:t>+ heat → 2KCl </a:t>
            </a:r>
            <a:r>
              <a:rPr lang="en-US" sz="1550" b="0" i="0" u="none" strike="noStrike" cap="none" baseline="-25000">
                <a:solidFill>
                  <a:schemeClr val="lt1"/>
                </a:solidFill>
                <a:latin typeface="Rockwell"/>
                <a:ea typeface="Rockwell"/>
                <a:cs typeface="Rockwell"/>
                <a:sym typeface="Rockwell"/>
              </a:rPr>
              <a:t>(s) </a:t>
            </a:r>
            <a:r>
              <a:rPr lang="en-US" sz="1550" b="0" i="0" u="none" strike="noStrike" cap="none">
                <a:solidFill>
                  <a:schemeClr val="lt1"/>
                </a:solidFill>
                <a:latin typeface="Rockwell"/>
                <a:ea typeface="Rockwell"/>
                <a:cs typeface="Rockwell"/>
                <a:sym typeface="Rockwell"/>
              </a:rPr>
              <a:t>+</a:t>
            </a:r>
            <a:r>
              <a:rPr lang="en-US" sz="1550" b="0" i="0" u="none" strike="noStrike" cap="none" baseline="-25000">
                <a:solidFill>
                  <a:schemeClr val="lt1"/>
                </a:solidFill>
                <a:latin typeface="Rockwell"/>
                <a:ea typeface="Rockwell"/>
                <a:cs typeface="Rockwell"/>
                <a:sym typeface="Rockwell"/>
              </a:rPr>
              <a:t> </a:t>
            </a:r>
            <a:r>
              <a:rPr lang="en-US" sz="1550" b="0" i="0" u="none" strike="noStrike" cap="none">
                <a:solidFill>
                  <a:schemeClr val="lt1"/>
                </a:solidFill>
                <a:latin typeface="Rockwell"/>
                <a:ea typeface="Rockwell"/>
                <a:cs typeface="Rockwell"/>
                <a:sym typeface="Rockwell"/>
              </a:rPr>
              <a:t> 3O</a:t>
            </a:r>
            <a:r>
              <a:rPr lang="en-US" sz="1550" b="0" i="0" u="none" strike="noStrike" cap="none" baseline="-25000">
                <a:solidFill>
                  <a:schemeClr val="lt1"/>
                </a:solidFill>
                <a:latin typeface="Rockwell"/>
                <a:ea typeface="Rockwell"/>
                <a:cs typeface="Rockwell"/>
                <a:sym typeface="Rockwell"/>
              </a:rPr>
              <a:t>2 (g)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50"/>
              <a:buFont typeface="Arial"/>
              <a:buNone/>
            </a:pPr>
            <a:endParaRPr sz="155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550"/>
              <a:buFont typeface="Arial"/>
              <a:buNone/>
            </a:pPr>
            <a:r>
              <a:rPr lang="en-US" sz="1550" b="0" i="0" u="none" strike="noStrike" cap="none">
                <a:solidFill>
                  <a:schemeClr val="lt1"/>
                </a:solidFill>
                <a:latin typeface="Rockwell"/>
                <a:ea typeface="Rockwell"/>
                <a:cs typeface="Rockwell"/>
                <a:sym typeface="Rockwell"/>
              </a:rPr>
              <a:t>Formation of a precipitate: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50"/>
              <a:buFont typeface="Arial"/>
              <a:buNone/>
            </a:pPr>
            <a:r>
              <a:rPr lang="en-US" sz="1550" b="0" i="0" u="none" strike="noStrike" cap="none">
                <a:solidFill>
                  <a:schemeClr val="lt1"/>
                </a:solidFill>
                <a:latin typeface="Rockwell"/>
                <a:ea typeface="Rockwell"/>
                <a:cs typeface="Rockwell"/>
                <a:sym typeface="Rockwell"/>
              </a:rPr>
              <a:t>AgNO</a:t>
            </a:r>
            <a:r>
              <a:rPr lang="en-US" sz="1550" b="0" i="0" u="none" strike="noStrike" cap="none" baseline="-25000">
                <a:solidFill>
                  <a:schemeClr val="lt1"/>
                </a:solidFill>
                <a:latin typeface="Rockwell"/>
                <a:ea typeface="Rockwell"/>
                <a:cs typeface="Rockwell"/>
                <a:sym typeface="Rockwell"/>
              </a:rPr>
              <a:t>3</a:t>
            </a:r>
            <a:r>
              <a:rPr lang="en-US" sz="1550" b="0" i="0" u="none" strike="noStrike" cap="none">
                <a:solidFill>
                  <a:schemeClr val="lt1"/>
                </a:solidFill>
                <a:latin typeface="Rockwell"/>
                <a:ea typeface="Rockwell"/>
                <a:cs typeface="Rockwell"/>
                <a:sym typeface="Rockwell"/>
              </a:rPr>
              <a:t>)</a:t>
            </a:r>
            <a:r>
              <a:rPr lang="en-US" sz="1550" b="0" i="0" u="none" strike="noStrike" cap="none" baseline="-25000">
                <a:solidFill>
                  <a:schemeClr val="lt1"/>
                </a:solidFill>
                <a:latin typeface="Rockwell"/>
                <a:ea typeface="Rockwell"/>
                <a:cs typeface="Rockwell"/>
                <a:sym typeface="Rockwell"/>
              </a:rPr>
              <a:t> (aq)</a:t>
            </a:r>
            <a:r>
              <a:rPr lang="en-US" sz="1550" b="0" i="0" u="none" strike="noStrike" cap="none">
                <a:solidFill>
                  <a:schemeClr val="lt1"/>
                </a:solidFill>
                <a:latin typeface="Rockwell"/>
                <a:ea typeface="Rockwell"/>
                <a:cs typeface="Rockwell"/>
                <a:sym typeface="Rockwell"/>
              </a:rPr>
              <a:t> + KCl </a:t>
            </a:r>
            <a:r>
              <a:rPr lang="en-US" sz="1550" b="0" i="0" u="none" strike="noStrike" cap="none" baseline="-25000">
                <a:solidFill>
                  <a:schemeClr val="lt1"/>
                </a:solidFill>
                <a:latin typeface="Rockwell"/>
                <a:ea typeface="Rockwell"/>
                <a:cs typeface="Rockwell"/>
                <a:sym typeface="Rockwell"/>
              </a:rPr>
              <a:t>(aq)</a:t>
            </a:r>
            <a:r>
              <a:rPr lang="en-US" sz="1550" b="0" i="0" u="none" strike="noStrike" cap="none">
                <a:solidFill>
                  <a:schemeClr val="lt1"/>
                </a:solidFill>
                <a:latin typeface="Rockwell"/>
                <a:ea typeface="Rockwell"/>
                <a:cs typeface="Rockwell"/>
                <a:sym typeface="Rockwell"/>
              </a:rPr>
              <a:t> → AgCl </a:t>
            </a:r>
            <a:r>
              <a:rPr lang="en-US" sz="1550" b="0" i="0" u="none" strike="noStrike" cap="none" baseline="-25000">
                <a:solidFill>
                  <a:schemeClr val="lt1"/>
                </a:solidFill>
                <a:latin typeface="Rockwell"/>
                <a:ea typeface="Rockwell"/>
                <a:cs typeface="Rockwell"/>
                <a:sym typeface="Rockwell"/>
              </a:rPr>
              <a:t>(s)</a:t>
            </a:r>
            <a:r>
              <a:rPr lang="en-US" sz="1550" b="0" i="0" u="none" strike="noStrike" cap="none">
                <a:solidFill>
                  <a:schemeClr val="lt1"/>
                </a:solidFill>
                <a:latin typeface="Rockwell"/>
                <a:ea typeface="Rockwell"/>
                <a:cs typeface="Rockwell"/>
                <a:sym typeface="Rockwell"/>
              </a:rPr>
              <a:t>+ 2KNO</a:t>
            </a:r>
            <a:r>
              <a:rPr lang="en-US" sz="1550" b="0" i="0" u="none" strike="noStrike" cap="none" baseline="-25000">
                <a:solidFill>
                  <a:schemeClr val="lt1"/>
                </a:solidFill>
                <a:latin typeface="Rockwell"/>
                <a:ea typeface="Rockwell"/>
                <a:cs typeface="Rockwell"/>
                <a:sym typeface="Rockwell"/>
              </a:rPr>
              <a:t>3 (aq)</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50"/>
              <a:buFont typeface="Arial"/>
              <a:buNone/>
            </a:pPr>
            <a:endParaRPr sz="155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550"/>
              <a:buFont typeface="Arial"/>
              <a:buNone/>
            </a:pPr>
            <a:r>
              <a:rPr lang="en-US" sz="1550" b="0" i="0" u="none" strike="noStrike" cap="none">
                <a:solidFill>
                  <a:schemeClr val="lt1"/>
                </a:solidFill>
                <a:latin typeface="Rockwell"/>
                <a:ea typeface="Rockwell"/>
                <a:cs typeface="Rockwell"/>
                <a:sym typeface="Rockwell"/>
              </a:rPr>
              <a:t>Change in color: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50"/>
              <a:buFont typeface="Arial"/>
              <a:buNone/>
            </a:pPr>
            <a:r>
              <a:rPr lang="en-US" sz="1550" b="0" i="0" u="none" strike="noStrike" cap="none">
                <a:solidFill>
                  <a:schemeClr val="lt1"/>
                </a:solidFill>
                <a:latin typeface="Rockwell"/>
                <a:ea typeface="Rockwell"/>
                <a:cs typeface="Rockwell"/>
                <a:sym typeface="Rockwell"/>
              </a:rPr>
              <a:t>Two white solids react to produce a mixture of a yellow and a white solid when shaken forcefully!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50"/>
              <a:buFont typeface="Arial"/>
              <a:buNone/>
            </a:pPr>
            <a:r>
              <a:rPr lang="en-US" sz="1550" b="0" i="0" u="none" strike="noStrike" cap="none">
                <a:solidFill>
                  <a:schemeClr val="lt1"/>
                </a:solidFill>
                <a:latin typeface="Rockwell"/>
                <a:ea typeface="Rockwell"/>
                <a:cs typeface="Rockwell"/>
                <a:sym typeface="Rockwell"/>
              </a:rPr>
              <a:t>Pb(NO</a:t>
            </a:r>
            <a:r>
              <a:rPr lang="en-US" sz="1550" b="0" i="0" u="none" strike="noStrike" cap="none" baseline="-25000">
                <a:solidFill>
                  <a:schemeClr val="lt1"/>
                </a:solidFill>
                <a:latin typeface="Rockwell"/>
                <a:ea typeface="Rockwell"/>
                <a:cs typeface="Rockwell"/>
                <a:sym typeface="Rockwell"/>
              </a:rPr>
              <a:t>3</a:t>
            </a:r>
            <a:r>
              <a:rPr lang="en-US" sz="1550" b="0" i="0" u="none" strike="noStrike" cap="none">
                <a:solidFill>
                  <a:schemeClr val="lt1"/>
                </a:solidFill>
                <a:latin typeface="Rockwell"/>
                <a:ea typeface="Rockwell"/>
                <a:cs typeface="Rockwell"/>
                <a:sym typeface="Rockwell"/>
              </a:rPr>
              <a:t>)</a:t>
            </a:r>
            <a:r>
              <a:rPr lang="en-US" sz="1550" b="0" i="0" u="none" strike="noStrike" cap="none" baseline="-25000">
                <a:solidFill>
                  <a:schemeClr val="lt1"/>
                </a:solidFill>
                <a:latin typeface="Rockwell"/>
                <a:ea typeface="Rockwell"/>
                <a:cs typeface="Rockwell"/>
                <a:sym typeface="Rockwell"/>
              </a:rPr>
              <a:t>2 (s)</a:t>
            </a:r>
            <a:r>
              <a:rPr lang="en-US" sz="1550" b="0" i="0" u="none" strike="noStrike" cap="none">
                <a:solidFill>
                  <a:schemeClr val="lt1"/>
                </a:solidFill>
                <a:latin typeface="Rockwell"/>
                <a:ea typeface="Rockwell"/>
                <a:cs typeface="Rockwell"/>
                <a:sym typeface="Rockwell"/>
              </a:rPr>
              <a:t> + 2KI </a:t>
            </a:r>
            <a:r>
              <a:rPr lang="en-US" sz="1550" b="0" i="0" u="none" strike="noStrike" cap="none" baseline="-25000">
                <a:solidFill>
                  <a:schemeClr val="lt1"/>
                </a:solidFill>
                <a:latin typeface="Rockwell"/>
                <a:ea typeface="Rockwell"/>
                <a:cs typeface="Rockwell"/>
                <a:sym typeface="Rockwell"/>
              </a:rPr>
              <a:t>(s)</a:t>
            </a:r>
            <a:r>
              <a:rPr lang="en-US" sz="1550" b="0" i="0" u="none" strike="noStrike" cap="none">
                <a:solidFill>
                  <a:schemeClr val="lt1"/>
                </a:solidFill>
                <a:latin typeface="Rockwell"/>
                <a:ea typeface="Rockwell"/>
                <a:cs typeface="Rockwell"/>
                <a:sym typeface="Rockwell"/>
              </a:rPr>
              <a:t> → PbI</a:t>
            </a:r>
            <a:r>
              <a:rPr lang="en-US" sz="1550" b="0" i="0" u="none" strike="noStrike" cap="none" baseline="-25000">
                <a:solidFill>
                  <a:schemeClr val="lt1"/>
                </a:solidFill>
                <a:latin typeface="Rockwell"/>
                <a:ea typeface="Rockwell"/>
                <a:cs typeface="Rockwell"/>
                <a:sym typeface="Rockwell"/>
              </a:rPr>
              <a:t>2</a:t>
            </a:r>
            <a:r>
              <a:rPr lang="en-US" sz="1550" b="0" i="0" u="none" strike="noStrike" cap="none">
                <a:solidFill>
                  <a:schemeClr val="lt1"/>
                </a:solidFill>
                <a:latin typeface="Rockwell"/>
                <a:ea typeface="Rockwell"/>
                <a:cs typeface="Rockwell"/>
                <a:sym typeface="Rockwell"/>
              </a:rPr>
              <a:t> </a:t>
            </a:r>
            <a:r>
              <a:rPr lang="en-US" sz="1550" b="0" i="0" u="none" strike="noStrike" cap="none" baseline="-25000">
                <a:solidFill>
                  <a:schemeClr val="lt1"/>
                </a:solidFill>
                <a:latin typeface="Rockwell"/>
                <a:ea typeface="Rockwell"/>
                <a:cs typeface="Rockwell"/>
                <a:sym typeface="Rockwell"/>
              </a:rPr>
              <a:t>(s)</a:t>
            </a:r>
            <a:r>
              <a:rPr lang="en-US" sz="1550" b="0" i="0" u="none" strike="noStrike" cap="none">
                <a:solidFill>
                  <a:schemeClr val="lt1"/>
                </a:solidFill>
                <a:latin typeface="Rockwell"/>
                <a:ea typeface="Rockwell"/>
                <a:cs typeface="Rockwell"/>
                <a:sym typeface="Rockwell"/>
              </a:rPr>
              <a:t>+ 2KNO</a:t>
            </a:r>
            <a:r>
              <a:rPr lang="en-US" sz="1550" b="0" i="0" u="none" strike="noStrike" cap="none" baseline="-25000">
                <a:solidFill>
                  <a:schemeClr val="lt1"/>
                </a:solidFill>
                <a:latin typeface="Rockwell"/>
                <a:ea typeface="Rockwell"/>
                <a:cs typeface="Rockwell"/>
                <a:sym typeface="Rockwell"/>
              </a:rPr>
              <a:t>3 (s)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50"/>
              <a:buFont typeface="Arial"/>
              <a:buNone/>
            </a:pPr>
            <a:endParaRPr sz="155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550"/>
              <a:buFont typeface="Arial"/>
              <a:buNone/>
            </a:pPr>
            <a:r>
              <a:rPr lang="en-US" sz="1550" b="0" i="0" u="none" strike="noStrike" cap="none">
                <a:solidFill>
                  <a:schemeClr val="lt1"/>
                </a:solidFill>
                <a:latin typeface="Rockwell"/>
                <a:ea typeface="Rockwell"/>
                <a:cs typeface="Rockwell"/>
                <a:sym typeface="Rockwell"/>
              </a:rPr>
              <a:t>Production of heat*:</a:t>
            </a:r>
            <a:endParaRPr sz="1550" b="0" i="0" u="none" strike="noStrike" cap="none">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550"/>
              <a:buFont typeface="Arial"/>
              <a:buNone/>
            </a:pPr>
            <a:r>
              <a:rPr lang="en-US" sz="1550" b="0" i="0" u="none" strike="noStrike" cap="none">
                <a:solidFill>
                  <a:schemeClr val="lt1"/>
                </a:solidFill>
                <a:latin typeface="Rockwell"/>
                <a:ea typeface="Rockwell"/>
                <a:cs typeface="Rockwell"/>
                <a:sym typeface="Rockwell"/>
              </a:rPr>
              <a:t>2 Mg </a:t>
            </a:r>
            <a:r>
              <a:rPr lang="en-US" sz="1550" b="0" i="0" u="none" strike="noStrike" cap="none" baseline="-25000">
                <a:solidFill>
                  <a:schemeClr val="lt1"/>
                </a:solidFill>
                <a:latin typeface="Rockwell"/>
                <a:ea typeface="Rockwell"/>
                <a:cs typeface="Rockwell"/>
                <a:sym typeface="Rockwell"/>
              </a:rPr>
              <a:t>(s)</a:t>
            </a:r>
            <a:r>
              <a:rPr lang="en-US" sz="1550" b="0" i="0" u="none" strike="noStrike" cap="none">
                <a:solidFill>
                  <a:schemeClr val="lt1"/>
                </a:solidFill>
                <a:latin typeface="Rockwell"/>
                <a:ea typeface="Rockwell"/>
                <a:cs typeface="Rockwell"/>
                <a:sym typeface="Rockwell"/>
              </a:rPr>
              <a:t> + O</a:t>
            </a:r>
            <a:r>
              <a:rPr lang="en-US" sz="1550" b="0" i="0" u="none" strike="noStrike" cap="none" baseline="-25000">
                <a:solidFill>
                  <a:schemeClr val="lt1"/>
                </a:solidFill>
                <a:latin typeface="Rockwell"/>
                <a:ea typeface="Rockwell"/>
                <a:cs typeface="Rockwell"/>
                <a:sym typeface="Rockwell"/>
              </a:rPr>
              <a:t>2 (s)</a:t>
            </a:r>
            <a:r>
              <a:rPr lang="en-US" sz="1550" b="0" i="0" u="none" strike="noStrike" cap="none">
                <a:solidFill>
                  <a:schemeClr val="lt1"/>
                </a:solidFill>
                <a:latin typeface="Rockwell"/>
                <a:ea typeface="Rockwell"/>
                <a:cs typeface="Rockwell"/>
                <a:sym typeface="Rockwell"/>
              </a:rPr>
              <a:t> → 2MgO </a:t>
            </a:r>
            <a:r>
              <a:rPr lang="en-US" sz="1550" b="0" i="0" u="none" strike="noStrike" cap="none" baseline="-25000">
                <a:solidFill>
                  <a:schemeClr val="lt1"/>
                </a:solidFill>
                <a:latin typeface="Rockwell"/>
                <a:ea typeface="Rockwell"/>
                <a:cs typeface="Rockwell"/>
                <a:sym typeface="Rockwell"/>
              </a:rPr>
              <a:t>(s) </a:t>
            </a:r>
            <a:r>
              <a:rPr lang="en-US" sz="1550" b="0" i="0" u="none" strike="noStrike" cap="none">
                <a:solidFill>
                  <a:schemeClr val="lt1"/>
                </a:solidFill>
                <a:latin typeface="Rockwell"/>
                <a:ea typeface="Rockwell"/>
                <a:cs typeface="Rockwell"/>
                <a:sym typeface="Rockwell"/>
              </a:rPr>
              <a:t>+ heat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50"/>
              <a:buFont typeface="Arial"/>
              <a:buNone/>
            </a:pPr>
            <a:r>
              <a:rPr lang="en-US" sz="1550" b="0" i="0" u="none" strike="noStrike" cap="none">
                <a:solidFill>
                  <a:schemeClr val="lt1"/>
                </a:solidFill>
                <a:latin typeface="Rockwell"/>
                <a:ea typeface="Rockwell"/>
                <a:cs typeface="Rockwell"/>
                <a:sym typeface="Rockwell"/>
              </a:rPr>
              <a:t>*can also include the absorption of heat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50"/>
              <a:buFont typeface="Arial"/>
              <a:buNone/>
            </a:pPr>
            <a:endParaRPr sz="1550" b="0" i="0" u="none" strike="noStrike" cap="none">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550"/>
              <a:buFont typeface="Arial"/>
              <a:buNone/>
            </a:pPr>
            <a:r>
              <a:rPr lang="en-US" sz="1550" b="1" i="0" u="sng" strike="noStrike" cap="none">
                <a:solidFill>
                  <a:schemeClr val="lt1"/>
                </a:solidFill>
                <a:latin typeface="Rockwell"/>
                <a:ea typeface="Rockwell"/>
                <a:cs typeface="Rockwell"/>
                <a:sym typeface="Rockwell"/>
              </a:rPr>
              <a:t>Physical Changes: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50"/>
              <a:buFont typeface="Arial"/>
              <a:buNone/>
            </a:pPr>
            <a:r>
              <a:rPr lang="en-US" sz="1550" b="0" i="0" u="none" strike="noStrike" cap="none">
                <a:solidFill>
                  <a:schemeClr val="lt1"/>
                </a:solidFill>
                <a:latin typeface="Rockwell"/>
                <a:ea typeface="Rockwell"/>
                <a:cs typeface="Rockwell"/>
                <a:sym typeface="Rockwell"/>
              </a:rPr>
              <a:t>may produce similar visible evidence (i.e. boiling water creates “bubbles,” but bonds are not broken and reformed. No new substances are made.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50"/>
              <a:buFont typeface="Arial"/>
              <a:buNone/>
            </a:pPr>
            <a:endParaRPr sz="1550" b="0" i="0" u="none" strike="noStrike" cap="none">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550"/>
              <a:buFont typeface="Arial"/>
              <a:buNone/>
            </a:pPr>
            <a:endParaRPr sz="155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baseline="-25000">
              <a:solidFill>
                <a:schemeClr val="lt1"/>
              </a:solidFill>
              <a:latin typeface="Rockwell"/>
              <a:ea typeface="Rockwell"/>
              <a:cs typeface="Rockwell"/>
              <a:sym typeface="Rockwell"/>
            </a:endParaRPr>
          </a:p>
        </p:txBody>
      </p:sp>
      <p:sp>
        <p:nvSpPr>
          <p:cNvPr id="1323" name="Google Shape;1323;g724b250972_0_3803"/>
          <p:cNvSpPr txBox="1"/>
          <p:nvPr/>
        </p:nvSpPr>
        <p:spPr>
          <a:xfrm>
            <a:off x="8164383" y="2058465"/>
            <a:ext cx="8244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7">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324" name="Google Shape;1324;g724b250972_0_3803"/>
          <p:cNvSpPr/>
          <p:nvPr/>
        </p:nvSpPr>
        <p:spPr>
          <a:xfrm>
            <a:off x="1252510" y="711473"/>
            <a:ext cx="4711500" cy="4101300"/>
          </a:xfrm>
          <a:prstGeom prst="cloudCallout">
            <a:avLst>
              <a:gd name="adj1" fmla="val -20833"/>
              <a:gd name="adj2" fmla="val 625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Note: it is a common misconception that boiling water makes O</a:t>
            </a:r>
            <a:r>
              <a:rPr lang="en-US" sz="1800" b="0" i="0" u="none" strike="noStrike" cap="none" baseline="-25000">
                <a:solidFill>
                  <a:schemeClr val="lt1"/>
                </a:solidFill>
                <a:latin typeface="Rockwell"/>
                <a:ea typeface="Rockwell"/>
                <a:cs typeface="Rockwell"/>
                <a:sym typeface="Rockwell"/>
              </a:rPr>
              <a:t>2</a:t>
            </a:r>
            <a:r>
              <a:rPr lang="en-US" sz="1800" b="0" i="0" u="none" strike="noStrike" cap="none">
                <a:solidFill>
                  <a:schemeClr val="lt1"/>
                </a:solidFill>
                <a:latin typeface="Rockwell"/>
                <a:ea typeface="Rockwell"/>
                <a:cs typeface="Rockwell"/>
                <a:sym typeface="Rockwell"/>
              </a:rPr>
              <a:t> and H</a:t>
            </a:r>
            <a:r>
              <a:rPr lang="en-US" sz="1800" b="0" i="0" u="none" strike="noStrike" cap="none" baseline="-25000">
                <a:solidFill>
                  <a:schemeClr val="lt1"/>
                </a:solidFill>
                <a:latin typeface="Rockwell"/>
                <a:ea typeface="Rockwell"/>
                <a:cs typeface="Rockwell"/>
                <a:sym typeface="Rockwell"/>
              </a:rPr>
              <a:t>2</a:t>
            </a:r>
            <a:r>
              <a:rPr lang="en-US" sz="1800" b="0" i="0" u="none" strike="noStrike" cap="none">
                <a:solidFill>
                  <a:schemeClr val="lt1"/>
                </a:solidFill>
                <a:latin typeface="Rockwell"/>
                <a:ea typeface="Rockwell"/>
                <a:cs typeface="Rockwell"/>
                <a:sym typeface="Rockwell"/>
              </a:rPr>
              <a:t> gas. Notice that the water molecule stays intact as the water boils. Covalent bonds are not broken with this physical change- only intermolecular attractions (hydrogen bonds) between water molecules.</a:t>
            </a:r>
            <a:endParaRPr sz="1800" b="0" i="0" u="none" strike="noStrike" cap="none">
              <a:solidFill>
                <a:schemeClr val="lt1"/>
              </a:solidFill>
              <a:latin typeface="Rockwell"/>
              <a:ea typeface="Rockwell"/>
              <a:cs typeface="Rockwell"/>
              <a:sym typeface="Rockwell"/>
            </a:endParaRPr>
          </a:p>
        </p:txBody>
      </p:sp>
      <p:pic>
        <p:nvPicPr>
          <p:cNvPr id="1325" name="Google Shape;1325;g724b250972_0_3803" descr="boilingwater.gif"/>
          <p:cNvPicPr preferRelativeResize="0"/>
          <p:nvPr/>
        </p:nvPicPr>
        <p:blipFill rotWithShape="1">
          <a:blip r:embed="rId8">
            <a:alphaModFix/>
          </a:blip>
          <a:srcRect/>
          <a:stretch/>
        </p:blipFill>
        <p:spPr>
          <a:xfrm>
            <a:off x="5043176" y="3784169"/>
            <a:ext cx="3442307" cy="2113132"/>
          </a:xfrm>
          <a:prstGeom prst="rect">
            <a:avLst/>
          </a:prstGeom>
          <a:noFill/>
          <a:ln w="38100" cap="flat" cmpd="sng">
            <a:solidFill>
              <a:schemeClr val="accent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24">
                                            <p:txEl>
                                              <p:pRg st="0" end="0"/>
                                            </p:txEl>
                                          </p:spTgt>
                                        </p:tgtEl>
                                        <p:attrNameLst>
                                          <p:attrName>style.visibility</p:attrName>
                                        </p:attrNameLst>
                                      </p:cBhvr>
                                      <p:to>
                                        <p:strVal val="visible"/>
                                      </p:to>
                                    </p:set>
                                    <p:anim calcmode="lin" valueType="num">
                                      <p:cBhvr additive="base">
                                        <p:cTn id="7" dur="500"/>
                                        <p:tgtEl>
                                          <p:spTgt spid="132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0" name="Google Shape;1330;g724b250972_0_877"/>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Balanced Equations</a:t>
            </a:r>
            <a:endParaRPr/>
          </a:p>
        </p:txBody>
      </p:sp>
      <p:sp>
        <p:nvSpPr>
          <p:cNvPr id="1331" name="Google Shape;1331;g724b250972_0_877"/>
          <p:cNvSpPr/>
          <p:nvPr/>
        </p:nvSpPr>
        <p:spPr>
          <a:xfrm>
            <a:off x="365349"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332" name="Google Shape;1332;g724b250972_0_877"/>
          <p:cNvSpPr txBox="1"/>
          <p:nvPr/>
        </p:nvSpPr>
        <p:spPr>
          <a:xfrm>
            <a:off x="0" y="5986883"/>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3.2: 	The student can translate an observed chemical change into a balanced chemical equation and justify the choice of equation type (molecular, ionic, or net ionic) in terms of utility for the given circumstances.																</a:t>
            </a:r>
            <a:endParaRPr sz="1800" b="0" i="0" u="none" strike="noStrike" cap="none">
              <a:solidFill>
                <a:schemeClr val="dk1"/>
              </a:solidFill>
              <a:latin typeface="Rockwell"/>
              <a:ea typeface="Rockwell"/>
              <a:cs typeface="Rockwell"/>
              <a:sym typeface="Rockwell"/>
            </a:endParaRPr>
          </a:p>
        </p:txBody>
      </p:sp>
      <p:sp>
        <p:nvSpPr>
          <p:cNvPr id="1333" name="Google Shape;1333;g724b250972_0_877"/>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334" name="Google Shape;1334;g724b250972_0_877"/>
          <p:cNvSpPr txBox="1"/>
          <p:nvPr/>
        </p:nvSpPr>
        <p:spPr>
          <a:xfrm>
            <a:off x="8157538" y="1816854"/>
            <a:ext cx="9864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Quizlet</a:t>
            </a:r>
            <a:endParaRPr sz="1800" b="0" i="0" u="none" strike="noStrike" cap="none">
              <a:solidFill>
                <a:schemeClr val="dk1"/>
              </a:solidFill>
              <a:latin typeface="Rockwell"/>
              <a:ea typeface="Rockwell"/>
              <a:cs typeface="Rockwell"/>
              <a:sym typeface="Rockwell"/>
            </a:endParaRPr>
          </a:p>
        </p:txBody>
      </p:sp>
      <p:pic>
        <p:nvPicPr>
          <p:cNvPr id="1335" name="Google Shape;1335;g724b250972_0_877"/>
          <p:cNvPicPr preferRelativeResize="0"/>
          <p:nvPr/>
        </p:nvPicPr>
        <p:blipFill rotWithShape="1">
          <a:blip r:embed="rId6">
            <a:alphaModFix/>
          </a:blip>
          <a:srcRect/>
          <a:stretch/>
        </p:blipFill>
        <p:spPr>
          <a:xfrm>
            <a:off x="282221" y="2311230"/>
            <a:ext cx="4705350" cy="3367176"/>
          </a:xfrm>
          <a:prstGeom prst="rect">
            <a:avLst/>
          </a:prstGeom>
          <a:noFill/>
          <a:ln>
            <a:noFill/>
          </a:ln>
        </p:spPr>
      </p:pic>
      <p:graphicFrame>
        <p:nvGraphicFramePr>
          <p:cNvPr id="1336" name="Google Shape;1336;g724b250972_0_877"/>
          <p:cNvGraphicFramePr/>
          <p:nvPr/>
        </p:nvGraphicFramePr>
        <p:xfrm>
          <a:off x="498474" y="975303"/>
          <a:ext cx="3000000" cy="3000000"/>
        </p:xfrm>
        <a:graphic>
          <a:graphicData uri="http://schemas.openxmlformats.org/drawingml/2006/table">
            <a:tbl>
              <a:tblPr firstRow="1" bandRow="1">
                <a:noFill/>
                <a:tableStyleId>{76E967D2-73EF-4B4E-AA14-45292BF0A093}</a:tableStyleId>
              </a:tblPr>
              <a:tblGrid>
                <a:gridCol w="1838050">
                  <a:extLst>
                    <a:ext uri="{9D8B030D-6E8A-4147-A177-3AD203B41FA5}">
                      <a16:colId xmlns:a16="http://schemas.microsoft.com/office/drawing/2014/main" val="20000"/>
                    </a:ext>
                  </a:extLst>
                </a:gridCol>
                <a:gridCol w="5347850">
                  <a:extLst>
                    <a:ext uri="{9D8B030D-6E8A-4147-A177-3AD203B41FA5}">
                      <a16:colId xmlns:a16="http://schemas.microsoft.com/office/drawing/2014/main" val="20001"/>
                    </a:ext>
                  </a:extLst>
                </a:gridCol>
              </a:tblGrid>
              <a:tr h="370850">
                <a:tc>
                  <a:txBody>
                    <a:bodyPr/>
                    <a:lstStyle/>
                    <a:p>
                      <a:pPr marL="0" marR="0" lvl="0" indent="0" algn="r" rtl="0">
                        <a:lnSpc>
                          <a:spcPct val="100000"/>
                        </a:lnSpc>
                        <a:spcBef>
                          <a:spcPts val="0"/>
                        </a:spcBef>
                        <a:spcAft>
                          <a:spcPts val="0"/>
                        </a:spcAft>
                        <a:buClr>
                          <a:srgbClr val="000000"/>
                        </a:buClr>
                        <a:buSzPts val="1200"/>
                        <a:buFont typeface="Arial"/>
                        <a:buNone/>
                      </a:pPr>
                      <a:r>
                        <a:rPr lang="en-US" sz="1200" b="1" u="none" strike="noStrike" cap="none">
                          <a:solidFill>
                            <a:schemeClr val="dk1"/>
                          </a:solidFill>
                        </a:rPr>
                        <a:t>Complete  Molecular: </a:t>
                      </a:r>
                      <a:endParaRPr sz="1200" b="1" u="none" strike="noStrike" cap="none">
                        <a:solidFill>
                          <a:schemeClr val="dk1"/>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Rockwell"/>
                        <a:buNone/>
                      </a:pPr>
                      <a:r>
                        <a:rPr lang="en-US" sz="1200" b="0" u="none" strike="noStrike" cap="none">
                          <a:solidFill>
                            <a:schemeClr val="dk1"/>
                          </a:solidFill>
                        </a:rPr>
                        <a:t>AgNO</a:t>
                      </a:r>
                      <a:r>
                        <a:rPr lang="en-US" sz="1200" b="0" u="none" strike="noStrike" cap="none" baseline="-25000">
                          <a:solidFill>
                            <a:schemeClr val="dk1"/>
                          </a:solidFill>
                        </a:rPr>
                        <a:t>3 </a:t>
                      </a:r>
                      <a:r>
                        <a:rPr lang="en-US" sz="1200" b="0" u="none" strike="noStrike" cap="none">
                          <a:solidFill>
                            <a:schemeClr val="dk1"/>
                          </a:solidFill>
                        </a:rPr>
                        <a:t>(</a:t>
                      </a:r>
                      <a:r>
                        <a:rPr lang="en-US" sz="1200" b="0" i="1" u="none" strike="noStrike" cap="none">
                          <a:solidFill>
                            <a:schemeClr val="dk1"/>
                          </a:solidFill>
                        </a:rPr>
                        <a:t>aq</a:t>
                      </a:r>
                      <a:r>
                        <a:rPr lang="en-US" sz="1200" b="0" u="none" strike="noStrike" cap="none">
                          <a:solidFill>
                            <a:schemeClr val="dk1"/>
                          </a:solidFill>
                        </a:rPr>
                        <a:t>) + KCl</a:t>
                      </a:r>
                      <a:r>
                        <a:rPr lang="en-US" sz="1200" b="0" u="none" strike="noStrike" cap="none" baseline="-25000">
                          <a:solidFill>
                            <a:schemeClr val="dk1"/>
                          </a:solidFill>
                        </a:rPr>
                        <a:t> </a:t>
                      </a:r>
                      <a:r>
                        <a:rPr lang="en-US" sz="1200" b="0" u="none" strike="noStrike" cap="none">
                          <a:solidFill>
                            <a:schemeClr val="dk1"/>
                          </a:solidFill>
                        </a:rPr>
                        <a:t>(</a:t>
                      </a:r>
                      <a:r>
                        <a:rPr lang="en-US" sz="1200" b="0" i="1" u="none" strike="noStrike" cap="none">
                          <a:solidFill>
                            <a:schemeClr val="dk1"/>
                          </a:solidFill>
                        </a:rPr>
                        <a:t>aq</a:t>
                      </a:r>
                      <a:r>
                        <a:rPr lang="en-US" sz="1200" b="0" u="none" strike="noStrike" cap="none">
                          <a:solidFill>
                            <a:schemeClr val="dk1"/>
                          </a:solidFill>
                        </a:rPr>
                        <a:t>)</a:t>
                      </a:r>
                      <a:r>
                        <a:rPr lang="en-US" sz="1200" b="0" u="none" strike="noStrike" cap="none" baseline="-25000">
                          <a:solidFill>
                            <a:schemeClr val="dk1"/>
                          </a:solidFill>
                        </a:rPr>
                        <a:t> </a:t>
                      </a:r>
                      <a:r>
                        <a:rPr lang="en-US" sz="1200" b="0" u="none" strike="noStrike" cap="none">
                          <a:solidFill>
                            <a:schemeClr val="dk1"/>
                          </a:solidFill>
                        </a:rPr>
                        <a:t>⎯→ AgCl</a:t>
                      </a:r>
                      <a:r>
                        <a:rPr lang="en-US" sz="1200" b="0" u="none" strike="noStrike" cap="none" baseline="-25000">
                          <a:solidFill>
                            <a:schemeClr val="dk1"/>
                          </a:solidFill>
                        </a:rPr>
                        <a:t> </a:t>
                      </a:r>
                      <a:r>
                        <a:rPr lang="en-US" sz="1200" b="0" u="none" strike="noStrike" cap="none">
                          <a:solidFill>
                            <a:schemeClr val="dk1"/>
                          </a:solidFill>
                        </a:rPr>
                        <a:t>(</a:t>
                      </a:r>
                      <a:r>
                        <a:rPr lang="en-US" sz="1200" b="0" i="1" u="none" strike="noStrike" cap="none">
                          <a:solidFill>
                            <a:schemeClr val="dk1"/>
                          </a:solidFill>
                        </a:rPr>
                        <a:t>s</a:t>
                      </a:r>
                      <a:r>
                        <a:rPr lang="en-US" sz="1200" b="0" u="none" strike="noStrike" cap="none">
                          <a:solidFill>
                            <a:schemeClr val="dk1"/>
                          </a:solidFill>
                        </a:rPr>
                        <a:t>) + KNO</a:t>
                      </a:r>
                      <a:r>
                        <a:rPr lang="en-US" sz="1200" b="0" u="none" strike="noStrike" cap="none" baseline="-25000">
                          <a:solidFill>
                            <a:schemeClr val="dk1"/>
                          </a:solidFill>
                        </a:rPr>
                        <a:t>3 </a:t>
                      </a:r>
                      <a:r>
                        <a:rPr lang="en-US" sz="1200" b="0" u="none" strike="noStrike" cap="none">
                          <a:solidFill>
                            <a:schemeClr val="dk1"/>
                          </a:solidFill>
                        </a:rPr>
                        <a:t>(</a:t>
                      </a:r>
                      <a:r>
                        <a:rPr lang="en-US" sz="1200" b="0" i="1" u="none" strike="noStrike" cap="none">
                          <a:solidFill>
                            <a:schemeClr val="dk1"/>
                          </a:solidFill>
                        </a:rPr>
                        <a:t>aq</a:t>
                      </a:r>
                      <a:r>
                        <a:rPr lang="en-US" sz="1200" b="0" u="none" strike="noStrike" cap="none">
                          <a:solidFill>
                            <a:schemeClr val="dk1"/>
                          </a:solidFill>
                        </a:rPr>
                        <a:t>)</a:t>
                      </a: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r" rtl="0">
                        <a:lnSpc>
                          <a:spcPct val="100000"/>
                        </a:lnSpc>
                        <a:spcBef>
                          <a:spcPts val="0"/>
                        </a:spcBef>
                        <a:spcAft>
                          <a:spcPts val="0"/>
                        </a:spcAft>
                        <a:buClr>
                          <a:srgbClr val="000000"/>
                        </a:buClr>
                        <a:buSzPts val="1200"/>
                        <a:buFont typeface="Arial"/>
                        <a:buNone/>
                      </a:pPr>
                      <a:r>
                        <a:rPr lang="en-US" sz="1200" b="1" u="none" strike="noStrike" cap="none"/>
                        <a:t>Complete Ionic : </a:t>
                      </a:r>
                      <a:endParaRPr sz="1200" b="1" u="none" strike="noStrike" cap="none">
                        <a:solidFill>
                          <a:schemeClr val="dk1"/>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Rockwell"/>
                        <a:buNone/>
                      </a:pPr>
                      <a:r>
                        <a:rPr lang="en-US" sz="1200" u="none" strike="noStrike" cap="none"/>
                        <a:t>Ag</a:t>
                      </a:r>
                      <a:r>
                        <a:rPr lang="en-US" sz="1200" u="none" strike="noStrike" cap="none" baseline="30000"/>
                        <a:t>+</a:t>
                      </a:r>
                      <a:r>
                        <a:rPr lang="en-US" sz="1200" u="none" strike="noStrike" cap="none"/>
                        <a:t>(aq) + NO</a:t>
                      </a:r>
                      <a:r>
                        <a:rPr lang="en-US" sz="1200" u="none" strike="noStrike" cap="none" baseline="-25000"/>
                        <a:t>3</a:t>
                      </a:r>
                      <a:r>
                        <a:rPr lang="en-US" sz="1200" u="none" strike="noStrike" cap="none" baseline="30000"/>
                        <a:t>-</a:t>
                      </a:r>
                      <a:r>
                        <a:rPr lang="en-US" sz="1200" u="none" strike="noStrike" cap="none"/>
                        <a:t>(</a:t>
                      </a:r>
                      <a:r>
                        <a:rPr lang="en-US" sz="1200" i="1" u="none" strike="noStrike" cap="none"/>
                        <a:t>aq</a:t>
                      </a:r>
                      <a:r>
                        <a:rPr lang="en-US" sz="1200" u="none" strike="noStrike" cap="none"/>
                        <a:t>) + K</a:t>
                      </a:r>
                      <a:r>
                        <a:rPr lang="en-US" sz="1200" u="none" strike="noStrike" cap="none" baseline="30000"/>
                        <a:t>+</a:t>
                      </a:r>
                      <a:r>
                        <a:rPr lang="en-US" sz="1200" u="none" strike="noStrike" cap="none"/>
                        <a:t>(aq) + Cl</a:t>
                      </a:r>
                      <a:r>
                        <a:rPr lang="en-US" sz="1200" u="none" strike="noStrike" cap="none" baseline="30000"/>
                        <a:t>-</a:t>
                      </a:r>
                      <a:r>
                        <a:rPr lang="en-US" sz="1200" u="none" strike="noStrike" cap="none"/>
                        <a:t>(</a:t>
                      </a:r>
                      <a:r>
                        <a:rPr lang="en-US" sz="1200" i="1" u="none" strike="noStrike" cap="none"/>
                        <a:t>aq</a:t>
                      </a:r>
                      <a:r>
                        <a:rPr lang="en-US" sz="1200" u="none" strike="noStrike" cap="none"/>
                        <a:t>)</a:t>
                      </a:r>
                      <a:r>
                        <a:rPr lang="en-US" sz="1200" u="none" strike="noStrike" cap="none" baseline="-25000"/>
                        <a:t> </a:t>
                      </a:r>
                      <a:r>
                        <a:rPr lang="en-US" sz="1200" u="none" strike="noStrike" cap="none"/>
                        <a:t>⎯→  AgCl</a:t>
                      </a:r>
                      <a:r>
                        <a:rPr lang="en-US" sz="1200" u="none" strike="noStrike" cap="none" baseline="-25000"/>
                        <a:t> </a:t>
                      </a:r>
                      <a:r>
                        <a:rPr lang="en-US" sz="1200" u="none" strike="noStrike" cap="none"/>
                        <a:t>(</a:t>
                      </a:r>
                      <a:r>
                        <a:rPr lang="en-US" sz="1200" i="1" u="none" strike="noStrike" cap="none"/>
                        <a:t>s</a:t>
                      </a:r>
                      <a:r>
                        <a:rPr lang="en-US" sz="1200" u="none" strike="noStrike" cap="none"/>
                        <a:t>) + K</a:t>
                      </a:r>
                      <a:r>
                        <a:rPr lang="en-US" sz="1200" u="none" strike="noStrike" cap="none" baseline="30000"/>
                        <a:t>+</a:t>
                      </a:r>
                      <a:r>
                        <a:rPr lang="en-US" sz="1200" u="none" strike="noStrike" cap="none"/>
                        <a:t>(aq) + NO</a:t>
                      </a:r>
                      <a:r>
                        <a:rPr lang="en-US" sz="1200" u="none" strike="noStrike" cap="none" baseline="-25000"/>
                        <a:t>3</a:t>
                      </a:r>
                      <a:r>
                        <a:rPr lang="en-US" sz="1200" u="none" strike="noStrike" cap="none" baseline="30000"/>
                        <a:t>-</a:t>
                      </a:r>
                      <a:r>
                        <a:rPr lang="en-US" sz="1200" u="none" strike="noStrike" cap="none"/>
                        <a:t>(</a:t>
                      </a:r>
                      <a:r>
                        <a:rPr lang="en-US" sz="1200" i="1" u="none" strike="noStrike" cap="none"/>
                        <a:t>aq</a:t>
                      </a:r>
                      <a:r>
                        <a:rPr lang="en-US" sz="1200" u="none" strike="noStrike" cap="none"/>
                        <a:t>)</a:t>
                      </a: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70850">
                <a:tc>
                  <a:txBody>
                    <a:bodyPr/>
                    <a:lstStyle/>
                    <a:p>
                      <a:pPr marL="0" marR="0" lvl="0" indent="0" algn="r" rtl="0">
                        <a:lnSpc>
                          <a:spcPct val="100000"/>
                        </a:lnSpc>
                        <a:spcBef>
                          <a:spcPts val="0"/>
                        </a:spcBef>
                        <a:spcAft>
                          <a:spcPts val="0"/>
                        </a:spcAft>
                        <a:buClr>
                          <a:srgbClr val="000000"/>
                        </a:buClr>
                        <a:buSzPts val="1200"/>
                        <a:buFont typeface="Arial"/>
                        <a:buNone/>
                      </a:pPr>
                      <a:r>
                        <a:rPr lang="en-US" sz="1200" b="1" u="none" strike="noStrike" cap="none"/>
                        <a:t>Net Ionic : </a:t>
                      </a:r>
                      <a:endParaRPr sz="1200" b="1" u="none" strike="noStrike" cap="none">
                        <a:solidFill>
                          <a:schemeClr val="dk1"/>
                        </a:solidFil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200"/>
                        <a:buFont typeface="Rockwell"/>
                        <a:buNone/>
                      </a:pPr>
                      <a:r>
                        <a:rPr lang="en-US" sz="1200" u="none" strike="noStrike" cap="none"/>
                        <a:t>Ag</a:t>
                      </a:r>
                      <a:r>
                        <a:rPr lang="en-US" sz="1200" u="none" strike="noStrike" cap="none" baseline="30000"/>
                        <a:t>+</a:t>
                      </a:r>
                      <a:r>
                        <a:rPr lang="en-US" sz="1200" u="none" strike="noStrike" cap="none"/>
                        <a:t>(aq) + Cl</a:t>
                      </a:r>
                      <a:r>
                        <a:rPr lang="en-US" sz="1200" u="none" strike="noStrike" cap="none" baseline="30000"/>
                        <a:t>-</a:t>
                      </a:r>
                      <a:r>
                        <a:rPr lang="en-US" sz="1200" u="none" strike="noStrike" cap="none"/>
                        <a:t>(</a:t>
                      </a:r>
                      <a:r>
                        <a:rPr lang="en-US" sz="1200" i="1" u="none" strike="noStrike" cap="none"/>
                        <a:t>aq</a:t>
                      </a:r>
                      <a:r>
                        <a:rPr lang="en-US" sz="1200" u="none" strike="noStrike" cap="none"/>
                        <a:t>)</a:t>
                      </a:r>
                      <a:r>
                        <a:rPr lang="en-US" sz="1200" u="none" strike="noStrike" cap="none" baseline="-25000"/>
                        <a:t> </a:t>
                      </a:r>
                      <a:r>
                        <a:rPr lang="en-US" sz="1200" u="none" strike="noStrike" cap="none"/>
                        <a:t>⎯→  AgCl</a:t>
                      </a:r>
                      <a:r>
                        <a:rPr lang="en-US" sz="1200" u="none" strike="noStrike" cap="none" baseline="-25000"/>
                        <a:t> </a:t>
                      </a:r>
                      <a:r>
                        <a:rPr lang="en-US" sz="1200" u="none" strike="noStrike" cap="none"/>
                        <a:t>(</a:t>
                      </a:r>
                      <a:r>
                        <a:rPr lang="en-US" sz="1200" i="1" u="none" strike="noStrike" cap="none"/>
                        <a:t>s</a:t>
                      </a:r>
                      <a:r>
                        <a:rPr lang="en-US" sz="1200" u="none" strike="noStrike" cap="none"/>
                        <a:t>)</a:t>
                      </a:r>
                      <a:endParaRPr sz="1400" u="none" strike="noStrike" cap="none"/>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337" name="Google Shape;1337;g724b250972_0_877"/>
          <p:cNvSpPr txBox="1"/>
          <p:nvPr/>
        </p:nvSpPr>
        <p:spPr>
          <a:xfrm>
            <a:off x="5052291" y="2410780"/>
            <a:ext cx="3805500" cy="347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Spectator ions should not be included in your balanced equations.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Remember, the point of a Net Ionic Reaction is to show only those ions that are involved in the reaction.  Chemists are able to substitute reactants containing the same species to create the intended product.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rgbClr val="B660BD"/>
                </a:solidFill>
                <a:latin typeface="Rockwell"/>
                <a:ea typeface="Rockwell"/>
                <a:cs typeface="Rockwell"/>
                <a:sym typeface="Rockwell"/>
              </a:rPr>
              <a:t>You only need to memorize that compounds with nitrate, ammonium, halides and alkali metals are soluble.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341"/>
        <p:cNvGrpSpPr/>
        <p:nvPr/>
      </p:nvGrpSpPr>
      <p:grpSpPr>
        <a:xfrm>
          <a:off x="0" y="0"/>
          <a:ext cx="0" cy="0"/>
          <a:chOff x="0" y="0"/>
          <a:chExt cx="0" cy="0"/>
        </a:xfrm>
      </p:grpSpPr>
      <p:pic>
        <p:nvPicPr>
          <p:cNvPr id="1342" name="Google Shape;1342;g724b250972_0_3843"/>
          <p:cNvPicPr preferRelativeResize="0"/>
          <p:nvPr/>
        </p:nvPicPr>
        <p:blipFill rotWithShape="1">
          <a:blip r:embed="rId3">
            <a:alphaModFix/>
          </a:blip>
          <a:srcRect/>
          <a:stretch/>
        </p:blipFill>
        <p:spPr>
          <a:xfrm>
            <a:off x="547795" y="1168906"/>
            <a:ext cx="6936323" cy="5051774"/>
          </a:xfrm>
          <a:prstGeom prst="rect">
            <a:avLst/>
          </a:prstGeom>
          <a:noFill/>
          <a:ln>
            <a:noFill/>
          </a:ln>
        </p:spPr>
      </p:pic>
      <p:sp>
        <p:nvSpPr>
          <p:cNvPr id="1343" name="Google Shape;1343;g724b250972_0_3843"/>
          <p:cNvSpPr txBox="1">
            <a:spLocks noGrp="1"/>
          </p:cNvSpPr>
          <p:nvPr>
            <p:ph type="title"/>
          </p:nvPr>
        </p:nvSpPr>
        <p:spPr>
          <a:xfrm>
            <a:off x="443877" y="118486"/>
            <a:ext cx="8408700" cy="11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800"/>
              <a:buFont typeface="Rokkitt"/>
              <a:buNone/>
            </a:pPr>
            <a:r>
              <a:rPr lang="en-US" sz="3200"/>
              <a:t>Use Mole Ratio in balanced equation </a:t>
            </a:r>
            <a:br>
              <a:rPr lang="en-US" sz="3200"/>
            </a:br>
            <a:r>
              <a:rPr lang="en-US" sz="3200"/>
              <a:t>to calculate moles of unknown substance</a:t>
            </a:r>
            <a:endParaRPr/>
          </a:p>
        </p:txBody>
      </p:sp>
      <p:sp>
        <p:nvSpPr>
          <p:cNvPr id="1344" name="Google Shape;1344;g724b250972_0_3843"/>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4"/>
              </a:rPr>
              <a:t>Source</a:t>
            </a:r>
            <a:endParaRPr sz="1400" b="0" i="0" u="none" strike="noStrike" cap="none">
              <a:solidFill>
                <a:srgbClr val="000000"/>
              </a:solidFill>
              <a:latin typeface="Arial"/>
              <a:ea typeface="Arial"/>
              <a:cs typeface="Arial"/>
              <a:sym typeface="Arial"/>
            </a:endParaRPr>
          </a:p>
        </p:txBody>
      </p:sp>
      <p:sp>
        <p:nvSpPr>
          <p:cNvPr id="1345" name="Google Shape;1345;g724b250972_0_3843"/>
          <p:cNvSpPr txBox="1"/>
          <p:nvPr/>
        </p:nvSpPr>
        <p:spPr>
          <a:xfrm>
            <a:off x="0" y="6257671"/>
            <a:ext cx="9144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LO1.18: Apply the conservation of atoms to the rearrangement of atoms in various processes.</a:t>
            </a: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1346" name="Google Shape;1346;g724b250972_0_3843"/>
          <p:cNvSpPr txBox="1"/>
          <p:nvPr/>
        </p:nvSpPr>
        <p:spPr>
          <a:xfrm>
            <a:off x="8132878" y="1816853"/>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sp>
        <p:nvSpPr>
          <p:cNvPr id="1351" name="Google Shape;1351;g724b250972_0_3770"/>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900"/>
              <a:buFont typeface="Rokkitt"/>
              <a:buNone/>
            </a:pPr>
            <a:r>
              <a:rPr lang="en-US"/>
              <a:t>Law of Conservation of Mass</a:t>
            </a:r>
            <a:endParaRPr/>
          </a:p>
        </p:txBody>
      </p:sp>
      <p:sp>
        <p:nvSpPr>
          <p:cNvPr id="1352" name="Google Shape;1352;g724b250972_0_3770"/>
          <p:cNvSpPr txBox="1">
            <a:spLocks noGrp="1"/>
          </p:cNvSpPr>
          <p:nvPr>
            <p:ph type="body" idx="1"/>
          </p:nvPr>
        </p:nvSpPr>
        <p:spPr>
          <a:xfrm>
            <a:off x="498517" y="1985963"/>
            <a:ext cx="7569300" cy="19659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accent1"/>
              </a:buClr>
              <a:buSzPts val="1350"/>
              <a:buFont typeface="Noto Sans Symbols"/>
              <a:buNone/>
            </a:pPr>
            <a:endParaRPr sz="1800" b="0" i="0" u="none" strike="noStrike" cap="none">
              <a:solidFill>
                <a:srgbClr val="595959"/>
              </a:solidFill>
              <a:latin typeface="Rokkitt"/>
              <a:ea typeface="Rokkitt"/>
              <a:cs typeface="Rokkitt"/>
              <a:sym typeface="Rokkitt"/>
            </a:endParaRPr>
          </a:p>
        </p:txBody>
      </p:sp>
      <p:sp>
        <p:nvSpPr>
          <p:cNvPr id="1353" name="Google Shape;1353;g724b250972_0_3770"/>
          <p:cNvSpPr txBox="1">
            <a:spLocks noGrp="1"/>
          </p:cNvSpPr>
          <p:nvPr>
            <p:ph type="body" idx="4294967295"/>
          </p:nvPr>
        </p:nvSpPr>
        <p:spPr>
          <a:xfrm>
            <a:off x="436866" y="4263596"/>
            <a:ext cx="7569300" cy="19659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SzPts val="1800"/>
              <a:buNone/>
            </a:pPr>
            <a:r>
              <a:rPr lang="en-US" sz="2400" b="1">
                <a:solidFill>
                  <a:srgbClr val="333333"/>
                </a:solidFill>
                <a:latin typeface="Verdana"/>
                <a:ea typeface="Verdana"/>
                <a:cs typeface="Verdana"/>
                <a:sym typeface="Verdana"/>
              </a:rPr>
              <a:t>N</a:t>
            </a:r>
            <a:r>
              <a:rPr lang="en-US" sz="2400" b="1" baseline="-25000">
                <a:solidFill>
                  <a:srgbClr val="333333"/>
                </a:solidFill>
                <a:latin typeface="Verdana"/>
                <a:ea typeface="Verdana"/>
                <a:cs typeface="Verdana"/>
                <a:sym typeface="Verdana"/>
              </a:rPr>
              <a:t>2</a:t>
            </a:r>
            <a:r>
              <a:rPr lang="en-US" sz="2400" b="1">
                <a:solidFill>
                  <a:srgbClr val="333333"/>
                </a:solidFill>
                <a:latin typeface="Verdana"/>
                <a:ea typeface="Verdana"/>
                <a:cs typeface="Verdana"/>
                <a:sym typeface="Verdana"/>
              </a:rPr>
              <a:t> + 3H</a:t>
            </a:r>
            <a:r>
              <a:rPr lang="en-US" sz="2400" b="1" baseline="-25000">
                <a:solidFill>
                  <a:srgbClr val="333333"/>
                </a:solidFill>
                <a:latin typeface="Verdana"/>
                <a:ea typeface="Verdana"/>
                <a:cs typeface="Verdana"/>
                <a:sym typeface="Verdana"/>
              </a:rPr>
              <a:t>2</a:t>
            </a:r>
            <a:r>
              <a:rPr lang="en-US" sz="2400" b="1">
                <a:solidFill>
                  <a:srgbClr val="333333"/>
                </a:solidFill>
                <a:latin typeface="Verdana"/>
                <a:ea typeface="Verdana"/>
                <a:cs typeface="Verdana"/>
                <a:sym typeface="Verdana"/>
              </a:rPr>
              <a:t> → 2NH</a:t>
            </a:r>
            <a:r>
              <a:rPr lang="en-US" sz="2400" b="1" baseline="-25000">
                <a:solidFill>
                  <a:srgbClr val="333333"/>
                </a:solidFill>
                <a:latin typeface="Verdana"/>
                <a:ea typeface="Verdana"/>
                <a:cs typeface="Verdana"/>
                <a:sym typeface="Verdana"/>
              </a:rPr>
              <a:t>3</a:t>
            </a:r>
            <a:endParaRPr/>
          </a:p>
          <a:p>
            <a:pPr marL="228600" marR="0" lvl="0" indent="-228600" algn="l" rtl="0">
              <a:lnSpc>
                <a:spcPct val="100000"/>
              </a:lnSpc>
              <a:spcBef>
                <a:spcPts val="0"/>
              </a:spcBef>
              <a:spcAft>
                <a:spcPts val="0"/>
              </a:spcAft>
              <a:buClr>
                <a:schemeClr val="accent1"/>
              </a:buClr>
              <a:buSzPts val="1500"/>
              <a:buFont typeface="Noto Sans Symbols"/>
              <a:buNone/>
            </a:pPr>
            <a:endParaRPr/>
          </a:p>
        </p:txBody>
      </p:sp>
      <p:sp>
        <p:nvSpPr>
          <p:cNvPr id="1354" name="Google Shape;1354;g724b250972_0_3770"/>
          <p:cNvSpPr txBox="1"/>
          <p:nvPr/>
        </p:nvSpPr>
        <p:spPr>
          <a:xfrm>
            <a:off x="8054787" y="-45479"/>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3"/>
              </a:rPr>
              <a:t>Source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Rockwell"/>
              <a:buNone/>
            </a:pPr>
            <a:endParaRPr sz="1800" b="0" i="0" u="none" strike="noStrike" cap="none">
              <a:solidFill>
                <a:schemeClr val="dk1"/>
              </a:solidFill>
              <a:latin typeface="Rockwell"/>
              <a:ea typeface="Rockwell"/>
              <a:cs typeface="Rockwell"/>
              <a:sym typeface="Rockwell"/>
            </a:endParaRPr>
          </a:p>
        </p:txBody>
      </p:sp>
      <p:sp>
        <p:nvSpPr>
          <p:cNvPr id="1355" name="Google Shape;1355;g724b250972_0_3770"/>
          <p:cNvSpPr txBox="1"/>
          <p:nvPr/>
        </p:nvSpPr>
        <p:spPr>
          <a:xfrm>
            <a:off x="0" y="6107131"/>
            <a:ext cx="9144000" cy="69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LO1.17: Express the law of conservation of mass quantitatively and qualitatively using symbolic representations and particulate drawings</a:t>
            </a: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1356" name="Google Shape;1356;g724b250972_0_3770"/>
          <p:cNvSpPr txBox="1"/>
          <p:nvPr/>
        </p:nvSpPr>
        <p:spPr>
          <a:xfrm>
            <a:off x="8157538" y="1816853"/>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357" name="Google Shape;1357;g724b250972_0_3770"/>
          <p:cNvPicPr preferRelativeResize="0"/>
          <p:nvPr/>
        </p:nvPicPr>
        <p:blipFill rotWithShape="1">
          <a:blip r:embed="rId5">
            <a:alphaModFix/>
          </a:blip>
          <a:srcRect/>
          <a:stretch/>
        </p:blipFill>
        <p:spPr>
          <a:xfrm>
            <a:off x="197275" y="1216149"/>
            <a:ext cx="7278098" cy="3123655"/>
          </a:xfrm>
          <a:prstGeom prst="rect">
            <a:avLst/>
          </a:prstGeom>
          <a:noFill/>
          <a:ln>
            <a:noFill/>
          </a:ln>
        </p:spPr>
      </p:pic>
      <p:pic>
        <p:nvPicPr>
          <p:cNvPr id="1358" name="Google Shape;1358;g724b250972_0_3770" descr="Screen Shot 2016-04-07 at 8.32.15 PM.png"/>
          <p:cNvPicPr preferRelativeResize="0"/>
          <p:nvPr/>
        </p:nvPicPr>
        <p:blipFill rotWithShape="1">
          <a:blip r:embed="rId6">
            <a:alphaModFix/>
          </a:blip>
          <a:srcRect/>
          <a:stretch/>
        </p:blipFill>
        <p:spPr>
          <a:xfrm>
            <a:off x="1421370" y="200530"/>
            <a:ext cx="6054003" cy="6534180"/>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1359" name="Google Shape;1359;g724b250972_0_3770"/>
          <p:cNvSpPr/>
          <p:nvPr/>
        </p:nvSpPr>
        <p:spPr>
          <a:xfrm>
            <a:off x="1421370" y="5864833"/>
            <a:ext cx="6275700" cy="9402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358"/>
                                        </p:tgtEl>
                                        <p:attrNameLst>
                                          <p:attrName>style.visibility</p:attrName>
                                        </p:attrNameLst>
                                      </p:cBhvr>
                                      <p:to>
                                        <p:strVal val="visible"/>
                                      </p:to>
                                    </p:set>
                                    <p:animEffect transition="in" filter="fade">
                                      <p:cBhvr>
                                        <p:cTn id="9" dur="500"/>
                                        <p:tgtEl>
                                          <p:spTgt spid="135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2000"/>
                                        <p:tgtEl>
                                          <p:spTgt spid="1359"/>
                                        </p:tgtEl>
                                      </p:cBhvr>
                                    </p:animEffect>
                                    <p:set>
                                      <p:cBhvr>
                                        <p:cTn id="14" dur="1" fill="hold">
                                          <p:stCondLst>
                                            <p:cond delay="2000"/>
                                          </p:stCondLst>
                                        </p:cTn>
                                        <p:tgtEl>
                                          <p:spTgt spid="13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g724b250972_0_3782"/>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Experimental Design</a:t>
            </a:r>
            <a:endParaRPr/>
          </a:p>
        </p:txBody>
      </p:sp>
      <p:sp>
        <p:nvSpPr>
          <p:cNvPr id="1365" name="Google Shape;1365;g724b250972_0_3782"/>
          <p:cNvSpPr txBox="1">
            <a:spLocks noGrp="1"/>
          </p:cNvSpPr>
          <p:nvPr>
            <p:ph type="body" idx="1"/>
          </p:nvPr>
        </p:nvSpPr>
        <p:spPr>
          <a:xfrm>
            <a:off x="476521" y="882559"/>
            <a:ext cx="7680900" cy="244140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SzPts val="1249"/>
              <a:buNone/>
            </a:pPr>
            <a:r>
              <a:rPr lang="en-US" sz="1665" b="1">
                <a:solidFill>
                  <a:srgbClr val="76337A"/>
                </a:solidFill>
              </a:rPr>
              <a:t>Synthesis</a:t>
            </a:r>
            <a:endParaRPr/>
          </a:p>
          <a:p>
            <a:pPr marL="228600" lvl="0" indent="-228600" algn="l" rtl="0">
              <a:lnSpc>
                <a:spcPct val="80000"/>
              </a:lnSpc>
              <a:spcBef>
                <a:spcPts val="2000"/>
              </a:spcBef>
              <a:spcAft>
                <a:spcPts val="0"/>
              </a:spcAft>
              <a:buSzPts val="1249"/>
              <a:buNone/>
            </a:pPr>
            <a:r>
              <a:rPr lang="en-US" sz="1665">
                <a:solidFill>
                  <a:srgbClr val="76337A"/>
                </a:solidFill>
              </a:rPr>
              <a:t>A sample of pure Cu is heated in excess pure oxygen. Design an experiment to determine quantitatively whether the product is CuO  or Cu</a:t>
            </a:r>
            <a:r>
              <a:rPr lang="en-US" sz="1665" baseline="-25000">
                <a:solidFill>
                  <a:srgbClr val="76337A"/>
                </a:solidFill>
              </a:rPr>
              <a:t>2</a:t>
            </a:r>
            <a:r>
              <a:rPr lang="en-US" sz="1665">
                <a:solidFill>
                  <a:srgbClr val="76337A"/>
                </a:solidFill>
              </a:rPr>
              <a:t>O.</a:t>
            </a:r>
            <a:endParaRPr/>
          </a:p>
          <a:p>
            <a:pPr marL="0" lvl="0" indent="3175" algn="l" rtl="0">
              <a:lnSpc>
                <a:spcPct val="80000"/>
              </a:lnSpc>
              <a:spcBef>
                <a:spcPts val="2000"/>
              </a:spcBef>
              <a:spcAft>
                <a:spcPts val="0"/>
              </a:spcAft>
              <a:buSzPts val="1249"/>
              <a:buNone/>
            </a:pPr>
            <a:r>
              <a:rPr lang="en-US" sz="1665"/>
              <a:t>Find the mass of the copper.  Heat in oxygen to a constant new mass.  Subtract to find the mass of oxygen that combined with the copper. Compare the moles of oxygen atoms to the moles of original copper atoms to determine the formula.</a:t>
            </a:r>
            <a:endParaRPr/>
          </a:p>
        </p:txBody>
      </p:sp>
      <p:sp>
        <p:nvSpPr>
          <p:cNvPr id="1366" name="Google Shape;1366;g724b250972_0_3782"/>
          <p:cNvSpPr txBox="1">
            <a:spLocks noGrp="1"/>
          </p:cNvSpPr>
          <p:nvPr>
            <p:ph type="body" idx="2"/>
          </p:nvPr>
        </p:nvSpPr>
        <p:spPr>
          <a:xfrm>
            <a:off x="499864" y="3323850"/>
            <a:ext cx="8190900" cy="226530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SzPts val="1249"/>
              <a:buNone/>
            </a:pPr>
            <a:r>
              <a:rPr lang="en-US" sz="1665" b="1">
                <a:solidFill>
                  <a:srgbClr val="76337A"/>
                </a:solidFill>
              </a:rPr>
              <a:t>Decomposition</a:t>
            </a:r>
            <a:r>
              <a:rPr lang="en-US" sz="1665">
                <a:solidFill>
                  <a:srgbClr val="76337A"/>
                </a:solidFill>
              </a:rPr>
              <a:t>		 CaCO</a:t>
            </a:r>
            <a:r>
              <a:rPr lang="en-US" sz="1665" baseline="-25000">
                <a:solidFill>
                  <a:srgbClr val="76337A"/>
                </a:solidFill>
              </a:rPr>
              <a:t>3</a:t>
            </a:r>
            <a:r>
              <a:rPr lang="en-US" sz="1665">
                <a:solidFill>
                  <a:srgbClr val="76337A"/>
                </a:solidFill>
              </a:rPr>
              <a:t>(s)   🡪 CaO(s)  +  CO</a:t>
            </a:r>
            <a:r>
              <a:rPr lang="en-US" sz="1665" baseline="-25000">
                <a:solidFill>
                  <a:srgbClr val="76337A"/>
                </a:solidFill>
              </a:rPr>
              <a:t>2</a:t>
            </a:r>
            <a:r>
              <a:rPr lang="en-US" sz="1665">
                <a:solidFill>
                  <a:srgbClr val="76337A"/>
                </a:solidFill>
              </a:rPr>
              <a:t>(g)</a:t>
            </a:r>
            <a:endParaRPr/>
          </a:p>
          <a:p>
            <a:pPr marL="228600" lvl="0" indent="-228600" algn="l" rtl="0">
              <a:lnSpc>
                <a:spcPct val="80000"/>
              </a:lnSpc>
              <a:spcBef>
                <a:spcPts val="2000"/>
              </a:spcBef>
              <a:spcAft>
                <a:spcPts val="0"/>
              </a:spcAft>
              <a:buSzPts val="1249"/>
              <a:buNone/>
            </a:pPr>
            <a:r>
              <a:rPr lang="en-US" sz="1665">
                <a:solidFill>
                  <a:srgbClr val="76337A"/>
                </a:solidFill>
              </a:rPr>
              <a:t>Design a plan to prove  experimentally that this reaction illustrates conservation of mass. </a:t>
            </a:r>
            <a:endParaRPr/>
          </a:p>
          <a:p>
            <a:pPr marL="0" lvl="0" indent="0" algn="l" rtl="0">
              <a:lnSpc>
                <a:spcPct val="80000"/>
              </a:lnSpc>
              <a:spcBef>
                <a:spcPts val="2000"/>
              </a:spcBef>
              <a:spcAft>
                <a:spcPts val="0"/>
              </a:spcAft>
              <a:buSzPts val="1249"/>
              <a:buNone/>
            </a:pPr>
            <a:r>
              <a:rPr lang="en-US" sz="1665"/>
              <a:t>Find the mass of calcium carbonate and seal it in a rigid container.  Evacuate the container of remaining gas.  Heat the container and take pressure readings (this will be the pressure exerted by the CO</a:t>
            </a:r>
            <a:r>
              <a:rPr lang="en-US" sz="1665" baseline="-25000"/>
              <a:t>2</a:t>
            </a:r>
            <a:r>
              <a:rPr lang="en-US" sz="1665"/>
              <a:t>). Using PV=nRT, calculate the moles of carbon dioxide gas present in the container and compare it to the molar relationships afforded by the balanced chemical equation.</a:t>
            </a:r>
            <a:endParaRPr sz="1665"/>
          </a:p>
        </p:txBody>
      </p:sp>
      <p:sp>
        <p:nvSpPr>
          <p:cNvPr id="1367" name="Google Shape;1367;g724b250972_0_3782"/>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368" name="Google Shape;1368;g724b250972_0_3782"/>
          <p:cNvSpPr txBox="1"/>
          <p:nvPr/>
        </p:nvSpPr>
        <p:spPr>
          <a:xfrm>
            <a:off x="0" y="5977647"/>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LO3.5: The student is able to design a plan in order to collect data on the synthesis or decomposition of a compound to confirm the conservation of matter and the law of definite proportions. 																	</a:t>
            </a:r>
            <a:endParaRPr sz="1800" b="0" i="0" u="none" strike="noStrike" cap="none">
              <a:solidFill>
                <a:schemeClr val="dk1"/>
              </a:solidFill>
              <a:latin typeface="Rockwell"/>
              <a:ea typeface="Rockwell"/>
              <a:cs typeface="Rockwell"/>
              <a:sym typeface="Rockwell"/>
            </a:endParaRPr>
          </a:p>
        </p:txBody>
      </p:sp>
      <p:sp>
        <p:nvSpPr>
          <p:cNvPr id="1369" name="Google Shape;1369;g724b250972_0_3782"/>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370" name="Google Shape;1370;g724b250972_0_3782"/>
          <p:cNvSpPr/>
          <p:nvPr/>
        </p:nvSpPr>
        <p:spPr>
          <a:xfrm>
            <a:off x="490391" y="2174077"/>
            <a:ext cx="8200500" cy="11361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basic steps</a:t>
            </a:r>
            <a:endParaRPr sz="1800" b="0" i="0" u="none" strike="noStrike" cap="none">
              <a:solidFill>
                <a:schemeClr val="lt1"/>
              </a:solidFill>
              <a:latin typeface="Rockwell"/>
              <a:ea typeface="Rockwell"/>
              <a:cs typeface="Rockwell"/>
              <a:sym typeface="Rockwell"/>
            </a:endParaRPr>
          </a:p>
        </p:txBody>
      </p:sp>
      <p:sp>
        <p:nvSpPr>
          <p:cNvPr id="1371" name="Google Shape;1371;g724b250972_0_3782"/>
          <p:cNvSpPr/>
          <p:nvPr/>
        </p:nvSpPr>
        <p:spPr>
          <a:xfrm>
            <a:off x="498474" y="4373018"/>
            <a:ext cx="8303100" cy="12162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basic steps</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370"/>
                                        </p:tgtEl>
                                      </p:cBhvr>
                                    </p:animEffect>
                                    <p:set>
                                      <p:cBhvr>
                                        <p:cTn id="7" dur="1" fill="hold">
                                          <p:stCondLst>
                                            <p:cond delay="2000"/>
                                          </p:stCondLst>
                                        </p:cTn>
                                        <p:tgtEl>
                                          <p:spTgt spid="137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1371"/>
                                        </p:tgtEl>
                                      </p:cBhvr>
                                    </p:animEffect>
                                    <p:set>
                                      <p:cBhvr>
                                        <p:cTn id="12" dur="1" fill="hold">
                                          <p:stCondLst>
                                            <p:cond delay="2000"/>
                                          </p:stCondLst>
                                        </p:cTn>
                                        <p:tgtEl>
                                          <p:spTgt spid="13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75"/>
        <p:cNvGrpSpPr/>
        <p:nvPr/>
      </p:nvGrpSpPr>
      <p:grpSpPr>
        <a:xfrm>
          <a:off x="0" y="0"/>
          <a:ext cx="0" cy="0"/>
          <a:chOff x="0" y="0"/>
          <a:chExt cx="0" cy="0"/>
        </a:xfrm>
      </p:grpSpPr>
      <p:sp>
        <p:nvSpPr>
          <p:cNvPr id="1376" name="Google Shape;1376;g724b250972_0_3793"/>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Data Analysis</a:t>
            </a:r>
            <a:endParaRPr/>
          </a:p>
        </p:txBody>
      </p:sp>
      <p:sp>
        <p:nvSpPr>
          <p:cNvPr id="1377" name="Google Shape;1377;g724b250972_0_3793"/>
          <p:cNvSpPr txBox="1">
            <a:spLocks noGrp="1"/>
          </p:cNvSpPr>
          <p:nvPr>
            <p:ph type="body" idx="2"/>
          </p:nvPr>
        </p:nvSpPr>
        <p:spPr>
          <a:xfrm>
            <a:off x="0" y="3152631"/>
            <a:ext cx="9077100" cy="3364200"/>
          </a:xfrm>
          <a:prstGeom prst="rect">
            <a:avLst/>
          </a:prstGeom>
          <a:noFill/>
          <a:ln>
            <a:noFill/>
          </a:ln>
        </p:spPr>
        <p:txBody>
          <a:bodyPr spcFirstLastPara="1" wrap="square" lIns="91425" tIns="45700" rIns="91425" bIns="45700" anchor="t" anchorCtr="0">
            <a:noAutofit/>
          </a:bodyPr>
          <a:lstStyle/>
          <a:p>
            <a:pPr marL="228600" lvl="1" indent="0" algn="l" rtl="0">
              <a:lnSpc>
                <a:spcPct val="110000"/>
              </a:lnSpc>
              <a:spcBef>
                <a:spcPts val="0"/>
              </a:spcBef>
              <a:spcAft>
                <a:spcPts val="0"/>
              </a:spcAft>
              <a:buSzPts val="1050"/>
              <a:buNone/>
            </a:pPr>
            <a:r>
              <a:rPr lang="en-US" sz="1400"/>
              <a:t>1)  Determine the number of moles of tin.  5.200/118.7 = 0.0438 moles. Sn</a:t>
            </a:r>
            <a:endParaRPr sz="1400"/>
          </a:p>
          <a:p>
            <a:pPr marL="228600" lvl="1" indent="0" algn="l" rtl="0">
              <a:lnSpc>
                <a:spcPct val="110000"/>
              </a:lnSpc>
              <a:spcBef>
                <a:spcPts val="0"/>
              </a:spcBef>
              <a:spcAft>
                <a:spcPts val="0"/>
              </a:spcAft>
              <a:buSzPts val="1050"/>
              <a:buNone/>
            </a:pPr>
            <a:endParaRPr sz="1400"/>
          </a:p>
          <a:p>
            <a:pPr marL="228600" lvl="1" indent="0" algn="l" rtl="0">
              <a:lnSpc>
                <a:spcPct val="110000"/>
              </a:lnSpc>
              <a:spcBef>
                <a:spcPts val="0"/>
              </a:spcBef>
              <a:spcAft>
                <a:spcPts val="0"/>
              </a:spcAft>
              <a:buSzPts val="1050"/>
              <a:buNone/>
            </a:pPr>
            <a:r>
              <a:rPr lang="en-US" sz="1400"/>
              <a:t>2) Subtract the mass of the crucible from the mass after the third heating.  25.252-18.650 = 6.602 g  SnO</a:t>
            </a:r>
            <a:r>
              <a:rPr lang="en-US" sz="1400" baseline="-25000"/>
              <a:t>x</a:t>
            </a:r>
            <a:r>
              <a:rPr lang="en-US" sz="1400"/>
              <a:t> </a:t>
            </a:r>
            <a:endParaRPr/>
          </a:p>
          <a:p>
            <a:pPr marL="228600" lvl="1" indent="0" algn="l" rtl="0">
              <a:lnSpc>
                <a:spcPct val="110000"/>
              </a:lnSpc>
              <a:spcBef>
                <a:spcPts val="0"/>
              </a:spcBef>
              <a:spcAft>
                <a:spcPts val="0"/>
              </a:spcAft>
              <a:buSzPts val="1050"/>
              <a:buNone/>
            </a:pPr>
            <a:endParaRPr sz="1400"/>
          </a:p>
          <a:p>
            <a:pPr marL="228600" lvl="1" indent="0" algn="l" rtl="0">
              <a:lnSpc>
                <a:spcPct val="110000"/>
              </a:lnSpc>
              <a:spcBef>
                <a:spcPts val="0"/>
              </a:spcBef>
              <a:spcAft>
                <a:spcPts val="0"/>
              </a:spcAft>
              <a:buSzPts val="1050"/>
              <a:buNone/>
            </a:pPr>
            <a:r>
              <a:rPr lang="en-US" sz="1400"/>
              <a:t>3) Subtract the mass of tin from the mass of oxide to get the mass of oxygen.     6.602-5.200 = 1.402 grams of oxygen.</a:t>
            </a:r>
            <a:endParaRPr/>
          </a:p>
          <a:p>
            <a:pPr marL="228600" lvl="1" indent="0" algn="l" rtl="0">
              <a:lnSpc>
                <a:spcPct val="110000"/>
              </a:lnSpc>
              <a:spcBef>
                <a:spcPts val="0"/>
              </a:spcBef>
              <a:spcAft>
                <a:spcPts val="0"/>
              </a:spcAft>
              <a:buSzPts val="1050"/>
              <a:buNone/>
            </a:pPr>
            <a:endParaRPr sz="1400"/>
          </a:p>
          <a:p>
            <a:pPr marL="228600" lvl="1" indent="0" algn="l" rtl="0">
              <a:lnSpc>
                <a:spcPct val="110000"/>
              </a:lnSpc>
              <a:spcBef>
                <a:spcPts val="0"/>
              </a:spcBef>
              <a:spcAft>
                <a:spcPts val="0"/>
              </a:spcAft>
              <a:buSzPts val="1050"/>
              <a:buNone/>
            </a:pPr>
            <a:r>
              <a:rPr lang="en-US" sz="1400"/>
              <a:t>4) Calculate the moles of oxygen atoms, and divide by the moles of tin atoms to get the formula ratio.   </a:t>
            </a:r>
            <a:endParaRPr/>
          </a:p>
          <a:p>
            <a:pPr marL="228600" lvl="1" indent="0" algn="l" rtl="0">
              <a:lnSpc>
                <a:spcPct val="110000"/>
              </a:lnSpc>
              <a:spcBef>
                <a:spcPts val="0"/>
              </a:spcBef>
              <a:spcAft>
                <a:spcPts val="0"/>
              </a:spcAft>
              <a:buSzPts val="1050"/>
              <a:buNone/>
            </a:pPr>
            <a:endParaRPr sz="1400"/>
          </a:p>
          <a:p>
            <a:pPr marL="228600" lvl="1" indent="0" algn="l" rtl="0">
              <a:lnSpc>
                <a:spcPct val="110000"/>
              </a:lnSpc>
              <a:spcBef>
                <a:spcPts val="0"/>
              </a:spcBef>
              <a:spcAft>
                <a:spcPts val="0"/>
              </a:spcAft>
              <a:buSzPts val="1050"/>
              <a:buNone/>
            </a:pPr>
            <a:r>
              <a:rPr lang="en-US" sz="1400"/>
              <a:t>1.402 g/16.00 g/mol of atoms  =  0.0876 moles.    0.0876/0.0438  =  2.00  </a:t>
            </a:r>
            <a:endParaRPr/>
          </a:p>
          <a:p>
            <a:pPr marL="228600" lvl="1" indent="0" algn="ctr" rtl="0">
              <a:lnSpc>
                <a:spcPct val="110000"/>
              </a:lnSpc>
              <a:spcBef>
                <a:spcPts val="0"/>
              </a:spcBef>
              <a:spcAft>
                <a:spcPts val="0"/>
              </a:spcAft>
              <a:buSzPts val="1050"/>
              <a:buNone/>
            </a:pPr>
            <a:endParaRPr sz="1400" b="1"/>
          </a:p>
          <a:p>
            <a:pPr marL="228600" lvl="1" indent="0" algn="ctr" rtl="0">
              <a:lnSpc>
                <a:spcPct val="110000"/>
              </a:lnSpc>
              <a:spcBef>
                <a:spcPts val="0"/>
              </a:spcBef>
              <a:spcAft>
                <a:spcPts val="0"/>
              </a:spcAft>
              <a:buSzPts val="1050"/>
              <a:buNone/>
            </a:pPr>
            <a:r>
              <a:rPr lang="en-US" sz="1400" b="1"/>
              <a:t> The formula must be SnO</a:t>
            </a:r>
            <a:r>
              <a:rPr lang="en-US" sz="1400" b="1" baseline="-25000"/>
              <a:t>2</a:t>
            </a:r>
            <a:r>
              <a:rPr lang="en-US" sz="1400" b="1"/>
              <a:t>.</a:t>
            </a:r>
            <a:endParaRPr/>
          </a:p>
          <a:p>
            <a:pPr marL="228600" lvl="1" indent="0" algn="l" rtl="0">
              <a:lnSpc>
                <a:spcPct val="100000"/>
              </a:lnSpc>
              <a:spcBef>
                <a:spcPts val="600"/>
              </a:spcBef>
              <a:spcAft>
                <a:spcPts val="0"/>
              </a:spcAft>
              <a:buSzPts val="900"/>
              <a:buNone/>
            </a:pPr>
            <a:endParaRPr sz="1200"/>
          </a:p>
        </p:txBody>
      </p:sp>
      <p:sp>
        <p:nvSpPr>
          <p:cNvPr id="1378" name="Google Shape;1378;g724b250972_0_3793"/>
          <p:cNvSpPr txBox="1"/>
          <p:nvPr/>
        </p:nvSpPr>
        <p:spPr>
          <a:xfrm>
            <a:off x="8097582" y="-28420"/>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379" name="Google Shape;1379;g724b250972_0_3793"/>
          <p:cNvSpPr txBox="1"/>
          <p:nvPr/>
        </p:nvSpPr>
        <p:spPr>
          <a:xfrm>
            <a:off x="0" y="6258727"/>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3.6: The student is able to use data from synthesis or decomposition of a compound to confirm the conservation of matter and the law of definite proportions. 																	</a:t>
            </a:r>
            <a:endParaRPr sz="1800" b="0" i="0" u="none" strike="noStrike" cap="none">
              <a:solidFill>
                <a:schemeClr val="dk1"/>
              </a:solidFill>
              <a:latin typeface="Rockwell"/>
              <a:ea typeface="Rockwell"/>
              <a:cs typeface="Rockwell"/>
              <a:sym typeface="Rockwell"/>
            </a:endParaRPr>
          </a:p>
        </p:txBody>
      </p:sp>
      <p:sp>
        <p:nvSpPr>
          <p:cNvPr id="1380" name="Google Shape;1380;g724b250972_0_3793"/>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381" name="Google Shape;1381;g724b250972_0_3793"/>
          <p:cNvSpPr txBox="1">
            <a:spLocks noGrp="1"/>
          </p:cNvSpPr>
          <p:nvPr>
            <p:ph type="body" idx="1"/>
          </p:nvPr>
        </p:nvSpPr>
        <p:spPr>
          <a:xfrm>
            <a:off x="295273" y="932872"/>
            <a:ext cx="7772400" cy="2547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971"/>
              <a:buNone/>
            </a:pPr>
            <a:r>
              <a:rPr lang="en-US" sz="1295">
                <a:solidFill>
                  <a:srgbClr val="76337A"/>
                </a:solidFill>
              </a:rPr>
              <a:t>When tin is treated with concentrated nitric acid, and the resulting mixture  is strongly heated, the only</a:t>
            </a:r>
            <a:endParaRPr/>
          </a:p>
          <a:p>
            <a:pPr marL="0" lvl="0" indent="0" algn="l" rtl="0">
              <a:lnSpc>
                <a:spcPct val="90000"/>
              </a:lnSpc>
              <a:spcBef>
                <a:spcPts val="0"/>
              </a:spcBef>
              <a:spcAft>
                <a:spcPts val="0"/>
              </a:spcAft>
              <a:buSzPts val="971"/>
              <a:buNone/>
            </a:pPr>
            <a:r>
              <a:rPr lang="en-US" sz="1295">
                <a:solidFill>
                  <a:srgbClr val="76337A"/>
                </a:solidFill>
              </a:rPr>
              <a:t>remaining product is an oxide of tin.  A student wishes to find out whether it is SnO or SnO2.</a:t>
            </a:r>
            <a:br>
              <a:rPr lang="en-US" sz="1295">
                <a:solidFill>
                  <a:srgbClr val="76337A"/>
                </a:solidFill>
              </a:rPr>
            </a:br>
            <a:br>
              <a:rPr lang="en-US" sz="1295">
                <a:solidFill>
                  <a:srgbClr val="76337A"/>
                </a:solidFill>
              </a:rPr>
            </a:br>
            <a:r>
              <a:rPr lang="en-US" sz="1295">
                <a:solidFill>
                  <a:srgbClr val="76337A"/>
                </a:solidFill>
              </a:rPr>
              <a:t>Mass of pure tin    5.200 grams.</a:t>
            </a:r>
            <a:endParaRPr/>
          </a:p>
          <a:p>
            <a:pPr marL="0" lvl="0" indent="0" algn="l" rtl="0">
              <a:lnSpc>
                <a:spcPct val="90000"/>
              </a:lnSpc>
              <a:spcBef>
                <a:spcPts val="0"/>
              </a:spcBef>
              <a:spcAft>
                <a:spcPts val="0"/>
              </a:spcAft>
              <a:buSzPts val="971"/>
              <a:buNone/>
            </a:pPr>
            <a:r>
              <a:rPr lang="en-US" sz="1295">
                <a:solidFill>
                  <a:srgbClr val="76337A"/>
                </a:solidFill>
              </a:rPr>
              <a:t>Mass of dry crucible    18.650 g </a:t>
            </a:r>
            <a:endParaRPr/>
          </a:p>
          <a:p>
            <a:pPr marL="0" lvl="0" indent="0" algn="l" rtl="0">
              <a:lnSpc>
                <a:spcPct val="90000"/>
              </a:lnSpc>
              <a:spcBef>
                <a:spcPts val="0"/>
              </a:spcBef>
              <a:spcAft>
                <a:spcPts val="0"/>
              </a:spcAft>
              <a:buSzPts val="971"/>
              <a:buNone/>
            </a:pPr>
            <a:r>
              <a:rPr lang="en-US" sz="1295">
                <a:solidFill>
                  <a:srgbClr val="76337A"/>
                </a:solidFill>
              </a:rPr>
              <a:t>Mass of crucible + oxide after first heating    25.500 g </a:t>
            </a:r>
            <a:endParaRPr/>
          </a:p>
          <a:p>
            <a:pPr marL="0" lvl="0" indent="0" algn="l" rtl="0">
              <a:lnSpc>
                <a:spcPct val="90000"/>
              </a:lnSpc>
              <a:spcBef>
                <a:spcPts val="0"/>
              </a:spcBef>
              <a:spcAft>
                <a:spcPts val="0"/>
              </a:spcAft>
              <a:buSzPts val="971"/>
              <a:buNone/>
            </a:pPr>
            <a:r>
              <a:rPr lang="en-US" sz="1295">
                <a:solidFill>
                  <a:srgbClr val="76337A"/>
                </a:solidFill>
              </a:rPr>
              <a:t>Mass after second heating    25. 253 g </a:t>
            </a:r>
            <a:endParaRPr/>
          </a:p>
          <a:p>
            <a:pPr marL="0" lvl="0" indent="0" algn="l" rtl="0">
              <a:lnSpc>
                <a:spcPct val="90000"/>
              </a:lnSpc>
              <a:spcBef>
                <a:spcPts val="0"/>
              </a:spcBef>
              <a:spcAft>
                <a:spcPts val="0"/>
              </a:spcAft>
              <a:buSzPts val="971"/>
              <a:buNone/>
            </a:pPr>
            <a:r>
              <a:rPr lang="en-US" sz="1295">
                <a:solidFill>
                  <a:srgbClr val="76337A"/>
                </a:solidFill>
              </a:rPr>
              <a:t>Mass after third heating    25. 252 g</a:t>
            </a:r>
            <a:endParaRPr/>
          </a:p>
          <a:p>
            <a:pPr marL="0" lvl="0" indent="0" algn="l" rtl="0">
              <a:lnSpc>
                <a:spcPct val="90000"/>
              </a:lnSpc>
              <a:spcBef>
                <a:spcPts val="0"/>
              </a:spcBef>
              <a:spcAft>
                <a:spcPts val="0"/>
              </a:spcAft>
              <a:buSzPts val="1040"/>
              <a:buNone/>
            </a:pPr>
            <a:endParaRPr sz="1387" b="1">
              <a:solidFill>
                <a:srgbClr val="76337A"/>
              </a:solidFill>
            </a:endParaRPr>
          </a:p>
          <a:p>
            <a:pPr marL="0" lvl="0" indent="0" algn="l" rtl="0">
              <a:lnSpc>
                <a:spcPct val="90000"/>
              </a:lnSpc>
              <a:spcBef>
                <a:spcPts val="0"/>
              </a:spcBef>
              <a:spcAft>
                <a:spcPts val="0"/>
              </a:spcAft>
              <a:buSzPts val="1040"/>
              <a:buNone/>
            </a:pPr>
            <a:r>
              <a:rPr lang="en-US" sz="1387" b="1">
                <a:solidFill>
                  <a:srgbClr val="76337A"/>
                </a:solidFill>
              </a:rPr>
              <a:t>How can you use this data, and the law of conservation of mass, to determine the formula of the product?</a:t>
            </a:r>
            <a:br>
              <a:rPr lang="en-US" sz="1665">
                <a:solidFill>
                  <a:srgbClr val="76337A"/>
                </a:solidFill>
              </a:rPr>
            </a:br>
            <a:endParaRPr sz="1665">
              <a:solidFill>
                <a:srgbClr val="76337A"/>
              </a:solidFill>
            </a:endParaRPr>
          </a:p>
        </p:txBody>
      </p:sp>
      <p:sp>
        <p:nvSpPr>
          <p:cNvPr id="1382" name="Google Shape;1382;g724b250972_0_3793"/>
          <p:cNvSpPr/>
          <p:nvPr/>
        </p:nvSpPr>
        <p:spPr>
          <a:xfrm>
            <a:off x="204720" y="3152631"/>
            <a:ext cx="8757300" cy="31062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382"/>
                                        </p:tgtEl>
                                      </p:cBhvr>
                                    </p:animEffect>
                                    <p:set>
                                      <p:cBhvr>
                                        <p:cTn id="7" dur="1" fill="hold">
                                          <p:stCondLst>
                                            <p:cond delay="2000"/>
                                          </p:stCondLst>
                                        </p:cTn>
                                        <p:tgtEl>
                                          <p:spTgt spid="13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87" name="Google Shape;1387;g724b250972_0_888"/>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Making Predictions</a:t>
            </a:r>
            <a:endParaRPr/>
          </a:p>
        </p:txBody>
      </p:sp>
      <p:sp>
        <p:nvSpPr>
          <p:cNvPr id="1388" name="Google Shape;1388;g724b250972_0_888"/>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Source</a:t>
            </a:r>
            <a:endParaRPr sz="1800" b="0" i="0" u="none" strike="noStrike" cap="none">
              <a:solidFill>
                <a:schemeClr val="dk1"/>
              </a:solidFill>
              <a:latin typeface="Rockwell"/>
              <a:ea typeface="Rockwell"/>
              <a:cs typeface="Rockwell"/>
              <a:sym typeface="Rockwell"/>
            </a:endParaRPr>
          </a:p>
        </p:txBody>
      </p:sp>
      <p:sp>
        <p:nvSpPr>
          <p:cNvPr id="1389" name="Google Shape;1389;g724b250972_0_888"/>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390" name="Google Shape;1390;g724b250972_0_888"/>
          <p:cNvSpPr txBox="1"/>
          <p:nvPr/>
        </p:nvSpPr>
        <p:spPr>
          <a:xfrm>
            <a:off x="0" y="5968411"/>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3.3: The student is able to use stoichiometric calculations to predict the results of performing a reaction in the laboratory and/or to analyze deviations from the expected results. 																	</a:t>
            </a:r>
            <a:endParaRPr sz="1800" b="0" i="0" u="none" strike="noStrike" cap="none">
              <a:solidFill>
                <a:schemeClr val="dk1"/>
              </a:solidFill>
              <a:latin typeface="Rockwell"/>
              <a:ea typeface="Rockwell"/>
              <a:cs typeface="Rockwell"/>
              <a:sym typeface="Rockwell"/>
            </a:endParaRPr>
          </a:p>
        </p:txBody>
      </p:sp>
      <p:sp>
        <p:nvSpPr>
          <p:cNvPr id="1391" name="Google Shape;1391;g724b250972_0_888"/>
          <p:cNvSpPr txBox="1"/>
          <p:nvPr/>
        </p:nvSpPr>
        <p:spPr>
          <a:xfrm>
            <a:off x="193674" y="948354"/>
            <a:ext cx="7903800" cy="447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4C264C"/>
                </a:solidFill>
                <a:latin typeface="Rockwell"/>
                <a:ea typeface="Rockwell"/>
                <a:cs typeface="Rockwell"/>
                <a:sym typeface="Rockwell"/>
              </a:rPr>
              <a:t>Solid copper carbonate is heated strongly</a:t>
            </a:r>
            <a:r>
              <a:rPr lang="en-US" sz="1400" b="0" i="0" u="none" strike="noStrike" cap="none">
                <a:solidFill>
                  <a:schemeClr val="dk1"/>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CuCO</a:t>
            </a:r>
            <a:r>
              <a:rPr lang="en-US" sz="1400" b="0" i="0" u="none" strike="noStrike" cap="none" baseline="-25000">
                <a:solidFill>
                  <a:schemeClr val="dk1"/>
                </a:solidFill>
                <a:latin typeface="Rockwell"/>
                <a:ea typeface="Rockwell"/>
                <a:cs typeface="Rockwell"/>
                <a:sym typeface="Rockwell"/>
              </a:rPr>
              <a:t>3</a:t>
            </a:r>
            <a:r>
              <a:rPr lang="en-US" sz="1400" b="0" i="0" u="none" strike="noStrike" cap="none">
                <a:solidFill>
                  <a:schemeClr val="dk1"/>
                </a:solidFill>
                <a:latin typeface="Rockwell"/>
                <a:ea typeface="Rockwell"/>
                <a:cs typeface="Rockwell"/>
                <a:sym typeface="Rockwell"/>
              </a:rPr>
              <a:t> (s) 🡪 CuO (s)  + CO</a:t>
            </a:r>
            <a:r>
              <a:rPr lang="en-US" sz="1400" b="0" i="0" u="none" strike="noStrike" cap="none" baseline="-25000">
                <a:solidFill>
                  <a:schemeClr val="dk1"/>
                </a:solidFill>
                <a:latin typeface="Rockwell"/>
                <a:ea typeface="Rockwell"/>
                <a:cs typeface="Rockwell"/>
                <a:sym typeface="Rockwell"/>
              </a:rPr>
              <a:t>2 </a:t>
            </a:r>
            <a:r>
              <a:rPr lang="en-US" sz="1400" b="0" i="0" u="none" strike="noStrike" cap="none">
                <a:solidFill>
                  <a:schemeClr val="dk1"/>
                </a:solidFill>
                <a:latin typeface="Rockwell"/>
                <a:ea typeface="Rockwell"/>
                <a:cs typeface="Rockwell"/>
                <a:sym typeface="Rockwell"/>
              </a:rPr>
              <a:t>(g)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4C264C"/>
                </a:solidFill>
                <a:latin typeface="Rockwell"/>
                <a:ea typeface="Rockwell"/>
                <a:cs typeface="Rockwell"/>
                <a:sym typeface="Rockwell"/>
              </a:rPr>
              <a:t>What evidence of a chemical change would be observed with this reaction?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One would observe a color change and evolution of a gas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4C264C"/>
                </a:solidFill>
                <a:latin typeface="Rockwell"/>
                <a:ea typeface="Rockwell"/>
                <a:cs typeface="Rockwell"/>
                <a:sym typeface="Rockwell"/>
              </a:rPr>
              <a:t>What is the percent yield of CO</a:t>
            </a:r>
            <a:r>
              <a:rPr lang="en-US" sz="1400" b="0" i="0" u="none" strike="noStrike" cap="none" baseline="-25000">
                <a:solidFill>
                  <a:srgbClr val="4C264C"/>
                </a:solidFill>
                <a:latin typeface="Rockwell"/>
                <a:ea typeface="Rockwell"/>
                <a:cs typeface="Rockwell"/>
                <a:sym typeface="Rockwell"/>
              </a:rPr>
              <a:t>2 </a:t>
            </a:r>
            <a:r>
              <a:rPr lang="en-US" sz="1400" b="0" i="0" u="none" strike="noStrike" cap="none">
                <a:solidFill>
                  <a:srgbClr val="4C264C"/>
                </a:solidFill>
                <a:latin typeface="Rockwell"/>
                <a:ea typeface="Rockwell"/>
                <a:cs typeface="Rockwell"/>
                <a:sym typeface="Rockwell"/>
              </a:rPr>
              <a:t>if you had originally heated 10.0g CuCO</a:t>
            </a:r>
            <a:r>
              <a:rPr lang="en-US" sz="1400" b="0" i="0" u="none" strike="noStrike" cap="none" baseline="-25000">
                <a:solidFill>
                  <a:srgbClr val="4C264C"/>
                </a:solidFill>
                <a:latin typeface="Rockwell"/>
                <a:ea typeface="Rockwell"/>
                <a:cs typeface="Rockwell"/>
                <a:sym typeface="Rockwell"/>
              </a:rPr>
              <a:t>3 </a:t>
            </a:r>
            <a:r>
              <a:rPr lang="en-US" sz="1400" b="0" i="0" u="none" strike="noStrike" cap="none">
                <a:solidFill>
                  <a:srgbClr val="4C264C"/>
                </a:solidFill>
                <a:latin typeface="Rockwell"/>
                <a:ea typeface="Rockwell"/>
                <a:cs typeface="Rockwell"/>
                <a:sym typeface="Rockwell"/>
              </a:rPr>
              <a:t> and captured 3.2g CO</a:t>
            </a:r>
            <a:r>
              <a:rPr lang="en-US" sz="1400" b="0" i="0" u="none" strike="noStrike" cap="none" baseline="-25000">
                <a:solidFill>
                  <a:srgbClr val="4C264C"/>
                </a:solidFill>
                <a:latin typeface="Rockwell"/>
                <a:ea typeface="Rockwell"/>
                <a:cs typeface="Rockwell"/>
                <a:sym typeface="Rockwell"/>
              </a:rPr>
              <a:t>2</a:t>
            </a:r>
            <a:r>
              <a:rPr lang="en-US" sz="1400" b="0" i="0" u="none" strike="noStrike" cap="none">
                <a:solidFill>
                  <a:srgbClr val="4C264C"/>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baseline="-25000">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Step 1: Find the Theoretical Yeild</a:t>
            </a: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10.0g CuCO</a:t>
            </a:r>
            <a:r>
              <a:rPr lang="en-US" sz="1400" b="0" i="0" u="none" strike="noStrike" cap="none" baseline="-25000">
                <a:solidFill>
                  <a:schemeClr val="dk1"/>
                </a:solidFill>
                <a:latin typeface="Rockwell"/>
                <a:ea typeface="Rockwell"/>
                <a:cs typeface="Rockwell"/>
                <a:sym typeface="Rockwell"/>
              </a:rPr>
              <a:t>3 </a:t>
            </a:r>
            <a:r>
              <a:rPr lang="en-US" sz="1400" b="0" i="0" u="none" strike="noStrike" cap="none">
                <a:solidFill>
                  <a:schemeClr val="dk1"/>
                </a:solidFill>
                <a:latin typeface="Rockwell"/>
                <a:ea typeface="Rockwell"/>
                <a:cs typeface="Rockwell"/>
                <a:sym typeface="Rockwell"/>
              </a:rPr>
              <a:t>x(1mol/123.555g) x (1mol CO</a:t>
            </a:r>
            <a:r>
              <a:rPr lang="en-US" sz="1400" b="0" i="0" u="none" strike="noStrike" cap="none" baseline="-25000">
                <a:solidFill>
                  <a:schemeClr val="dk1"/>
                </a:solidFill>
                <a:latin typeface="Rockwell"/>
                <a:ea typeface="Rockwell"/>
                <a:cs typeface="Rockwell"/>
                <a:sym typeface="Rockwell"/>
              </a:rPr>
              <a:t>2</a:t>
            </a:r>
            <a:r>
              <a:rPr lang="en-US" sz="1400" b="0" i="0" u="none" strike="noStrike" cap="none">
                <a:solidFill>
                  <a:schemeClr val="dk1"/>
                </a:solidFill>
                <a:latin typeface="Rockwell"/>
                <a:ea typeface="Rockwell"/>
                <a:cs typeface="Rockwell"/>
                <a:sym typeface="Rockwell"/>
              </a:rPr>
              <a:t> /1 molCuCO</a:t>
            </a:r>
            <a:r>
              <a:rPr lang="en-US" sz="1400" b="0" i="0" u="none" strike="noStrike" cap="none" baseline="-25000">
                <a:solidFill>
                  <a:schemeClr val="dk1"/>
                </a:solidFill>
                <a:latin typeface="Rockwell"/>
                <a:ea typeface="Rockwell"/>
                <a:cs typeface="Rockwell"/>
                <a:sym typeface="Rockwell"/>
              </a:rPr>
              <a:t>3</a:t>
            </a:r>
            <a:r>
              <a:rPr lang="en-US" sz="1400" b="0" i="0" u="none" strike="noStrike" cap="none">
                <a:solidFill>
                  <a:schemeClr val="dk1"/>
                </a:solidFill>
                <a:latin typeface="Rockwell"/>
                <a:ea typeface="Rockwell"/>
                <a:cs typeface="Rockwell"/>
                <a:sym typeface="Rockwell"/>
              </a:rPr>
              <a:t> ) X 44.01gCO</a:t>
            </a:r>
            <a:r>
              <a:rPr lang="en-US" sz="1400" b="0" i="0" u="none" strike="noStrike" cap="none" baseline="-25000">
                <a:solidFill>
                  <a:schemeClr val="dk1"/>
                </a:solidFill>
                <a:latin typeface="Rockwell"/>
                <a:ea typeface="Rockwell"/>
                <a:cs typeface="Rockwell"/>
                <a:sym typeface="Rockwell"/>
              </a:rPr>
              <a:t>2</a:t>
            </a:r>
            <a:r>
              <a:rPr lang="en-US" sz="1400" b="0" i="0" u="none" strike="noStrike" cap="none">
                <a:solidFill>
                  <a:schemeClr val="dk1"/>
                </a:solidFill>
                <a:latin typeface="Rockwell"/>
                <a:ea typeface="Rockwell"/>
                <a:cs typeface="Rockwell"/>
                <a:sym typeface="Rockwell"/>
              </a:rPr>
              <a:t>/mol = 3.562 gCO</a:t>
            </a:r>
            <a:r>
              <a:rPr lang="en-US" sz="1400" b="0" i="0" u="none" strike="noStrike" cap="none" baseline="-25000">
                <a:solidFill>
                  <a:schemeClr val="dk1"/>
                </a:solidFill>
                <a:latin typeface="Rockwell"/>
                <a:ea typeface="Rockwell"/>
                <a:cs typeface="Rockwell"/>
                <a:sym typeface="Rockwell"/>
              </a:rPr>
              <a:t>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baseline="-25000">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Step 2: Find Percent Yield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(3.2 g / 3.562 g) * 100 = 89.8 % 🡪 90% with correct sig figs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4C264C"/>
                </a:solidFill>
                <a:latin typeface="Rockwell"/>
                <a:ea typeface="Rockwell"/>
                <a:cs typeface="Rockwell"/>
                <a:sym typeface="Rockwell"/>
              </a:rPr>
              <a:t>How could you improve your percent yield?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-reheat the solid, to see if there is any further mass loss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-make sure you have pure CuCO</a:t>
            </a:r>
            <a:r>
              <a:rPr lang="en-US" sz="1400" b="0" i="0" u="none" strike="noStrike" cap="none" baseline="-25000">
                <a:solidFill>
                  <a:schemeClr val="dk1"/>
                </a:solidFill>
                <a:latin typeface="Rockwell"/>
                <a:ea typeface="Rockwell"/>
                <a:cs typeface="Rockwell"/>
                <a:sym typeface="Rockwell"/>
              </a:rPr>
              <a:t>3</a:t>
            </a:r>
            <a:endParaRPr sz="14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Rockwell"/>
              <a:ea typeface="Rockwell"/>
              <a:cs typeface="Rockwell"/>
              <a:sym typeface="Rockwell"/>
            </a:endParaRPr>
          </a:p>
        </p:txBody>
      </p:sp>
      <p:sp>
        <p:nvSpPr>
          <p:cNvPr id="1392" name="Google Shape;1392;g724b250972_0_888"/>
          <p:cNvSpPr/>
          <p:nvPr/>
        </p:nvSpPr>
        <p:spPr>
          <a:xfrm>
            <a:off x="193672" y="1321070"/>
            <a:ext cx="7407900" cy="4959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
        <p:nvSpPr>
          <p:cNvPr id="1393" name="Google Shape;1393;g724b250972_0_888"/>
          <p:cNvSpPr/>
          <p:nvPr/>
        </p:nvSpPr>
        <p:spPr>
          <a:xfrm>
            <a:off x="193672" y="2186186"/>
            <a:ext cx="7500300" cy="4959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
        <p:nvSpPr>
          <p:cNvPr id="1394" name="Google Shape;1394;g724b250972_0_888"/>
          <p:cNvSpPr/>
          <p:nvPr/>
        </p:nvSpPr>
        <p:spPr>
          <a:xfrm>
            <a:off x="193674" y="4710173"/>
            <a:ext cx="7629600" cy="12024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
        <p:nvSpPr>
          <p:cNvPr id="1395" name="Google Shape;1395;g724b250972_0_888"/>
          <p:cNvSpPr/>
          <p:nvPr/>
        </p:nvSpPr>
        <p:spPr>
          <a:xfrm>
            <a:off x="193672" y="3139094"/>
            <a:ext cx="7620300" cy="12129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392"/>
                                        </p:tgtEl>
                                      </p:cBhvr>
                                    </p:animEffect>
                                    <p:set>
                                      <p:cBhvr>
                                        <p:cTn id="7" dur="1" fill="hold">
                                          <p:stCondLst>
                                            <p:cond delay="2000"/>
                                          </p:stCondLst>
                                        </p:cTn>
                                        <p:tgtEl>
                                          <p:spTgt spid="139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1393"/>
                                        </p:tgtEl>
                                      </p:cBhvr>
                                    </p:animEffect>
                                    <p:set>
                                      <p:cBhvr>
                                        <p:cTn id="12" dur="1" fill="hold">
                                          <p:stCondLst>
                                            <p:cond delay="2000"/>
                                          </p:stCondLst>
                                        </p:cTn>
                                        <p:tgtEl>
                                          <p:spTgt spid="139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000"/>
                                        <p:tgtEl>
                                          <p:spTgt spid="1395"/>
                                        </p:tgtEl>
                                      </p:cBhvr>
                                    </p:animEffect>
                                    <p:set>
                                      <p:cBhvr>
                                        <p:cTn id="17" dur="1" fill="hold">
                                          <p:stCondLst>
                                            <p:cond delay="2000"/>
                                          </p:stCondLst>
                                        </p:cTn>
                                        <p:tgtEl>
                                          <p:spTgt spid="139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2000"/>
                                        <p:tgtEl>
                                          <p:spTgt spid="1394"/>
                                        </p:tgtEl>
                                      </p:cBhvr>
                                    </p:animEffect>
                                    <p:set>
                                      <p:cBhvr>
                                        <p:cTn id="22" dur="1" fill="hold">
                                          <p:stCondLst>
                                            <p:cond delay="2000"/>
                                          </p:stCondLst>
                                        </p:cTn>
                                        <p:tgtEl>
                                          <p:spTgt spid="13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sp>
        <p:nvSpPr>
          <p:cNvPr id="1400" name="Google Shape;1400;g724b252115_0_94"/>
          <p:cNvSpPr txBox="1"/>
          <p:nvPr/>
        </p:nvSpPr>
        <p:spPr>
          <a:xfrm>
            <a:off x="311560" y="3807116"/>
            <a:ext cx="3396600" cy="1662000"/>
          </a:xfrm>
          <a:prstGeom prst="rect">
            <a:avLst/>
          </a:prstGeom>
          <a:gradFill>
            <a:gsLst>
              <a:gs pos="0">
                <a:srgbClr val="C55E00"/>
              </a:gs>
              <a:gs pos="100000">
                <a:srgbClr val="FFAD63"/>
              </a:gs>
            </a:gsLst>
            <a:lin ang="5400012" scaled="0"/>
          </a:gradFill>
          <a:ln w="12700" cap="flat" cmpd="sng">
            <a:solidFill>
              <a:srgbClr val="F68C17"/>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Filter and collect alum crystals</a:t>
            </a:r>
            <a:endParaRPr sz="180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ckwell"/>
                <a:ea typeface="Rockwell"/>
                <a:cs typeface="Rockwell"/>
                <a:sym typeface="Rockwell"/>
              </a:rPr>
              <a:t>Possible Error Sources: crystals escape to filtrate, crystals not washed well and remain wet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401" name="Google Shape;1401;g724b252115_0_94"/>
          <p:cNvSpPr txBox="1"/>
          <p:nvPr/>
        </p:nvSpPr>
        <p:spPr>
          <a:xfrm>
            <a:off x="311560" y="3807116"/>
            <a:ext cx="3396600" cy="1662000"/>
          </a:xfrm>
          <a:prstGeom prst="rect">
            <a:avLst/>
          </a:prstGeom>
          <a:gradFill>
            <a:gsLst>
              <a:gs pos="0">
                <a:srgbClr val="C55E00"/>
              </a:gs>
              <a:gs pos="100000">
                <a:srgbClr val="FFAD63"/>
              </a:gs>
            </a:gsLst>
            <a:lin ang="5400012" scaled="0"/>
          </a:gradFill>
          <a:ln w="12700" cap="flat" cmpd="sng">
            <a:solidFill>
              <a:srgbClr val="F68C17"/>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Recrystallize alum in ice bath</a:t>
            </a:r>
            <a:endParaRPr sz="1800" b="0" i="0" u="none" strike="noStrike" cap="none" baseline="-25000">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ckwell"/>
                <a:ea typeface="Rockwell"/>
                <a:cs typeface="Rockwell"/>
                <a:sym typeface="Rockwell"/>
              </a:rPr>
              <a:t>Possible Error Sources: crystals form too quickly, incomplete recrystallization</a:t>
            </a:r>
            <a:endParaRPr sz="1600" b="0" i="0" u="none" strike="noStrike" cap="none">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402" name="Google Shape;1402;g724b252115_0_94"/>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B0F0"/>
              </a:buClr>
              <a:buSzPts val="3600"/>
              <a:buFont typeface="Rockwell"/>
              <a:buNone/>
            </a:pPr>
            <a:r>
              <a:rPr lang="en-US">
                <a:solidFill>
                  <a:srgbClr val="00B0F0"/>
                </a:solidFill>
              </a:rPr>
              <a:t>Synthesis</a:t>
            </a:r>
            <a:endParaRPr>
              <a:solidFill>
                <a:srgbClr val="00B0F0"/>
              </a:solidFill>
            </a:endParaRPr>
          </a:p>
        </p:txBody>
      </p:sp>
      <p:sp>
        <p:nvSpPr>
          <p:cNvPr id="1403" name="Google Shape;1403;g724b252115_0_94"/>
          <p:cNvSpPr txBox="1">
            <a:spLocks noGrp="1"/>
          </p:cNvSpPr>
          <p:nvPr>
            <p:ph type="body" idx="1"/>
          </p:nvPr>
        </p:nvSpPr>
        <p:spPr>
          <a:xfrm>
            <a:off x="455722" y="965540"/>
            <a:ext cx="7599000" cy="244140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SzPts val="945"/>
              <a:buChar char="■"/>
            </a:pPr>
            <a:r>
              <a:rPr lang="en-US" sz="1260"/>
              <a:t>Inorganic Synthesis Examples: </a:t>
            </a:r>
            <a:endParaRPr/>
          </a:p>
          <a:p>
            <a:pPr marL="457200" lvl="1" indent="-228600" algn="l" rtl="0">
              <a:lnSpc>
                <a:spcPct val="80000"/>
              </a:lnSpc>
              <a:spcBef>
                <a:spcPts val="600"/>
              </a:spcBef>
              <a:spcAft>
                <a:spcPts val="0"/>
              </a:spcAft>
              <a:buSzPts val="945"/>
              <a:buChar char="■"/>
            </a:pPr>
            <a:r>
              <a:rPr lang="en-US" sz="1260"/>
              <a:t>Synthesis of Coordination Compound  </a:t>
            </a:r>
            <a:endParaRPr/>
          </a:p>
          <a:p>
            <a:pPr marL="457200" lvl="1" indent="-228600" algn="l" rtl="0">
              <a:lnSpc>
                <a:spcPct val="80000"/>
              </a:lnSpc>
              <a:spcBef>
                <a:spcPts val="600"/>
              </a:spcBef>
              <a:spcAft>
                <a:spcPts val="0"/>
              </a:spcAft>
              <a:buSzPts val="945"/>
              <a:buChar char="■"/>
            </a:pPr>
            <a:r>
              <a:rPr lang="en-US" sz="1260"/>
              <a:t>Synthesis of Alum from aluminum</a:t>
            </a:r>
            <a:endParaRPr/>
          </a:p>
          <a:p>
            <a:pPr marL="228600" lvl="0" indent="-228600" algn="l" rtl="0">
              <a:lnSpc>
                <a:spcPct val="80000"/>
              </a:lnSpc>
              <a:spcBef>
                <a:spcPts val="2000"/>
              </a:spcBef>
              <a:spcAft>
                <a:spcPts val="0"/>
              </a:spcAft>
              <a:buSzPts val="945"/>
              <a:buChar char="■"/>
            </a:pPr>
            <a:r>
              <a:rPr lang="en-US" sz="1260"/>
              <a:t>Organic Synthesis Example: </a:t>
            </a:r>
            <a:endParaRPr/>
          </a:p>
          <a:p>
            <a:pPr marL="457200" lvl="1" indent="-228600" algn="l" rtl="0">
              <a:lnSpc>
                <a:spcPct val="80000"/>
              </a:lnSpc>
              <a:spcBef>
                <a:spcPts val="600"/>
              </a:spcBef>
              <a:spcAft>
                <a:spcPts val="0"/>
              </a:spcAft>
              <a:buSzPts val="945"/>
              <a:buChar char="■"/>
            </a:pPr>
            <a:r>
              <a:rPr lang="en-US" sz="1260"/>
              <a:t>Synthesis of Aspirin</a:t>
            </a:r>
            <a:endParaRPr/>
          </a:p>
          <a:p>
            <a:pPr marL="228600" lvl="0" indent="-228600" algn="l" rtl="0">
              <a:lnSpc>
                <a:spcPct val="80000"/>
              </a:lnSpc>
              <a:spcBef>
                <a:spcPts val="2000"/>
              </a:spcBef>
              <a:spcAft>
                <a:spcPts val="0"/>
              </a:spcAft>
              <a:buSzPts val="945"/>
              <a:buChar char="■"/>
            </a:pPr>
            <a:r>
              <a:rPr lang="en-US" sz="1260"/>
              <a:t>Syntheses are done in solution, and require purification by filtration, recrystalization, column chromatography or a combination</a:t>
            </a:r>
            <a:endParaRPr/>
          </a:p>
          <a:p>
            <a:pPr marL="228600" lvl="0" indent="-228600" algn="l" rtl="0">
              <a:lnSpc>
                <a:spcPct val="80000"/>
              </a:lnSpc>
              <a:spcBef>
                <a:spcPts val="2000"/>
              </a:spcBef>
              <a:spcAft>
                <a:spcPts val="0"/>
              </a:spcAft>
              <a:buSzPts val="945"/>
              <a:buChar char="■"/>
            </a:pPr>
            <a:r>
              <a:rPr lang="en-US" sz="1260"/>
              <a:t>% Yield is calculated; analysis is done by melting point, NMR, IR</a:t>
            </a:r>
            <a:endParaRPr sz="1260"/>
          </a:p>
        </p:txBody>
      </p:sp>
      <p:sp>
        <p:nvSpPr>
          <p:cNvPr id="1404" name="Google Shape;1404;g724b252115_0_94"/>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405" name="Google Shape;1405;g724b252115_0_94"/>
          <p:cNvSpPr txBox="1"/>
          <p:nvPr/>
        </p:nvSpPr>
        <p:spPr>
          <a:xfrm>
            <a:off x="0" y="6430211"/>
            <a:ext cx="9144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a:t>
            </a:r>
            <a:endParaRPr sz="1800" b="0" i="0" u="none" strike="noStrike" cap="none">
              <a:solidFill>
                <a:schemeClr val="dk1"/>
              </a:solidFill>
              <a:latin typeface="Rockwell"/>
              <a:ea typeface="Rockwell"/>
              <a:cs typeface="Rockwell"/>
              <a:sym typeface="Rockwell"/>
            </a:endParaRPr>
          </a:p>
        </p:txBody>
      </p:sp>
      <p:sp>
        <p:nvSpPr>
          <p:cNvPr id="1406" name="Google Shape;1406;g724b252115_0_94"/>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407" name="Google Shape;1407;g724b252115_0_94" descr="http://4.bp.blogspot.com/-gGOVRTq5yEc/Tm0VVn-SxjI/AAAAAAAAJxE/gPNnyv6MyQw/s1600/Synthesis_of_Aspirin_3.png"/>
          <p:cNvPicPr preferRelativeResize="0"/>
          <p:nvPr/>
        </p:nvPicPr>
        <p:blipFill rotWithShape="1">
          <a:blip r:embed="rId5">
            <a:alphaModFix/>
          </a:blip>
          <a:srcRect/>
          <a:stretch/>
        </p:blipFill>
        <p:spPr>
          <a:xfrm>
            <a:off x="4086653" y="1465238"/>
            <a:ext cx="3572880" cy="910980"/>
          </a:xfrm>
          <a:prstGeom prst="rect">
            <a:avLst/>
          </a:prstGeom>
          <a:noFill/>
          <a:ln>
            <a:noFill/>
          </a:ln>
        </p:spPr>
      </p:pic>
      <p:sp>
        <p:nvSpPr>
          <p:cNvPr id="1408" name="Google Shape;1408;g724b252115_0_94"/>
          <p:cNvSpPr/>
          <p:nvPr/>
        </p:nvSpPr>
        <p:spPr>
          <a:xfrm rot="10800000" flipH="1">
            <a:off x="2211860" y="2252576"/>
            <a:ext cx="4031400" cy="268200"/>
          </a:xfrm>
          <a:prstGeom prst="uturnArrow">
            <a:avLst>
              <a:gd name="adj1" fmla="val 25000"/>
              <a:gd name="adj2" fmla="val 25000"/>
              <a:gd name="adj3" fmla="val 25000"/>
              <a:gd name="adj4" fmla="val 43750"/>
              <a:gd name="adj5" fmla="val 75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1409" name="Google Shape;1409;g724b252115_0_94"/>
          <p:cNvSpPr txBox="1"/>
          <p:nvPr/>
        </p:nvSpPr>
        <p:spPr>
          <a:xfrm>
            <a:off x="7659532" y="2277490"/>
            <a:ext cx="1392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ahyp="http://schemas.microsoft.com/office/drawing/2018/hyperlinkcolor" val="tx"/>
                    </a:ext>
                  </a:extLst>
                </a:hlinkClick>
              </a:rPr>
              <a:t>Virtual Lab</a:t>
            </a:r>
            <a:endParaRPr sz="1800" b="0" i="0" u="none" strike="noStrike" cap="none">
              <a:solidFill>
                <a:schemeClr val="dk1"/>
              </a:solidFill>
              <a:latin typeface="Rockwell"/>
              <a:ea typeface="Rockwell"/>
              <a:cs typeface="Rockwell"/>
              <a:sym typeface="Rockwell"/>
            </a:endParaRPr>
          </a:p>
        </p:txBody>
      </p:sp>
      <p:sp>
        <p:nvSpPr>
          <p:cNvPr id="1410" name="Google Shape;1410;g724b252115_0_94"/>
          <p:cNvSpPr txBox="1"/>
          <p:nvPr/>
        </p:nvSpPr>
        <p:spPr>
          <a:xfrm>
            <a:off x="159160" y="3406831"/>
            <a:ext cx="3366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Synthesizing Alum Procedure:</a:t>
            </a:r>
            <a:endParaRPr sz="1800" b="0" i="0" u="none" strike="noStrike" cap="none">
              <a:solidFill>
                <a:schemeClr val="dk1"/>
              </a:solidFill>
              <a:latin typeface="Rockwell"/>
              <a:ea typeface="Rockwell"/>
              <a:cs typeface="Rockwell"/>
              <a:sym typeface="Rockwell"/>
            </a:endParaRPr>
          </a:p>
        </p:txBody>
      </p:sp>
      <p:pic>
        <p:nvPicPr>
          <p:cNvPr id="1411" name="Google Shape;1411;g724b252115_0_94" descr="http://www.chem.uiuc.edu/chem103/aluminum/product.jpg"/>
          <p:cNvPicPr preferRelativeResize="0"/>
          <p:nvPr/>
        </p:nvPicPr>
        <p:blipFill rotWithShape="1">
          <a:blip r:embed="rId7">
            <a:alphaModFix/>
          </a:blip>
          <a:srcRect r="7175"/>
          <a:stretch/>
        </p:blipFill>
        <p:spPr>
          <a:xfrm>
            <a:off x="6387944" y="3776163"/>
            <a:ext cx="2360640" cy="1905000"/>
          </a:xfrm>
          <a:prstGeom prst="rect">
            <a:avLst/>
          </a:prstGeom>
          <a:noFill/>
          <a:ln>
            <a:noFill/>
          </a:ln>
        </p:spPr>
      </p:pic>
      <p:grpSp>
        <p:nvGrpSpPr>
          <p:cNvPr id="1412" name="Google Shape;1412;g724b252115_0_94"/>
          <p:cNvGrpSpPr/>
          <p:nvPr/>
        </p:nvGrpSpPr>
        <p:grpSpPr>
          <a:xfrm>
            <a:off x="4223064" y="3776163"/>
            <a:ext cx="4525520" cy="2004182"/>
            <a:chOff x="4223064" y="3776163"/>
            <a:chExt cx="4525520" cy="2004182"/>
          </a:xfrm>
        </p:grpSpPr>
        <p:pic>
          <p:nvPicPr>
            <p:cNvPr id="1413" name="Google Shape;1413;g724b252115_0_94" descr="http://www.chem.uiuc.edu/chem103/aluminum/filterppt.jpg"/>
            <p:cNvPicPr preferRelativeResize="0"/>
            <p:nvPr/>
          </p:nvPicPr>
          <p:blipFill rotWithShape="1">
            <a:blip r:embed="rId8">
              <a:alphaModFix/>
            </a:blip>
            <a:srcRect/>
            <a:stretch/>
          </p:blipFill>
          <p:spPr>
            <a:xfrm>
              <a:off x="6837214" y="3776163"/>
              <a:ext cx="1911370" cy="1905000"/>
            </a:xfrm>
            <a:prstGeom prst="rect">
              <a:avLst/>
            </a:prstGeom>
            <a:noFill/>
            <a:ln>
              <a:noFill/>
            </a:ln>
          </p:spPr>
        </p:pic>
        <p:pic>
          <p:nvPicPr>
            <p:cNvPr id="1414" name="Google Shape;1414;g724b252115_0_94" descr="http://www.chem.uiuc.edu/chem103/aluminum/filterapparatus3.jpg"/>
            <p:cNvPicPr preferRelativeResize="0"/>
            <p:nvPr/>
          </p:nvPicPr>
          <p:blipFill rotWithShape="1">
            <a:blip r:embed="rId9">
              <a:alphaModFix/>
            </a:blip>
            <a:srcRect/>
            <a:stretch/>
          </p:blipFill>
          <p:spPr>
            <a:xfrm>
              <a:off x="4223064" y="3776163"/>
              <a:ext cx="2614150" cy="2004182"/>
            </a:xfrm>
            <a:prstGeom prst="rect">
              <a:avLst/>
            </a:prstGeom>
            <a:noFill/>
            <a:ln>
              <a:noFill/>
            </a:ln>
          </p:spPr>
        </p:pic>
      </p:grpSp>
      <p:grpSp>
        <p:nvGrpSpPr>
          <p:cNvPr id="1415" name="Google Shape;1415;g724b252115_0_94"/>
          <p:cNvGrpSpPr/>
          <p:nvPr/>
        </p:nvGrpSpPr>
        <p:grpSpPr>
          <a:xfrm>
            <a:off x="4222970" y="3764553"/>
            <a:ext cx="4525454" cy="2015895"/>
            <a:chOff x="5189838" y="3285083"/>
            <a:chExt cx="3741280" cy="2522391"/>
          </a:xfrm>
        </p:grpSpPr>
        <p:pic>
          <p:nvPicPr>
            <p:cNvPr id="1416" name="Google Shape;1416;g724b252115_0_94" descr="http://www.chem.uiuc.edu/chem103/aluminum/AddEtOHcold.jpg"/>
            <p:cNvPicPr preferRelativeResize="0"/>
            <p:nvPr/>
          </p:nvPicPr>
          <p:blipFill rotWithShape="1">
            <a:blip r:embed="rId10">
              <a:alphaModFix/>
            </a:blip>
            <a:srcRect/>
            <a:stretch/>
          </p:blipFill>
          <p:spPr>
            <a:xfrm>
              <a:off x="7083945" y="3317447"/>
              <a:ext cx="1847173" cy="2462897"/>
            </a:xfrm>
            <a:prstGeom prst="rect">
              <a:avLst/>
            </a:prstGeom>
            <a:noFill/>
            <a:ln>
              <a:noFill/>
            </a:ln>
          </p:spPr>
        </p:pic>
        <p:pic>
          <p:nvPicPr>
            <p:cNvPr id="1417" name="Google Shape;1417;g724b252115_0_94" descr="http://www.chem.uiuc.edu/chem103/aluminum/cool.jpg"/>
            <p:cNvPicPr preferRelativeResize="0"/>
            <p:nvPr/>
          </p:nvPicPr>
          <p:blipFill rotWithShape="1">
            <a:blip r:embed="rId11">
              <a:alphaModFix/>
            </a:blip>
            <a:srcRect/>
            <a:stretch/>
          </p:blipFill>
          <p:spPr>
            <a:xfrm>
              <a:off x="5189838" y="3285083"/>
              <a:ext cx="1891793" cy="2522391"/>
            </a:xfrm>
            <a:prstGeom prst="rect">
              <a:avLst/>
            </a:prstGeom>
            <a:noFill/>
            <a:ln>
              <a:noFill/>
            </a:ln>
          </p:spPr>
        </p:pic>
      </p:grpSp>
      <p:grpSp>
        <p:nvGrpSpPr>
          <p:cNvPr id="1418" name="Google Shape;1418;g724b252115_0_94"/>
          <p:cNvGrpSpPr/>
          <p:nvPr/>
        </p:nvGrpSpPr>
        <p:grpSpPr>
          <a:xfrm>
            <a:off x="4086652" y="3406831"/>
            <a:ext cx="4667056" cy="2361157"/>
            <a:chOff x="4086652" y="3418499"/>
            <a:chExt cx="4667056" cy="2361157"/>
          </a:xfrm>
        </p:grpSpPr>
        <p:pic>
          <p:nvPicPr>
            <p:cNvPr id="1419" name="Google Shape;1419;g724b252115_0_94" descr="http://www.chem.uiuc.edu/chem103/aluminum/translucent.jpg"/>
            <p:cNvPicPr preferRelativeResize="0"/>
            <p:nvPr/>
          </p:nvPicPr>
          <p:blipFill rotWithShape="1">
            <a:blip r:embed="rId12">
              <a:alphaModFix/>
            </a:blip>
            <a:srcRect l="9697" r="9960"/>
            <a:stretch/>
          </p:blipFill>
          <p:spPr>
            <a:xfrm>
              <a:off x="7482330" y="3433863"/>
              <a:ext cx="1271378" cy="2345123"/>
            </a:xfrm>
            <a:prstGeom prst="rect">
              <a:avLst/>
            </a:prstGeom>
            <a:noFill/>
            <a:ln>
              <a:noFill/>
            </a:ln>
          </p:spPr>
        </p:pic>
        <p:pic>
          <p:nvPicPr>
            <p:cNvPr id="1420" name="Google Shape;1420;g724b252115_0_94" descr="http://www.chem.uiuc.edu/chem103/aluminum/stirrAl2O3ppt.jpg"/>
            <p:cNvPicPr preferRelativeResize="0"/>
            <p:nvPr/>
          </p:nvPicPr>
          <p:blipFill rotWithShape="1">
            <a:blip r:embed="rId13">
              <a:alphaModFix/>
            </a:blip>
            <a:srcRect/>
            <a:stretch/>
          </p:blipFill>
          <p:spPr>
            <a:xfrm>
              <a:off x="5434306" y="3421506"/>
              <a:ext cx="2048024" cy="2358150"/>
            </a:xfrm>
            <a:prstGeom prst="rect">
              <a:avLst/>
            </a:prstGeom>
            <a:noFill/>
            <a:ln>
              <a:noFill/>
            </a:ln>
          </p:spPr>
        </p:pic>
        <p:pic>
          <p:nvPicPr>
            <p:cNvPr id="1421" name="Google Shape;1421;g724b252115_0_94" descr="http://www.chem.uiuc.edu/chem103/aluminum/AddH2SO4.jpg"/>
            <p:cNvPicPr preferRelativeResize="0"/>
            <p:nvPr/>
          </p:nvPicPr>
          <p:blipFill rotWithShape="1">
            <a:blip r:embed="rId14">
              <a:alphaModFix/>
            </a:blip>
            <a:srcRect/>
            <a:stretch/>
          </p:blipFill>
          <p:spPr>
            <a:xfrm>
              <a:off x="4086652" y="3418499"/>
              <a:ext cx="1624669" cy="2360487"/>
            </a:xfrm>
            <a:prstGeom prst="rect">
              <a:avLst/>
            </a:prstGeom>
            <a:noFill/>
            <a:ln>
              <a:noFill/>
            </a:ln>
          </p:spPr>
        </p:pic>
      </p:grpSp>
      <p:grpSp>
        <p:nvGrpSpPr>
          <p:cNvPr id="1422" name="Google Shape;1422;g724b252115_0_94"/>
          <p:cNvGrpSpPr/>
          <p:nvPr/>
        </p:nvGrpSpPr>
        <p:grpSpPr>
          <a:xfrm>
            <a:off x="4094049" y="3352310"/>
            <a:ext cx="4661932" cy="2304102"/>
            <a:chOff x="4056978" y="3358092"/>
            <a:chExt cx="4661932" cy="2304102"/>
          </a:xfrm>
        </p:grpSpPr>
        <p:pic>
          <p:nvPicPr>
            <p:cNvPr id="1423" name="Google Shape;1423;g724b252115_0_94" descr="http://www.chem.uiuc.edu/chem103/aluminum/done.jpg"/>
            <p:cNvPicPr preferRelativeResize="0"/>
            <p:nvPr/>
          </p:nvPicPr>
          <p:blipFill rotWithShape="1">
            <a:blip r:embed="rId15">
              <a:alphaModFix/>
            </a:blip>
            <a:srcRect l="11194" r="8843"/>
            <a:stretch/>
          </p:blipFill>
          <p:spPr>
            <a:xfrm>
              <a:off x="6201571" y="3375353"/>
              <a:ext cx="2517339" cy="2286841"/>
            </a:xfrm>
            <a:prstGeom prst="rect">
              <a:avLst/>
            </a:prstGeom>
            <a:noFill/>
            <a:ln>
              <a:noFill/>
            </a:ln>
          </p:spPr>
        </p:pic>
        <p:pic>
          <p:nvPicPr>
            <p:cNvPr id="1424" name="Google Shape;1424;g724b252115_0_94" descr="http://www.chem.uiuc.edu/chem103/aluminum/heatstirr.jpg"/>
            <p:cNvPicPr preferRelativeResize="0"/>
            <p:nvPr/>
          </p:nvPicPr>
          <p:blipFill rotWithShape="1">
            <a:blip r:embed="rId16">
              <a:alphaModFix/>
            </a:blip>
            <a:srcRect l="7223" r="12239"/>
            <a:stretch/>
          </p:blipFill>
          <p:spPr>
            <a:xfrm>
              <a:off x="4056978" y="3358092"/>
              <a:ext cx="2149238" cy="2304102"/>
            </a:xfrm>
            <a:prstGeom prst="rect">
              <a:avLst/>
            </a:prstGeom>
            <a:noFill/>
            <a:ln>
              <a:noFill/>
            </a:ln>
          </p:spPr>
        </p:pic>
      </p:grpSp>
      <p:grpSp>
        <p:nvGrpSpPr>
          <p:cNvPr id="1425" name="Google Shape;1425;g724b252115_0_94"/>
          <p:cNvGrpSpPr/>
          <p:nvPr/>
        </p:nvGrpSpPr>
        <p:grpSpPr>
          <a:xfrm>
            <a:off x="3895077" y="3253427"/>
            <a:ext cx="4860591" cy="2550464"/>
            <a:chOff x="4173775" y="3257264"/>
            <a:chExt cx="4779812" cy="2534749"/>
          </a:xfrm>
        </p:grpSpPr>
        <p:pic>
          <p:nvPicPr>
            <p:cNvPr id="1426" name="Google Shape;1426;g724b252115_0_94" descr="http://www.chem.uiuc.edu/chem103/aluminum/AlBeaker2.jpg"/>
            <p:cNvPicPr preferRelativeResize="0"/>
            <p:nvPr/>
          </p:nvPicPr>
          <p:blipFill rotWithShape="1">
            <a:blip r:embed="rId17">
              <a:alphaModFix/>
            </a:blip>
            <a:srcRect/>
            <a:stretch/>
          </p:blipFill>
          <p:spPr>
            <a:xfrm>
              <a:off x="4173775" y="3281290"/>
              <a:ext cx="2437595" cy="2510723"/>
            </a:xfrm>
            <a:prstGeom prst="rect">
              <a:avLst/>
            </a:prstGeom>
            <a:noFill/>
            <a:ln>
              <a:noFill/>
            </a:ln>
          </p:spPr>
        </p:pic>
        <p:pic>
          <p:nvPicPr>
            <p:cNvPr id="1427" name="Google Shape;1427;g724b252115_0_94" descr="http://www.chem.uiuc.edu/chem103/aluminum/AddNaOH2.jpg"/>
            <p:cNvPicPr preferRelativeResize="0"/>
            <p:nvPr/>
          </p:nvPicPr>
          <p:blipFill rotWithShape="1">
            <a:blip r:embed="rId18">
              <a:alphaModFix/>
            </a:blip>
            <a:srcRect/>
            <a:stretch/>
          </p:blipFill>
          <p:spPr>
            <a:xfrm>
              <a:off x="6611370" y="3257264"/>
              <a:ext cx="2342217" cy="2498366"/>
            </a:xfrm>
            <a:prstGeom prst="rect">
              <a:avLst/>
            </a:prstGeom>
            <a:noFill/>
            <a:ln>
              <a:noFill/>
            </a:ln>
          </p:spPr>
        </p:pic>
      </p:grpSp>
      <p:sp>
        <p:nvSpPr>
          <p:cNvPr id="1428" name="Google Shape;1428;g724b252115_0_94"/>
          <p:cNvSpPr txBox="1"/>
          <p:nvPr/>
        </p:nvSpPr>
        <p:spPr>
          <a:xfrm>
            <a:off x="4981389" y="5780345"/>
            <a:ext cx="4162500" cy="10848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Learning Objectives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3.5: The student is able to design a plan in order to collect data on the synthesis or decomposition of a compound to confirm the conservation of matter and the law of definite proportions.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3.6: The student is able to use data from synthesis or decomposition of a compound to confirm the conservation of matter and the law of definite proportions. 	</a:t>
            </a:r>
            <a:r>
              <a:rPr lang="en-US" sz="105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
        <p:nvSpPr>
          <p:cNvPr id="1429" name="Google Shape;1429;g724b252115_0_94"/>
          <p:cNvSpPr txBox="1"/>
          <p:nvPr/>
        </p:nvSpPr>
        <p:spPr>
          <a:xfrm>
            <a:off x="-1" y="5792013"/>
            <a:ext cx="4981500" cy="1061700"/>
          </a:xfrm>
          <a:prstGeom prst="rect">
            <a:avLst/>
          </a:prstGeom>
          <a:solidFill>
            <a:schemeClr val="accent6"/>
          </a:solid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Science Practices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2.1 The student can </a:t>
            </a:r>
            <a:r>
              <a:rPr lang="en-US" sz="900" b="0" i="1" u="none" strike="noStrike" cap="none">
                <a:solidFill>
                  <a:schemeClr val="dk1"/>
                </a:solidFill>
                <a:latin typeface="Rockwell"/>
                <a:ea typeface="Rockwell"/>
                <a:cs typeface="Rockwell"/>
                <a:sym typeface="Rockwell"/>
              </a:rPr>
              <a:t>justify the selection of a mathematical routine </a:t>
            </a:r>
            <a:r>
              <a:rPr lang="en-US" sz="900" b="0" i="0" u="none" strike="noStrike" cap="none">
                <a:solidFill>
                  <a:schemeClr val="dk1"/>
                </a:solidFill>
                <a:latin typeface="Rockwell"/>
                <a:ea typeface="Rockwell"/>
                <a:cs typeface="Rockwell"/>
                <a:sym typeface="Rockwell"/>
              </a:rPr>
              <a:t>to solve problems.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2.2 The student can </a:t>
            </a:r>
            <a:r>
              <a:rPr lang="en-US" sz="900" b="0" i="1" u="none" strike="noStrike" cap="none">
                <a:solidFill>
                  <a:schemeClr val="dk1"/>
                </a:solidFill>
                <a:latin typeface="Rockwell"/>
                <a:ea typeface="Rockwell"/>
                <a:cs typeface="Rockwell"/>
                <a:sym typeface="Rockwell"/>
              </a:rPr>
              <a:t>apply mathematical routines </a:t>
            </a:r>
            <a:r>
              <a:rPr lang="en-US" sz="900" b="0" i="0" u="none" strike="noStrike" cap="none">
                <a:solidFill>
                  <a:schemeClr val="dk1"/>
                </a:solidFill>
                <a:latin typeface="Rockwell"/>
                <a:ea typeface="Rockwell"/>
                <a:cs typeface="Rockwell"/>
                <a:sym typeface="Rockwell"/>
              </a:rPr>
              <a:t>to quantities that describe natural phenomena.</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4.2 The student can </a:t>
            </a:r>
            <a:r>
              <a:rPr lang="en-US" sz="900" b="0" i="1" u="none" strike="noStrike" cap="none">
                <a:solidFill>
                  <a:schemeClr val="dk1"/>
                </a:solidFill>
                <a:latin typeface="Rockwell"/>
                <a:ea typeface="Rockwell"/>
                <a:cs typeface="Rockwell"/>
                <a:sym typeface="Rockwell"/>
              </a:rPr>
              <a:t>design a plan </a:t>
            </a:r>
            <a:r>
              <a:rPr lang="en-US" sz="900" b="0" i="0" u="none" strike="noStrike" cap="none">
                <a:solidFill>
                  <a:schemeClr val="dk1"/>
                </a:solidFill>
                <a:latin typeface="Rockwell"/>
                <a:ea typeface="Rockwell"/>
                <a:cs typeface="Rockwell"/>
                <a:sym typeface="Rockwell"/>
              </a:rPr>
              <a:t>for collecting data to answer a particular scientific question.</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6.1 The student can </a:t>
            </a:r>
            <a:r>
              <a:rPr lang="en-US" sz="900" b="0" i="1" u="none" strike="noStrike" cap="none">
                <a:solidFill>
                  <a:schemeClr val="dk1"/>
                </a:solidFill>
                <a:latin typeface="Rockwell"/>
                <a:ea typeface="Rockwell"/>
                <a:cs typeface="Rockwell"/>
                <a:sym typeface="Rockwell"/>
              </a:rPr>
              <a:t>justify claims with evidence</a:t>
            </a:r>
            <a:r>
              <a:rPr lang="en-US" sz="900" b="0" i="0" u="none" strike="noStrike" cap="none">
                <a:solidFill>
                  <a:schemeClr val="dk1"/>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1430" name="Google Shape;1430;g724b252115_0_94"/>
          <p:cNvSpPr txBox="1"/>
          <p:nvPr/>
        </p:nvSpPr>
        <p:spPr>
          <a:xfrm>
            <a:off x="311560" y="3807115"/>
            <a:ext cx="3396600" cy="1645800"/>
          </a:xfrm>
          <a:prstGeom prst="rect">
            <a:avLst/>
          </a:prstGeom>
          <a:gradFill>
            <a:gsLst>
              <a:gs pos="0">
                <a:srgbClr val="C55E00"/>
              </a:gs>
              <a:gs pos="100000">
                <a:srgbClr val="FFAD63"/>
              </a:gs>
            </a:gsLst>
            <a:lin ang="5400012" scaled="0"/>
          </a:gradFill>
          <a:ln w="12700" cap="flat" cmpd="sng">
            <a:solidFill>
              <a:srgbClr val="F68C17"/>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H</a:t>
            </a:r>
            <a:r>
              <a:rPr lang="en-US" sz="1800" b="0" i="0" u="none" strike="noStrike" cap="none" baseline="-25000">
                <a:solidFill>
                  <a:schemeClr val="lt1"/>
                </a:solidFill>
                <a:latin typeface="Rockwell"/>
                <a:ea typeface="Rockwell"/>
                <a:cs typeface="Rockwell"/>
                <a:sym typeface="Rockwell"/>
              </a:rPr>
              <a:t>2</a:t>
            </a:r>
            <a:r>
              <a:rPr lang="en-US" sz="1800" b="0" i="0" u="none" strike="noStrike" cap="none">
                <a:solidFill>
                  <a:schemeClr val="lt1"/>
                </a:solidFill>
                <a:latin typeface="Rockwell"/>
                <a:ea typeface="Rockwell"/>
                <a:cs typeface="Rockwell"/>
                <a:sym typeface="Rockwell"/>
              </a:rPr>
              <a:t>SO</a:t>
            </a:r>
            <a:r>
              <a:rPr lang="en-US" sz="1800" b="0" i="0" u="none" strike="noStrike" cap="none" baseline="-25000">
                <a:solidFill>
                  <a:schemeClr val="lt1"/>
                </a:solidFill>
                <a:latin typeface="Rockwell"/>
                <a:ea typeface="Rockwell"/>
                <a:cs typeface="Rockwell"/>
                <a:sym typeface="Rockwell"/>
              </a:rPr>
              <a:t>4</a:t>
            </a:r>
            <a:r>
              <a:rPr lang="en-US" sz="1800" b="0" i="0" u="none" strike="noStrike" cap="none">
                <a:solidFill>
                  <a:schemeClr val="lt1"/>
                </a:solidFill>
                <a:latin typeface="Rockwell"/>
                <a:ea typeface="Rockwell"/>
                <a:cs typeface="Rockwell"/>
                <a:sym typeface="Rockwell"/>
              </a:rPr>
              <a:t> is added to ppt Al(OH)</a:t>
            </a:r>
            <a:r>
              <a:rPr lang="en-US" sz="1800" b="0" i="0" u="none" strike="noStrike" cap="none" baseline="-25000">
                <a:solidFill>
                  <a:schemeClr val="lt1"/>
                </a:solidFill>
                <a:latin typeface="Rockwell"/>
                <a:ea typeface="Rockwell"/>
                <a:cs typeface="Rockwell"/>
                <a:sym typeface="Rockwell"/>
              </a:rPr>
              <a:t>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ckwell"/>
                <a:ea typeface="Rockwell"/>
                <a:cs typeface="Rockwell"/>
                <a:sym typeface="Rockwell"/>
              </a:rPr>
              <a:t>Possible Error Sources: incomplete precipitation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431" name="Google Shape;1431;g724b252115_0_94"/>
          <p:cNvSpPr txBox="1"/>
          <p:nvPr/>
        </p:nvSpPr>
        <p:spPr>
          <a:xfrm>
            <a:off x="311560" y="3807115"/>
            <a:ext cx="3396600" cy="1692900"/>
          </a:xfrm>
          <a:prstGeom prst="rect">
            <a:avLst/>
          </a:prstGeom>
          <a:gradFill>
            <a:gsLst>
              <a:gs pos="0">
                <a:srgbClr val="C55E00"/>
              </a:gs>
              <a:gs pos="100000">
                <a:srgbClr val="FFAD63"/>
              </a:gs>
            </a:gsLst>
            <a:lin ang="5400012" scaled="0"/>
          </a:gradFill>
          <a:ln w="12700" cap="flat" cmpd="sng">
            <a:solidFill>
              <a:srgbClr val="F68C17"/>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Mixture heated until no Al(s) is left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ckwell"/>
                <a:ea typeface="Rockwell"/>
                <a:cs typeface="Rockwell"/>
                <a:sym typeface="Rockwell"/>
              </a:rPr>
              <a:t>Possible Error Sources: some Al(s) remains undissolved</a:t>
            </a:r>
            <a:endParaRPr sz="1600" b="0" i="0" u="none" strike="noStrike" cap="none">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432" name="Google Shape;1432;g724b252115_0_94"/>
          <p:cNvSpPr txBox="1"/>
          <p:nvPr/>
        </p:nvSpPr>
        <p:spPr>
          <a:xfrm>
            <a:off x="311560" y="3717420"/>
            <a:ext cx="3396600" cy="1938900"/>
          </a:xfrm>
          <a:prstGeom prst="rect">
            <a:avLst/>
          </a:prstGeom>
          <a:gradFill>
            <a:gsLst>
              <a:gs pos="0">
                <a:srgbClr val="C55E00"/>
              </a:gs>
              <a:gs pos="100000">
                <a:srgbClr val="FFAD63"/>
              </a:gs>
            </a:gsLst>
            <a:lin ang="5400012" scaled="0"/>
          </a:gradFill>
          <a:ln w="12700" cap="flat" cmpd="sng">
            <a:solidFill>
              <a:srgbClr val="F68C17"/>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Source of aluminum is reacted with KOH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ckwell"/>
                <a:ea typeface="Rockwell"/>
                <a:cs typeface="Rockwell"/>
                <a:sym typeface="Rockwell"/>
              </a:rPr>
              <a:t>Possible Error Sources: impurity in Al (such as plastic coating) prevents complete rxn</a:t>
            </a:r>
            <a:endParaRPr sz="1600" b="0" i="0" u="none" strike="noStrike" cap="none">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pic>
        <p:nvPicPr>
          <p:cNvPr id="1433" name="Google Shape;1433;g724b252115_0_94" descr="http://cdn.meme.am/instances/500x/58399345.jpg"/>
          <p:cNvPicPr preferRelativeResize="0"/>
          <p:nvPr/>
        </p:nvPicPr>
        <p:blipFill rotWithShape="1">
          <a:blip r:embed="rId19">
            <a:alphaModFix/>
          </a:blip>
          <a:srcRect/>
          <a:stretch/>
        </p:blipFill>
        <p:spPr>
          <a:xfrm>
            <a:off x="4223064" y="0"/>
            <a:ext cx="1776175" cy="134190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25"/>
                                        </p:tgtEl>
                                      </p:cBhvr>
                                    </p:animEffect>
                                    <p:set>
                                      <p:cBhvr>
                                        <p:cTn id="7" dur="1" fill="hold">
                                          <p:stCondLst>
                                            <p:cond delay="500"/>
                                          </p:stCondLst>
                                        </p:cTn>
                                        <p:tgtEl>
                                          <p:spTgt spid="1425"/>
                                        </p:tgtEl>
                                        <p:attrNameLst>
                                          <p:attrName>style.visibility</p:attrName>
                                        </p:attrNameLst>
                                      </p:cBhvr>
                                      <p:to>
                                        <p:strVal val="hidden"/>
                                      </p:to>
                                    </p:set>
                                  </p:childTnLst>
                                </p:cTn>
                              </p:par>
                              <p:par>
                                <p:cTn id="8" presetID="2" presetClass="exit" presetSubtype="4" fill="hold" nodeType="withEffect">
                                  <p:stCondLst>
                                    <p:cond delay="0"/>
                                  </p:stCondLst>
                                  <p:childTnLst>
                                    <p:anim calcmode="lin" valueType="num">
                                      <p:cBhvr additive="base">
                                        <p:cTn id="9" dur="500"/>
                                        <p:tgtEl>
                                          <p:spTgt spid="1432"/>
                                        </p:tgtEl>
                                        <p:attrNameLst>
                                          <p:attrName>ppt_y</p:attrName>
                                        </p:attrNameLst>
                                      </p:cBhvr>
                                      <p:tavLst>
                                        <p:tav tm="0">
                                          <p:val>
                                            <p:strVal val="#ppt_y"/>
                                          </p:val>
                                        </p:tav>
                                        <p:tav tm="100000">
                                          <p:val>
                                            <p:strVal val="#ppt_y+1"/>
                                          </p:val>
                                        </p:tav>
                                      </p:tavLst>
                                    </p:anim>
                                    <p:set>
                                      <p:cBhvr>
                                        <p:cTn id="10" dur="1" fill="hold">
                                          <p:stCondLst>
                                            <p:cond delay="500"/>
                                          </p:stCondLst>
                                        </p:cTn>
                                        <p:tgtEl>
                                          <p:spTgt spid="14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422"/>
                                        </p:tgtEl>
                                      </p:cBhvr>
                                    </p:animEffect>
                                    <p:set>
                                      <p:cBhvr>
                                        <p:cTn id="15" dur="1" fill="hold">
                                          <p:stCondLst>
                                            <p:cond delay="500"/>
                                          </p:stCondLst>
                                        </p:cTn>
                                        <p:tgtEl>
                                          <p:spTgt spid="1422"/>
                                        </p:tgtEl>
                                        <p:attrNameLst>
                                          <p:attrName>style.visibility</p:attrName>
                                        </p:attrNameLst>
                                      </p:cBhvr>
                                      <p:to>
                                        <p:strVal val="hidden"/>
                                      </p:to>
                                    </p:set>
                                  </p:childTnLst>
                                </p:cTn>
                              </p:par>
                              <p:par>
                                <p:cTn id="16" presetID="2" presetClass="exit" presetSubtype="4" fill="hold" nodeType="withEffect">
                                  <p:stCondLst>
                                    <p:cond delay="0"/>
                                  </p:stCondLst>
                                  <p:childTnLst>
                                    <p:anim calcmode="lin" valueType="num">
                                      <p:cBhvr additive="base">
                                        <p:cTn id="17" dur="500"/>
                                        <p:tgtEl>
                                          <p:spTgt spid="1431"/>
                                        </p:tgtEl>
                                        <p:attrNameLst>
                                          <p:attrName>ppt_y</p:attrName>
                                        </p:attrNameLst>
                                      </p:cBhvr>
                                      <p:tavLst>
                                        <p:tav tm="0">
                                          <p:val>
                                            <p:strVal val="#ppt_y"/>
                                          </p:val>
                                        </p:tav>
                                        <p:tav tm="100000">
                                          <p:val>
                                            <p:strVal val="#ppt_y+1"/>
                                          </p:val>
                                        </p:tav>
                                      </p:tavLst>
                                    </p:anim>
                                    <p:set>
                                      <p:cBhvr>
                                        <p:cTn id="18" dur="1" fill="hold">
                                          <p:stCondLst>
                                            <p:cond delay="500"/>
                                          </p:stCondLst>
                                        </p:cTn>
                                        <p:tgtEl>
                                          <p:spTgt spid="143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418"/>
                                        </p:tgtEl>
                                      </p:cBhvr>
                                    </p:animEffect>
                                    <p:set>
                                      <p:cBhvr>
                                        <p:cTn id="23" dur="1" fill="hold">
                                          <p:stCondLst>
                                            <p:cond delay="500"/>
                                          </p:stCondLst>
                                        </p:cTn>
                                        <p:tgtEl>
                                          <p:spTgt spid="1418"/>
                                        </p:tgtEl>
                                        <p:attrNameLst>
                                          <p:attrName>style.visibility</p:attrName>
                                        </p:attrNameLst>
                                      </p:cBhvr>
                                      <p:to>
                                        <p:strVal val="hidden"/>
                                      </p:to>
                                    </p:set>
                                  </p:childTnLst>
                                </p:cTn>
                              </p:par>
                              <p:par>
                                <p:cTn id="24" presetID="2" presetClass="exit" presetSubtype="4" fill="hold" nodeType="withEffect">
                                  <p:stCondLst>
                                    <p:cond delay="0"/>
                                  </p:stCondLst>
                                  <p:childTnLst>
                                    <p:anim calcmode="lin" valueType="num">
                                      <p:cBhvr additive="base">
                                        <p:cTn id="25" dur="500"/>
                                        <p:tgtEl>
                                          <p:spTgt spid="1430"/>
                                        </p:tgtEl>
                                        <p:attrNameLst>
                                          <p:attrName>ppt_y</p:attrName>
                                        </p:attrNameLst>
                                      </p:cBhvr>
                                      <p:tavLst>
                                        <p:tav tm="0">
                                          <p:val>
                                            <p:strVal val="#ppt_y"/>
                                          </p:val>
                                        </p:tav>
                                        <p:tav tm="100000">
                                          <p:val>
                                            <p:strVal val="#ppt_y+1"/>
                                          </p:val>
                                        </p:tav>
                                      </p:tavLst>
                                    </p:anim>
                                    <p:set>
                                      <p:cBhvr>
                                        <p:cTn id="26" dur="1" fill="hold">
                                          <p:stCondLst>
                                            <p:cond delay="500"/>
                                          </p:stCondLst>
                                        </p:cTn>
                                        <p:tgtEl>
                                          <p:spTgt spid="143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415"/>
                                        </p:tgtEl>
                                      </p:cBhvr>
                                    </p:animEffect>
                                    <p:set>
                                      <p:cBhvr>
                                        <p:cTn id="31" dur="1" fill="hold">
                                          <p:stCondLst>
                                            <p:cond delay="500"/>
                                          </p:stCondLst>
                                        </p:cTn>
                                        <p:tgtEl>
                                          <p:spTgt spid="1415"/>
                                        </p:tgtEl>
                                        <p:attrNameLst>
                                          <p:attrName>style.visibility</p:attrName>
                                        </p:attrNameLst>
                                      </p:cBhvr>
                                      <p:to>
                                        <p:strVal val="hidden"/>
                                      </p:to>
                                    </p:set>
                                  </p:childTnLst>
                                </p:cTn>
                              </p:par>
                              <p:par>
                                <p:cTn id="32" presetID="2" presetClass="exit" presetSubtype="4" fill="hold" nodeType="withEffect">
                                  <p:stCondLst>
                                    <p:cond delay="0"/>
                                  </p:stCondLst>
                                  <p:childTnLst>
                                    <p:anim calcmode="lin" valueType="num">
                                      <p:cBhvr additive="base">
                                        <p:cTn id="33" dur="500"/>
                                        <p:tgtEl>
                                          <p:spTgt spid="1401"/>
                                        </p:tgtEl>
                                        <p:attrNameLst>
                                          <p:attrName>ppt_y</p:attrName>
                                        </p:attrNameLst>
                                      </p:cBhvr>
                                      <p:tavLst>
                                        <p:tav tm="0">
                                          <p:val>
                                            <p:strVal val="#ppt_y"/>
                                          </p:val>
                                        </p:tav>
                                        <p:tav tm="100000">
                                          <p:val>
                                            <p:strVal val="#ppt_y+1"/>
                                          </p:val>
                                        </p:tav>
                                      </p:tavLst>
                                    </p:anim>
                                    <p:set>
                                      <p:cBhvr>
                                        <p:cTn id="34" dur="1" fill="hold">
                                          <p:stCondLst>
                                            <p:cond delay="500"/>
                                          </p:stCondLst>
                                        </p:cTn>
                                        <p:tgtEl>
                                          <p:spTgt spid="140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412"/>
                                        </p:tgtEl>
                                      </p:cBhvr>
                                    </p:animEffect>
                                    <p:set>
                                      <p:cBhvr>
                                        <p:cTn id="39" dur="1" fill="hold">
                                          <p:stCondLst>
                                            <p:cond delay="500"/>
                                          </p:stCondLst>
                                        </p:cTn>
                                        <p:tgtEl>
                                          <p:spTgt spid="1412"/>
                                        </p:tgtEl>
                                        <p:attrNameLst>
                                          <p:attrName>style.visibility</p:attrName>
                                        </p:attrNameLst>
                                      </p:cBhvr>
                                      <p:to>
                                        <p:strVal val="hidden"/>
                                      </p:to>
                                    </p:set>
                                  </p:childTnLst>
                                </p:cTn>
                              </p:par>
                              <p:par>
                                <p:cTn id="40" presetID="2" presetClass="exit" presetSubtype="4" fill="hold" nodeType="withEffect">
                                  <p:stCondLst>
                                    <p:cond delay="0"/>
                                  </p:stCondLst>
                                  <p:childTnLst>
                                    <p:anim calcmode="lin" valueType="num">
                                      <p:cBhvr additive="base">
                                        <p:cTn id="41" dur="500"/>
                                        <p:tgtEl>
                                          <p:spTgt spid="1400"/>
                                        </p:tgtEl>
                                        <p:attrNameLst>
                                          <p:attrName>ppt_y</p:attrName>
                                        </p:attrNameLst>
                                      </p:cBhvr>
                                      <p:tavLst>
                                        <p:tav tm="0">
                                          <p:val>
                                            <p:strVal val="#ppt_y"/>
                                          </p:val>
                                        </p:tav>
                                        <p:tav tm="100000">
                                          <p:val>
                                            <p:strVal val="#ppt_y+1"/>
                                          </p:val>
                                        </p:tav>
                                      </p:tavLst>
                                    </p:anim>
                                    <p:set>
                                      <p:cBhvr>
                                        <p:cTn id="42" dur="1" fill="hold">
                                          <p:stCondLst>
                                            <p:cond delay="500"/>
                                          </p:stCondLst>
                                        </p:cTn>
                                        <p:tgtEl>
                                          <p:spTgt spid="14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4"/>
          <p:cNvSpPr txBox="1">
            <a:spLocks noGrp="1"/>
          </p:cNvSpPr>
          <p:nvPr>
            <p:ph type="title"/>
          </p:nvPr>
        </p:nvSpPr>
        <p:spPr>
          <a:xfrm>
            <a:off x="498524" y="173718"/>
            <a:ext cx="7556400" cy="11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900"/>
              <a:buFont typeface="Rokkitt"/>
              <a:buNone/>
            </a:pPr>
            <a:r>
              <a:rPr lang="en-US"/>
              <a:t>Composition of Pure Substances and/or Mixtures</a:t>
            </a:r>
            <a:endParaRPr/>
          </a:p>
        </p:txBody>
      </p:sp>
      <p:sp>
        <p:nvSpPr>
          <p:cNvPr id="593" name="Google Shape;593;p4"/>
          <p:cNvSpPr txBox="1">
            <a:spLocks noGrp="1"/>
          </p:cNvSpPr>
          <p:nvPr>
            <p:ph type="body" idx="1"/>
          </p:nvPr>
        </p:nvSpPr>
        <p:spPr>
          <a:xfrm>
            <a:off x="498518" y="1985963"/>
            <a:ext cx="3657600" cy="4140200"/>
          </a:xfrm>
          <a:prstGeom prst="rect">
            <a:avLst/>
          </a:prstGeom>
          <a:noFill/>
          <a:ln>
            <a:noFill/>
          </a:ln>
        </p:spPr>
        <p:txBody>
          <a:bodyPr spcFirstLastPara="1" wrap="square" lIns="91425" tIns="45700" rIns="91425" bIns="45700" anchor="t" anchorCtr="0">
            <a:noAutofit/>
          </a:bodyPr>
          <a:lstStyle/>
          <a:p>
            <a:pPr marL="228600" marR="0" lvl="0" indent="-212725" algn="l" rtl="0">
              <a:lnSpc>
                <a:spcPct val="100000"/>
              </a:lnSpc>
              <a:spcBef>
                <a:spcPts val="0"/>
              </a:spcBef>
              <a:spcAft>
                <a:spcPts val="0"/>
              </a:spcAft>
              <a:buClr>
                <a:schemeClr val="dk1"/>
              </a:buClr>
              <a:buSzPts val="1100"/>
              <a:buFont typeface="Arial"/>
              <a:buNone/>
            </a:pPr>
            <a:endParaRPr/>
          </a:p>
          <a:p>
            <a:pPr marL="228600" marR="0" lvl="0" indent="-228600" algn="l" rtl="0">
              <a:lnSpc>
                <a:spcPct val="100000"/>
              </a:lnSpc>
              <a:spcBef>
                <a:spcPts val="0"/>
              </a:spcBef>
              <a:spcAft>
                <a:spcPts val="0"/>
              </a:spcAft>
              <a:buClr>
                <a:schemeClr val="accent1"/>
              </a:buClr>
              <a:buSzPts val="1350"/>
              <a:buFont typeface="Noto Sans Symbols"/>
              <a:buNone/>
            </a:pPr>
            <a:endParaRPr/>
          </a:p>
        </p:txBody>
      </p:sp>
      <p:sp>
        <p:nvSpPr>
          <p:cNvPr id="594" name="Google Shape;594;p4"/>
          <p:cNvSpPr txBox="1">
            <a:spLocks noGrp="1"/>
          </p:cNvSpPr>
          <p:nvPr>
            <p:ph type="body" idx="2"/>
          </p:nvPr>
        </p:nvSpPr>
        <p:spPr>
          <a:xfrm>
            <a:off x="4244899" y="717530"/>
            <a:ext cx="3915522" cy="46911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350"/>
              <a:buChar char="■"/>
            </a:pPr>
            <a:r>
              <a:rPr lang="en-US"/>
              <a:t>Percent mass can be used to determine the composition of a substance</a:t>
            </a:r>
            <a:endParaRPr/>
          </a:p>
          <a:p>
            <a:pPr marL="685800" lvl="1" indent="-228600" algn="l" rtl="0">
              <a:lnSpc>
                <a:spcPct val="100000"/>
              </a:lnSpc>
              <a:spcBef>
                <a:spcPts val="0"/>
              </a:spcBef>
              <a:spcAft>
                <a:spcPts val="0"/>
              </a:spcAft>
              <a:buSzPts val="1350"/>
              <a:buChar char="■"/>
            </a:pPr>
            <a:r>
              <a:rPr lang="en-US"/>
              <a:t>% mass can also be used to find the empirical formula</a:t>
            </a:r>
            <a:endParaRPr/>
          </a:p>
          <a:p>
            <a:pPr marL="457200" lvl="0" indent="-228600" algn="l" rtl="0">
              <a:lnSpc>
                <a:spcPct val="100000"/>
              </a:lnSpc>
              <a:spcBef>
                <a:spcPts val="0"/>
              </a:spcBef>
              <a:spcAft>
                <a:spcPts val="0"/>
              </a:spcAft>
              <a:buSzPts val="1350"/>
              <a:buChar char="■"/>
            </a:pPr>
            <a:r>
              <a:rPr lang="en-US"/>
              <a:t>The empirical formula is the simplest formula of a substance</a:t>
            </a:r>
            <a:endParaRPr/>
          </a:p>
          <a:p>
            <a:pPr marL="685800" lvl="1" indent="-228600" algn="l" rtl="0">
              <a:lnSpc>
                <a:spcPct val="100000"/>
              </a:lnSpc>
              <a:spcBef>
                <a:spcPts val="0"/>
              </a:spcBef>
              <a:spcAft>
                <a:spcPts val="0"/>
              </a:spcAft>
              <a:buSzPts val="1350"/>
              <a:buChar char="■"/>
            </a:pPr>
            <a:r>
              <a:rPr lang="en-US"/>
              <a:t>It is a ratio between the moles of each element in the substance</a:t>
            </a:r>
            <a:endParaRPr/>
          </a:p>
          <a:p>
            <a:pPr marL="685800" lvl="1" indent="-228600" algn="l" rtl="0">
              <a:lnSpc>
                <a:spcPct val="100000"/>
              </a:lnSpc>
              <a:spcBef>
                <a:spcPts val="0"/>
              </a:spcBef>
              <a:spcAft>
                <a:spcPts val="0"/>
              </a:spcAft>
              <a:buSzPts val="1350"/>
              <a:buChar char="■"/>
            </a:pPr>
            <a:r>
              <a:rPr lang="en-US"/>
              <a:t>Quick steps to solve!</a:t>
            </a:r>
            <a:endParaRPr/>
          </a:p>
          <a:p>
            <a:pPr marL="914400" lvl="2" indent="-228600" algn="l" rtl="0">
              <a:lnSpc>
                <a:spcPct val="100000"/>
              </a:lnSpc>
              <a:spcBef>
                <a:spcPts val="0"/>
              </a:spcBef>
              <a:spcAft>
                <a:spcPts val="0"/>
              </a:spcAft>
              <a:buSzPts val="1350"/>
              <a:buChar char="■"/>
            </a:pPr>
            <a:r>
              <a:rPr lang="en-US"/>
              <a:t>% to mass, mass to moles, divide by the smallest and multiply ‘til whole!)</a:t>
            </a:r>
            <a:endParaRPr/>
          </a:p>
          <a:p>
            <a:pPr marL="685800" lvl="1" indent="-228600" algn="l" rtl="0">
              <a:lnSpc>
                <a:spcPct val="100000"/>
              </a:lnSpc>
              <a:spcBef>
                <a:spcPts val="0"/>
              </a:spcBef>
              <a:spcAft>
                <a:spcPts val="0"/>
              </a:spcAft>
              <a:buSzPts val="1350"/>
              <a:buChar char="■"/>
            </a:pPr>
            <a:r>
              <a:rPr lang="en-US"/>
              <a:t>The molecular formula is the actual formula of a substance</a:t>
            </a:r>
            <a:endParaRPr/>
          </a:p>
          <a:p>
            <a:pPr marL="914400" lvl="2" indent="-228600" algn="l" rtl="0">
              <a:lnSpc>
                <a:spcPct val="100000"/>
              </a:lnSpc>
              <a:spcBef>
                <a:spcPts val="0"/>
              </a:spcBef>
              <a:spcAft>
                <a:spcPts val="0"/>
              </a:spcAft>
              <a:buSzPts val="1350"/>
              <a:buChar char="■"/>
            </a:pPr>
            <a:r>
              <a:rPr lang="en-US"/>
              <a:t>It is a whole number multiple of the empirical formula</a:t>
            </a:r>
            <a:endParaRPr/>
          </a:p>
          <a:p>
            <a:pPr marL="685800" lvl="1" indent="-142875" algn="l" rtl="0">
              <a:lnSpc>
                <a:spcPct val="100000"/>
              </a:lnSpc>
              <a:spcBef>
                <a:spcPts val="0"/>
              </a:spcBef>
              <a:spcAft>
                <a:spcPts val="0"/>
              </a:spcAft>
              <a:buSzPts val="1350"/>
              <a:buNone/>
            </a:pPr>
            <a:endParaRPr/>
          </a:p>
          <a:p>
            <a:pPr marL="228600" lvl="0" indent="457200" algn="l" rtl="0">
              <a:lnSpc>
                <a:spcPct val="100000"/>
              </a:lnSpc>
              <a:spcBef>
                <a:spcPts val="0"/>
              </a:spcBef>
              <a:spcAft>
                <a:spcPts val="0"/>
              </a:spcAft>
              <a:buSzPts val="1350"/>
              <a:buNone/>
            </a:pPr>
            <a:endParaRPr/>
          </a:p>
          <a:p>
            <a:pPr marL="457200" lvl="0" indent="-142875" algn="l" rtl="0">
              <a:lnSpc>
                <a:spcPct val="100000"/>
              </a:lnSpc>
              <a:spcBef>
                <a:spcPts val="0"/>
              </a:spcBef>
              <a:spcAft>
                <a:spcPts val="0"/>
              </a:spcAft>
              <a:buSzPts val="1350"/>
              <a:buNone/>
            </a:pPr>
            <a:endParaRPr/>
          </a:p>
        </p:txBody>
      </p:sp>
      <p:sp>
        <p:nvSpPr>
          <p:cNvPr id="595" name="Google Shape;595;p4"/>
          <p:cNvSpPr txBox="1"/>
          <p:nvPr/>
        </p:nvSpPr>
        <p:spPr>
          <a:xfrm>
            <a:off x="70525" y="6242523"/>
            <a:ext cx="91440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 1.2: Select and apply mathematical routines to mass data to identify or infer the composition of pure substances and/or mixtures.</a:t>
            </a: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596" name="Google Shape;596;p4"/>
          <p:cNvSpPr txBox="1"/>
          <p:nvPr/>
        </p:nvSpPr>
        <p:spPr>
          <a:xfrm>
            <a:off x="8065720" y="-62015"/>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597" name="Google Shape;597;p4"/>
          <p:cNvSpPr txBox="1"/>
          <p:nvPr/>
        </p:nvSpPr>
        <p:spPr>
          <a:xfrm>
            <a:off x="8125176" y="1788699"/>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4"/>
              </a:rPr>
              <a:t>Video</a:t>
            </a:r>
            <a:endParaRPr sz="1800" b="0" i="0" u="sng" strike="noStrike" cap="none">
              <a:solidFill>
                <a:schemeClr val="hlink"/>
              </a:solidFill>
              <a:latin typeface="Rockwell"/>
              <a:ea typeface="Rockwell"/>
              <a:cs typeface="Rockwell"/>
              <a:sym typeface="Rockwell"/>
              <a:hlinkClick r:id="rId5"/>
            </a:endParaRPr>
          </a:p>
        </p:txBody>
      </p:sp>
      <p:pic>
        <p:nvPicPr>
          <p:cNvPr id="598" name="Google Shape;598;p4"/>
          <p:cNvPicPr preferRelativeResize="0"/>
          <p:nvPr/>
        </p:nvPicPr>
        <p:blipFill rotWithShape="1">
          <a:blip r:embed="rId6">
            <a:alphaModFix/>
          </a:blip>
          <a:srcRect/>
          <a:stretch/>
        </p:blipFill>
        <p:spPr>
          <a:xfrm>
            <a:off x="231277" y="2097905"/>
            <a:ext cx="4190645" cy="2374699"/>
          </a:xfrm>
          <a:prstGeom prst="rect">
            <a:avLst/>
          </a:prstGeom>
          <a:noFill/>
          <a:ln>
            <a:noFill/>
          </a:ln>
        </p:spPr>
      </p:pic>
      <p:pic>
        <p:nvPicPr>
          <p:cNvPr id="599" name="Google Shape;599;p4"/>
          <p:cNvPicPr preferRelativeResize="0"/>
          <p:nvPr/>
        </p:nvPicPr>
        <p:blipFill rotWithShape="1">
          <a:blip r:embed="rId7">
            <a:alphaModFix/>
          </a:blip>
          <a:srcRect/>
          <a:stretch/>
        </p:blipFill>
        <p:spPr>
          <a:xfrm>
            <a:off x="626808" y="1076861"/>
            <a:ext cx="8064500" cy="4800600"/>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600" name="Google Shape;600;p4"/>
          <p:cNvSpPr/>
          <p:nvPr/>
        </p:nvSpPr>
        <p:spPr>
          <a:xfrm>
            <a:off x="708128" y="4064139"/>
            <a:ext cx="7857649" cy="1729141"/>
          </a:xfrm>
          <a:prstGeom prst="roundRect">
            <a:avLst>
              <a:gd name="adj" fmla="val 16667"/>
            </a:avLst>
          </a:prstGeom>
          <a:gradFill>
            <a:gsLst>
              <a:gs pos="0">
                <a:schemeClr val="dk1"/>
              </a:gs>
              <a:gs pos="100000">
                <a:srgbClr val="949494"/>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9"/>
                                        </p:tgtEl>
                                        <p:attrNameLst>
                                          <p:attrName>style.visibility</p:attrName>
                                        </p:attrNameLst>
                                      </p:cBhvr>
                                      <p:to>
                                        <p:strVal val="visible"/>
                                      </p:to>
                                    </p:set>
                                    <p:animEffect transition="in" filter="fade">
                                      <p:cBhvr>
                                        <p:cTn id="7" dur="500"/>
                                        <p:tgtEl>
                                          <p:spTgt spid="599"/>
                                        </p:tgtEl>
                                      </p:cBhvr>
                                    </p:animEffect>
                                  </p:childTnLst>
                                </p:cTn>
                              </p:par>
                              <p:par>
                                <p:cTn id="8" presetID="1" presetClass="entr" presetSubtype="0" fill="hold" nodeType="withEffect">
                                  <p:stCondLst>
                                    <p:cond delay="0"/>
                                  </p:stCondLst>
                                  <p:childTnLst>
                                    <p:set>
                                      <p:cBhvr>
                                        <p:cTn id="9" dur="1" fill="hold">
                                          <p:stCondLst>
                                            <p:cond delay="0"/>
                                          </p:stCondLst>
                                        </p:cTn>
                                        <p:tgtEl>
                                          <p:spTgt spid="60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1000"/>
                                        <p:tgtEl>
                                          <p:spTgt spid="600"/>
                                        </p:tgtEl>
                                      </p:cBhvr>
                                    </p:animEffect>
                                    <p:set>
                                      <p:cBhvr>
                                        <p:cTn id="14" dur="1" fill="hold">
                                          <p:stCondLst>
                                            <p:cond delay="1000"/>
                                          </p:stCondLst>
                                        </p:cTn>
                                        <p:tgtEl>
                                          <p:spTgt spid="6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g724b252115_0_20"/>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B0F0"/>
              </a:buClr>
              <a:buSzPts val="3600"/>
              <a:buFont typeface="Rockwell"/>
              <a:buNone/>
            </a:pPr>
            <a:r>
              <a:rPr lang="en-US">
                <a:solidFill>
                  <a:srgbClr val="00B0F0"/>
                </a:solidFill>
              </a:rPr>
              <a:t>Gravimetric Analysis</a:t>
            </a:r>
            <a:br>
              <a:rPr lang="en-US">
                <a:solidFill>
                  <a:srgbClr val="00B0F0"/>
                </a:solidFill>
              </a:rPr>
            </a:br>
            <a:endParaRPr>
              <a:solidFill>
                <a:srgbClr val="00B0F0"/>
              </a:solidFill>
            </a:endParaRPr>
          </a:p>
        </p:txBody>
      </p:sp>
      <p:sp>
        <p:nvSpPr>
          <p:cNvPr id="1439" name="Google Shape;1439;g724b252115_0_20"/>
          <p:cNvSpPr txBox="1">
            <a:spLocks noGrp="1"/>
          </p:cNvSpPr>
          <p:nvPr>
            <p:ph type="body" idx="1"/>
          </p:nvPr>
        </p:nvSpPr>
        <p:spPr>
          <a:xfrm>
            <a:off x="35074" y="678765"/>
            <a:ext cx="3567900" cy="49596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050"/>
              <a:buChar char="■"/>
            </a:pPr>
            <a:r>
              <a:rPr lang="en-US" sz="1400"/>
              <a:t>What It Determines:  </a:t>
            </a:r>
            <a:endParaRPr/>
          </a:p>
          <a:p>
            <a:pPr marL="457200" lvl="1" indent="-228600" algn="l" rtl="0">
              <a:lnSpc>
                <a:spcPct val="100000"/>
              </a:lnSpc>
              <a:spcBef>
                <a:spcPts val="600"/>
              </a:spcBef>
              <a:spcAft>
                <a:spcPts val="0"/>
              </a:spcAft>
              <a:buSzPts val="1050"/>
              <a:buChar char="■"/>
            </a:pPr>
            <a:r>
              <a:rPr lang="en-US" sz="1400"/>
              <a:t>amount of analyte by mass measurements</a:t>
            </a:r>
            <a:endParaRPr/>
          </a:p>
          <a:p>
            <a:pPr marL="457200" lvl="1" indent="-228600" algn="l" rtl="0">
              <a:lnSpc>
                <a:spcPct val="100000"/>
              </a:lnSpc>
              <a:spcBef>
                <a:spcPts val="600"/>
              </a:spcBef>
              <a:spcAft>
                <a:spcPts val="0"/>
              </a:spcAft>
              <a:buSzPts val="1050"/>
              <a:buChar char="■"/>
            </a:pPr>
            <a:r>
              <a:rPr lang="en-US" sz="1400"/>
              <a:t>% composition</a:t>
            </a:r>
            <a:endParaRPr/>
          </a:p>
          <a:p>
            <a:pPr marL="457200" lvl="1" indent="-228600" algn="l" rtl="0">
              <a:lnSpc>
                <a:spcPct val="100000"/>
              </a:lnSpc>
              <a:spcBef>
                <a:spcPts val="600"/>
              </a:spcBef>
              <a:spcAft>
                <a:spcPts val="0"/>
              </a:spcAft>
              <a:buSzPts val="1050"/>
              <a:buChar char="■"/>
            </a:pPr>
            <a:r>
              <a:rPr lang="en-US" sz="1400"/>
              <a:t>empirical formulas</a:t>
            </a:r>
            <a:endParaRPr/>
          </a:p>
          <a:p>
            <a:pPr marL="228600" lvl="0" indent="-228600" algn="l" rtl="0">
              <a:lnSpc>
                <a:spcPct val="100000"/>
              </a:lnSpc>
              <a:spcBef>
                <a:spcPts val="2000"/>
              </a:spcBef>
              <a:spcAft>
                <a:spcPts val="0"/>
              </a:spcAft>
              <a:buSzPts val="1050"/>
              <a:buChar char="■"/>
            </a:pPr>
            <a:r>
              <a:rPr lang="en-US" sz="1400"/>
              <a:t>How It Can Be Done:  </a:t>
            </a:r>
            <a:endParaRPr/>
          </a:p>
          <a:p>
            <a:pPr marL="457200" lvl="1" indent="-228600" algn="l" rtl="0">
              <a:lnSpc>
                <a:spcPct val="100000"/>
              </a:lnSpc>
              <a:spcBef>
                <a:spcPts val="600"/>
              </a:spcBef>
              <a:spcAft>
                <a:spcPts val="0"/>
              </a:spcAft>
              <a:buSzPts val="1050"/>
              <a:buChar char="■"/>
            </a:pPr>
            <a:r>
              <a:rPr lang="en-US" sz="1400"/>
              <a:t>Dehydration of a hydrate</a:t>
            </a:r>
            <a:endParaRPr/>
          </a:p>
          <a:p>
            <a:pPr marL="457200" lvl="1" indent="-228600" algn="l" rtl="0">
              <a:lnSpc>
                <a:spcPct val="100000"/>
              </a:lnSpc>
              <a:spcBef>
                <a:spcPts val="600"/>
              </a:spcBef>
              <a:spcAft>
                <a:spcPts val="0"/>
              </a:spcAft>
              <a:buSzPts val="1050"/>
              <a:buChar char="■"/>
            </a:pPr>
            <a:r>
              <a:rPr lang="en-US" sz="1400"/>
              <a:t>Forming a precipitate, which is then isolated and massed</a:t>
            </a:r>
            <a:endParaRPr/>
          </a:p>
          <a:p>
            <a:pPr marL="228600" lvl="0" indent="-228600" algn="l" rtl="0">
              <a:lnSpc>
                <a:spcPct val="100000"/>
              </a:lnSpc>
              <a:spcBef>
                <a:spcPts val="2000"/>
              </a:spcBef>
              <a:spcAft>
                <a:spcPts val="0"/>
              </a:spcAft>
              <a:buSzPts val="1050"/>
              <a:buChar char="■"/>
            </a:pPr>
            <a:r>
              <a:rPr lang="en-US" sz="1400"/>
              <a:t>Analysis:</a:t>
            </a:r>
            <a:endParaRPr/>
          </a:p>
          <a:p>
            <a:pPr marL="457200" lvl="1" indent="-228600" algn="l" rtl="0">
              <a:lnSpc>
                <a:spcPct val="100000"/>
              </a:lnSpc>
              <a:spcBef>
                <a:spcPts val="600"/>
              </a:spcBef>
              <a:spcAft>
                <a:spcPts val="0"/>
              </a:spcAft>
              <a:buSzPts val="1050"/>
              <a:buChar char="■"/>
            </a:pPr>
            <a:r>
              <a:rPr lang="en-US" sz="1400"/>
              <a:t>Remember to ALWAYS go to moles!</a:t>
            </a:r>
            <a:endParaRPr/>
          </a:p>
          <a:p>
            <a:pPr marL="457200" lvl="1" indent="-228600" algn="l" rtl="0">
              <a:lnSpc>
                <a:spcPct val="100000"/>
              </a:lnSpc>
              <a:spcBef>
                <a:spcPts val="600"/>
              </a:spcBef>
              <a:spcAft>
                <a:spcPts val="0"/>
              </a:spcAft>
              <a:buSzPts val="1050"/>
              <a:buChar char="■"/>
            </a:pPr>
            <a:r>
              <a:rPr lang="en-US" sz="1400"/>
              <a:t>use mole ratios to convert between various components</a:t>
            </a:r>
            <a:endParaRPr/>
          </a:p>
          <a:p>
            <a:pPr marL="228600" lvl="0" indent="-152400" algn="l" rtl="0">
              <a:lnSpc>
                <a:spcPct val="100000"/>
              </a:lnSpc>
              <a:spcBef>
                <a:spcPts val="2000"/>
              </a:spcBef>
              <a:spcAft>
                <a:spcPts val="0"/>
              </a:spcAft>
              <a:buSzPts val="1200"/>
              <a:buNone/>
            </a:pPr>
            <a:endParaRPr sz="1600"/>
          </a:p>
        </p:txBody>
      </p:sp>
      <p:sp>
        <p:nvSpPr>
          <p:cNvPr id="1440" name="Google Shape;1440;g724b252115_0_20"/>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441" name="Google Shape;1441;g724b252115_0_20"/>
          <p:cNvSpPr txBox="1"/>
          <p:nvPr/>
        </p:nvSpPr>
        <p:spPr>
          <a:xfrm>
            <a:off x="4571997" y="5590100"/>
            <a:ext cx="4572000" cy="12801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Learning Objectives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1.3: The student is able to select and apply mathematical relationships to mass data in order to justify a claim regarding the identity and/or estimated purity of a substance.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1.17: The student is able to express the law of conservation of mass quantitatively and qualitatively using symbolic representations and particulate drawings.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1.19: The student can design, and/or interpret data from, an experiment that uses gravimetric analysis to determine the concentration of an analyte in a solution.</a:t>
            </a:r>
            <a:r>
              <a:rPr lang="en-US" sz="105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
        <p:nvSpPr>
          <p:cNvPr id="1442" name="Google Shape;1442;g724b252115_0_20"/>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443" name="Google Shape;1443;g724b252115_0_20"/>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444" name="Google Shape;1444;g724b252115_0_20"/>
          <p:cNvSpPr txBox="1"/>
          <p:nvPr/>
        </p:nvSpPr>
        <p:spPr>
          <a:xfrm>
            <a:off x="0" y="5586908"/>
            <a:ext cx="4572000" cy="1280100"/>
          </a:xfrm>
          <a:prstGeom prst="rect">
            <a:avLst/>
          </a:prstGeom>
          <a:solidFill>
            <a:schemeClr val="accent6"/>
          </a:solid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Science Practices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1.5  The student can </a:t>
            </a:r>
            <a:r>
              <a:rPr lang="en-US" sz="900" b="0" i="1" u="none" strike="noStrike" cap="none">
                <a:solidFill>
                  <a:schemeClr val="dk1"/>
                </a:solidFill>
                <a:latin typeface="Rockwell"/>
                <a:ea typeface="Rockwell"/>
                <a:cs typeface="Rockwell"/>
                <a:sym typeface="Rockwell"/>
              </a:rPr>
              <a:t>re-express key elements </a:t>
            </a:r>
            <a:r>
              <a:rPr lang="en-US" sz="900" b="0" i="0" u="none" strike="noStrike" cap="none">
                <a:solidFill>
                  <a:schemeClr val="dk1"/>
                </a:solidFill>
                <a:latin typeface="Rockwell"/>
                <a:ea typeface="Rockwell"/>
                <a:cs typeface="Rockwell"/>
                <a:sym typeface="Rockwell"/>
              </a:rPr>
              <a:t>of natural phenomena across multiple representations in the domain.</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2.2  The student can </a:t>
            </a:r>
            <a:r>
              <a:rPr lang="en-US" sz="900" b="0" i="1" u="none" strike="noStrike" cap="none">
                <a:solidFill>
                  <a:schemeClr val="dk1"/>
                </a:solidFill>
                <a:latin typeface="Rockwell"/>
                <a:ea typeface="Rockwell"/>
                <a:cs typeface="Rockwell"/>
                <a:sym typeface="Rockwell"/>
              </a:rPr>
              <a:t>apply mathematical routines </a:t>
            </a:r>
            <a:r>
              <a:rPr lang="en-US" sz="900" b="0" i="0" u="none" strike="noStrike" cap="none">
                <a:solidFill>
                  <a:schemeClr val="dk1"/>
                </a:solidFill>
                <a:latin typeface="Rockwell"/>
                <a:ea typeface="Rockwell"/>
                <a:cs typeface="Rockwell"/>
                <a:sym typeface="Rockwell"/>
              </a:rPr>
              <a:t>to quantities that describe natural phenomena.</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4.2  The student can </a:t>
            </a:r>
            <a:r>
              <a:rPr lang="en-US" sz="900" b="0" i="1" u="none" strike="noStrike" cap="none">
                <a:solidFill>
                  <a:schemeClr val="dk1"/>
                </a:solidFill>
                <a:latin typeface="Rockwell"/>
                <a:ea typeface="Rockwell"/>
                <a:cs typeface="Rockwell"/>
                <a:sym typeface="Rockwell"/>
              </a:rPr>
              <a:t>design a plan </a:t>
            </a:r>
            <a:r>
              <a:rPr lang="en-US" sz="900" b="0" i="0" u="none" strike="noStrike" cap="none">
                <a:solidFill>
                  <a:schemeClr val="dk1"/>
                </a:solidFill>
                <a:latin typeface="Rockwell"/>
                <a:ea typeface="Rockwell"/>
                <a:cs typeface="Rockwell"/>
                <a:sym typeface="Rockwell"/>
              </a:rPr>
              <a:t>for collecting data to answer a particular scientific question.</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5.1  The student can </a:t>
            </a:r>
            <a:r>
              <a:rPr lang="en-US" sz="900" b="0" i="1" u="none" strike="noStrike" cap="none">
                <a:solidFill>
                  <a:schemeClr val="dk1"/>
                </a:solidFill>
                <a:latin typeface="Rockwell"/>
                <a:ea typeface="Rockwell"/>
                <a:cs typeface="Rockwell"/>
                <a:sym typeface="Rockwell"/>
              </a:rPr>
              <a:t>analyze data </a:t>
            </a:r>
            <a:r>
              <a:rPr lang="en-US" sz="900" b="0" i="0" u="none" strike="noStrike" cap="none">
                <a:solidFill>
                  <a:schemeClr val="dk1"/>
                </a:solidFill>
                <a:latin typeface="Rockwell"/>
                <a:ea typeface="Rockwell"/>
                <a:cs typeface="Rockwell"/>
                <a:sym typeface="Rockwell"/>
              </a:rPr>
              <a:t>to identify patterns or relationships.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6.1  The student can </a:t>
            </a:r>
            <a:r>
              <a:rPr lang="en-US" sz="900" b="0" i="1" u="none" strike="noStrike" cap="none">
                <a:solidFill>
                  <a:schemeClr val="dk1"/>
                </a:solidFill>
                <a:latin typeface="Rockwell"/>
                <a:ea typeface="Rockwell"/>
                <a:cs typeface="Rockwell"/>
                <a:sym typeface="Rockwell"/>
              </a:rPr>
              <a:t>justify claims with evidence</a:t>
            </a:r>
            <a:r>
              <a:rPr lang="en-US" sz="900" b="0" i="0" u="none" strike="noStrike" cap="none">
                <a:solidFill>
                  <a:schemeClr val="dk1"/>
                </a:solidFill>
                <a:latin typeface="Rockwell"/>
                <a:ea typeface="Rockwell"/>
                <a:cs typeface="Rockwell"/>
                <a:sym typeface="Rockwell"/>
              </a:rPr>
              <a:t>.</a:t>
            </a:r>
            <a:endParaRPr sz="900" b="0" i="0" u="none" strike="noStrike" cap="none">
              <a:solidFill>
                <a:schemeClr val="dk1"/>
              </a:solidFill>
              <a:latin typeface="Rockwell"/>
              <a:ea typeface="Rockwell"/>
              <a:cs typeface="Rockwell"/>
              <a:sym typeface="Rockwell"/>
            </a:endParaRPr>
          </a:p>
        </p:txBody>
      </p:sp>
      <p:graphicFrame>
        <p:nvGraphicFramePr>
          <p:cNvPr id="1445" name="Google Shape;1445;g724b252115_0_20"/>
          <p:cNvGraphicFramePr/>
          <p:nvPr/>
        </p:nvGraphicFramePr>
        <p:xfrm>
          <a:off x="-4" y="4550588"/>
          <a:ext cx="3000000" cy="3000000"/>
        </p:xfrm>
        <a:graphic>
          <a:graphicData uri="http://schemas.openxmlformats.org/drawingml/2006/table">
            <a:tbl>
              <a:tblPr firstRow="1" bandRow="1">
                <a:noFill/>
                <a:tableStyleId>{76E967D2-73EF-4B4E-AA14-45292BF0A093}</a:tableStyleId>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Possible Source of Error</a:t>
                      </a:r>
                      <a:endParaRPr sz="1600" b="1" u="none" strike="noStrike" cap="none"/>
                    </a:p>
                  </a:txBody>
                  <a:tcPr marL="91450" marR="91450" marT="45725" marB="45725">
                    <a:solidFill>
                      <a:srgbClr val="B660BD"/>
                    </a:solidFill>
                  </a:tcPr>
                </a:tc>
                <a:tc>
                  <a:txBody>
                    <a:bodyPr/>
                    <a:lstStyle/>
                    <a:p>
                      <a:pPr marL="0" marR="0" lvl="0" indent="0" algn="l" rtl="0">
                        <a:lnSpc>
                          <a:spcPct val="100000"/>
                        </a:lnSpc>
                        <a:spcBef>
                          <a:spcPts val="0"/>
                        </a:spcBef>
                        <a:spcAft>
                          <a:spcPts val="0"/>
                        </a:spcAft>
                        <a:buClr>
                          <a:schemeClr val="dk1"/>
                        </a:buClr>
                        <a:buSzPts val="1400"/>
                        <a:buFont typeface="Rockwell"/>
                        <a:buNone/>
                      </a:pPr>
                      <a:r>
                        <a:rPr lang="en-US" sz="1400" u="none" strike="noStrike" cap="none"/>
                        <a:t>Contamination in solid </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Rockwell"/>
                        <a:buNone/>
                      </a:pPr>
                      <a:r>
                        <a:rPr lang="en-US" sz="1400" u="none" strike="noStrike" cap="none"/>
                        <a:t>Incomplete Precipitation</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Rockwell"/>
                        <a:buNone/>
                      </a:pPr>
                      <a:r>
                        <a:rPr lang="en-US" sz="1400" u="none" strike="noStrike" cap="none"/>
                        <a:t>Solid not fully dehydrated </a:t>
                      </a:r>
                      <a:endParaRPr sz="1400" u="none"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Impact on Results</a:t>
                      </a:r>
                      <a:endParaRPr sz="1600" b="1" u="none" strike="noStrike" cap="none"/>
                    </a:p>
                  </a:txBody>
                  <a:tcPr marL="91450" marR="91450" marT="45725" marB="45725">
                    <a:solidFill>
                      <a:srgbClr val="B660B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measured mass too large </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Rockwell"/>
                        <a:buNone/>
                      </a:pPr>
                      <a:r>
                        <a:rPr lang="en-US" sz="1400" u="none" strike="noStrike" cap="none"/>
                        <a:t>Lose ion in filtrate – mass too small</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measured mass too large </a:t>
                      </a:r>
                      <a:endParaRPr sz="1400" u="none" strike="noStrike" cap="none"/>
                    </a:p>
                  </a:txBody>
                  <a:tcPr marL="91450" marR="91450" marT="45725" marB="45725"/>
                </a:tc>
                <a:extLst>
                  <a:ext uri="{0D108BD9-81ED-4DB2-BD59-A6C34878D82A}">
                    <a16:rowId xmlns:a16="http://schemas.microsoft.com/office/drawing/2014/main" val="10001"/>
                  </a:ext>
                </a:extLst>
              </a:tr>
            </a:tbl>
          </a:graphicData>
        </a:graphic>
      </p:graphicFrame>
      <p:sp>
        <p:nvSpPr>
          <p:cNvPr id="1446" name="Google Shape;1446;g724b252115_0_20"/>
          <p:cNvSpPr txBox="1"/>
          <p:nvPr/>
        </p:nvSpPr>
        <p:spPr>
          <a:xfrm>
            <a:off x="7678757" y="2117319"/>
            <a:ext cx="13764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Virtual Lab</a:t>
            </a:r>
            <a:endParaRPr sz="1800" b="0" i="0" u="none" strike="noStrike" cap="none">
              <a:solidFill>
                <a:schemeClr val="dk1"/>
              </a:solidFill>
              <a:latin typeface="Rockwell"/>
              <a:ea typeface="Rockwell"/>
              <a:cs typeface="Rockwell"/>
              <a:sym typeface="Rockwell"/>
            </a:endParaRPr>
          </a:p>
        </p:txBody>
      </p:sp>
      <p:pic>
        <p:nvPicPr>
          <p:cNvPr id="1447" name="Google Shape;1447;g724b252115_0_20" descr="Gravimetric4.png"/>
          <p:cNvPicPr preferRelativeResize="0"/>
          <p:nvPr/>
        </p:nvPicPr>
        <p:blipFill rotWithShape="1">
          <a:blip r:embed="rId6">
            <a:alphaModFix/>
          </a:blip>
          <a:srcRect/>
          <a:stretch/>
        </p:blipFill>
        <p:spPr>
          <a:xfrm>
            <a:off x="4735773" y="1086142"/>
            <a:ext cx="2719025" cy="2675520"/>
          </a:xfrm>
          <a:prstGeom prst="rect">
            <a:avLst/>
          </a:prstGeom>
          <a:noFill/>
          <a:ln>
            <a:noFill/>
          </a:ln>
        </p:spPr>
      </p:pic>
      <p:pic>
        <p:nvPicPr>
          <p:cNvPr id="1448" name="Google Shape;1448;g724b252115_0_20"/>
          <p:cNvPicPr preferRelativeResize="0"/>
          <p:nvPr/>
        </p:nvPicPr>
        <p:blipFill rotWithShape="1">
          <a:blip r:embed="rId7">
            <a:alphaModFix/>
          </a:blip>
          <a:srcRect t="18604" r="7011" b="7972"/>
          <a:stretch/>
        </p:blipFill>
        <p:spPr>
          <a:xfrm>
            <a:off x="4571997" y="808313"/>
            <a:ext cx="3081520" cy="2926080"/>
          </a:xfrm>
          <a:prstGeom prst="rect">
            <a:avLst/>
          </a:prstGeom>
          <a:noFill/>
          <a:ln>
            <a:noFill/>
          </a:ln>
        </p:spPr>
      </p:pic>
      <p:pic>
        <p:nvPicPr>
          <p:cNvPr id="1449" name="Google Shape;1449;g724b252115_0_20"/>
          <p:cNvPicPr preferRelativeResize="0"/>
          <p:nvPr/>
        </p:nvPicPr>
        <p:blipFill rotWithShape="1">
          <a:blip r:embed="rId8">
            <a:alphaModFix/>
          </a:blip>
          <a:srcRect/>
          <a:stretch/>
        </p:blipFill>
        <p:spPr>
          <a:xfrm>
            <a:off x="3775935" y="922953"/>
            <a:ext cx="3902822" cy="2743200"/>
          </a:xfrm>
          <a:prstGeom prst="rect">
            <a:avLst/>
          </a:prstGeom>
          <a:noFill/>
          <a:ln>
            <a:noFill/>
          </a:ln>
        </p:spPr>
      </p:pic>
      <p:pic>
        <p:nvPicPr>
          <p:cNvPr id="1450" name="Google Shape;1450;g724b252115_0_20"/>
          <p:cNvPicPr preferRelativeResize="0"/>
          <p:nvPr/>
        </p:nvPicPr>
        <p:blipFill rotWithShape="1">
          <a:blip r:embed="rId9">
            <a:alphaModFix/>
          </a:blip>
          <a:srcRect r="5338"/>
          <a:stretch/>
        </p:blipFill>
        <p:spPr>
          <a:xfrm>
            <a:off x="3723631" y="1024420"/>
            <a:ext cx="4036576" cy="26060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145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144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144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45"/>
                                        </p:tgtEl>
                                        <p:attrNameLst>
                                          <p:attrName>style.visibility</p:attrName>
                                        </p:attrNameLst>
                                      </p:cBhvr>
                                      <p:to>
                                        <p:strVal val="visible"/>
                                      </p:to>
                                    </p:set>
                                    <p:animEffect transition="in" filter="fade">
                                      <p:cBhvr>
                                        <p:cTn id="19" dur="500"/>
                                        <p:tgtEl>
                                          <p:spTgt spid="1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454"/>
        <p:cNvGrpSpPr/>
        <p:nvPr/>
      </p:nvGrpSpPr>
      <p:grpSpPr>
        <a:xfrm>
          <a:off x="0" y="0"/>
          <a:ext cx="0" cy="0"/>
          <a:chOff x="0" y="0"/>
          <a:chExt cx="0" cy="0"/>
        </a:xfrm>
      </p:grpSpPr>
      <p:sp>
        <p:nvSpPr>
          <p:cNvPr id="1455" name="Google Shape;1455;g724b250972_0_3902"/>
          <p:cNvSpPr txBox="1">
            <a:spLocks noGrp="1"/>
          </p:cNvSpPr>
          <p:nvPr>
            <p:ph type="title"/>
          </p:nvPr>
        </p:nvSpPr>
        <p:spPr>
          <a:xfrm>
            <a:off x="498474" y="103094"/>
            <a:ext cx="7556400" cy="1116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900"/>
              <a:buFont typeface="Rokkitt"/>
              <a:buNone/>
            </a:pPr>
            <a:r>
              <a:rPr lang="en-US"/>
              <a:t>Gravimetric Analysis- Double Displacement Reaction </a:t>
            </a:r>
            <a:endParaRPr/>
          </a:p>
        </p:txBody>
      </p:sp>
      <p:sp>
        <p:nvSpPr>
          <p:cNvPr id="1456" name="Google Shape;1456;g724b250972_0_3902"/>
          <p:cNvSpPr txBox="1">
            <a:spLocks noGrp="1"/>
          </p:cNvSpPr>
          <p:nvPr>
            <p:ph type="body" idx="1"/>
          </p:nvPr>
        </p:nvSpPr>
        <p:spPr>
          <a:xfrm>
            <a:off x="301249" y="1147604"/>
            <a:ext cx="4357200" cy="41403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accent1"/>
              </a:buClr>
              <a:buSzPts val="1350"/>
              <a:buFont typeface="Noto Sans Symbols"/>
              <a:buNone/>
            </a:pPr>
            <a:r>
              <a:rPr lang="en-US" sz="2400" b="1"/>
              <a:t>Buchner Filtration Apparatus</a:t>
            </a:r>
            <a:endParaRPr/>
          </a:p>
        </p:txBody>
      </p:sp>
      <p:sp>
        <p:nvSpPr>
          <p:cNvPr id="1457" name="Google Shape;1457;g724b250972_0_3902"/>
          <p:cNvSpPr txBox="1">
            <a:spLocks noGrp="1"/>
          </p:cNvSpPr>
          <p:nvPr>
            <p:ph type="body" idx="2"/>
          </p:nvPr>
        </p:nvSpPr>
        <p:spPr>
          <a:xfrm>
            <a:off x="4902923" y="1914911"/>
            <a:ext cx="4356600" cy="39783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accent1"/>
              </a:buClr>
              <a:buSzPts val="1350"/>
              <a:buFont typeface="Noto Sans Symbols"/>
              <a:buNone/>
            </a:pPr>
            <a:r>
              <a:rPr lang="en-US" sz="2400" b="1"/>
              <a:t>How much lead</a:t>
            </a:r>
            <a:endParaRPr/>
          </a:p>
          <a:p>
            <a:pPr marL="228600" marR="0" lvl="0" indent="-228600" algn="l" rtl="0">
              <a:lnSpc>
                <a:spcPct val="100000"/>
              </a:lnSpc>
              <a:spcBef>
                <a:spcPts val="0"/>
              </a:spcBef>
              <a:spcAft>
                <a:spcPts val="0"/>
              </a:spcAft>
              <a:buClr>
                <a:schemeClr val="accent1"/>
              </a:buClr>
              <a:buSzPts val="1350"/>
              <a:buFont typeface="Noto Sans Symbols"/>
              <a:buNone/>
            </a:pPr>
            <a:r>
              <a:rPr lang="en-US" sz="2400" b="1"/>
              <a:t> (Pb</a:t>
            </a:r>
            <a:r>
              <a:rPr lang="en-US" sz="2400" b="1" baseline="30000"/>
              <a:t>2+</a:t>
            </a:r>
            <a:r>
              <a:rPr lang="en-US" sz="2400" b="1"/>
              <a:t>)  in water?</a:t>
            </a:r>
            <a:endParaRPr/>
          </a:p>
          <a:p>
            <a:pPr marL="0" marR="0" lvl="0" indent="0" algn="l" rtl="0">
              <a:lnSpc>
                <a:spcPct val="100000"/>
              </a:lnSpc>
              <a:spcBef>
                <a:spcPts val="0"/>
              </a:spcBef>
              <a:spcAft>
                <a:spcPts val="0"/>
              </a:spcAft>
              <a:buSzPts val="1650"/>
              <a:buNone/>
            </a:pPr>
            <a:r>
              <a:rPr lang="en-US" sz="2200" b="1"/>
              <a:t>Pb</a:t>
            </a:r>
            <a:r>
              <a:rPr lang="en-US" sz="2200" b="1" baseline="30000"/>
              <a:t>2+</a:t>
            </a:r>
            <a:r>
              <a:rPr lang="en-US" sz="2200" b="1"/>
              <a:t>(aq) + 2Cl</a:t>
            </a:r>
            <a:r>
              <a:rPr lang="en-US" sz="2200" b="1" baseline="30000"/>
              <a:t>-</a:t>
            </a:r>
            <a:r>
              <a:rPr lang="en-US" sz="2200" b="1"/>
              <a:t>(aq) → PbCl</a:t>
            </a:r>
            <a:r>
              <a:rPr lang="en-US" sz="2200" b="1" baseline="-25000"/>
              <a:t>2</a:t>
            </a:r>
            <a:r>
              <a:rPr lang="en-US" sz="2200" b="1"/>
              <a:t> (s)</a:t>
            </a:r>
            <a:endParaRPr/>
          </a:p>
          <a:p>
            <a:pPr marL="457200" marR="0" lvl="0" indent="-228600" algn="l" rtl="0">
              <a:lnSpc>
                <a:spcPct val="100000"/>
              </a:lnSpc>
              <a:spcBef>
                <a:spcPts val="0"/>
              </a:spcBef>
              <a:spcAft>
                <a:spcPts val="0"/>
              </a:spcAft>
              <a:buSzPts val="1350"/>
              <a:buChar char="■"/>
            </a:pPr>
            <a:r>
              <a:rPr lang="en-US"/>
              <a:t>By adding excess Cl- to the sample, all of the Pb</a:t>
            </a:r>
            <a:r>
              <a:rPr lang="en-US" baseline="30000"/>
              <a:t>2+</a:t>
            </a:r>
            <a:r>
              <a:rPr lang="en-US"/>
              <a:t> will precipitate as PbCl</a:t>
            </a:r>
            <a:r>
              <a:rPr lang="en-US" baseline="-25000"/>
              <a:t>2</a:t>
            </a:r>
            <a:endParaRPr/>
          </a:p>
          <a:p>
            <a:pPr marL="457200" marR="0" lvl="0" indent="-228600" algn="l" rtl="0">
              <a:lnSpc>
                <a:spcPct val="100000"/>
              </a:lnSpc>
              <a:spcBef>
                <a:spcPts val="0"/>
              </a:spcBef>
              <a:spcAft>
                <a:spcPts val="0"/>
              </a:spcAft>
              <a:buSzPts val="1350"/>
              <a:buChar char="■"/>
            </a:pPr>
            <a:r>
              <a:rPr lang="en-US"/>
              <a:t>Solid product is filtered using a Buchner Filter and then dried to remove all water</a:t>
            </a:r>
            <a:endParaRPr/>
          </a:p>
          <a:p>
            <a:pPr marL="457200" marR="0" lvl="0" indent="-228600" algn="l" rtl="0">
              <a:lnSpc>
                <a:spcPct val="100000"/>
              </a:lnSpc>
              <a:spcBef>
                <a:spcPts val="0"/>
              </a:spcBef>
              <a:spcAft>
                <a:spcPts val="0"/>
              </a:spcAft>
              <a:buSzPts val="1350"/>
              <a:buChar char="■"/>
            </a:pPr>
            <a:r>
              <a:rPr lang="en-US"/>
              <a:t>Mass of PbCl</a:t>
            </a:r>
            <a:r>
              <a:rPr lang="en-US" baseline="-25000"/>
              <a:t>2</a:t>
            </a:r>
            <a:r>
              <a:rPr lang="en-US"/>
              <a:t>is then determined</a:t>
            </a:r>
            <a:endParaRPr/>
          </a:p>
          <a:p>
            <a:pPr marL="457200" marR="0" lvl="0" indent="-228600" algn="l" rtl="0">
              <a:lnSpc>
                <a:spcPct val="100000"/>
              </a:lnSpc>
              <a:spcBef>
                <a:spcPts val="0"/>
              </a:spcBef>
              <a:spcAft>
                <a:spcPts val="0"/>
              </a:spcAft>
              <a:buSzPts val="1350"/>
              <a:buChar char="■"/>
            </a:pPr>
            <a:r>
              <a:rPr lang="en-US"/>
              <a:t>This can be used to calculate the original amount of lead in the water</a:t>
            </a:r>
            <a:endParaRPr/>
          </a:p>
          <a:p>
            <a:pPr marL="228600" marR="0" lvl="0" indent="-228600" algn="l" rtl="0">
              <a:lnSpc>
                <a:spcPct val="100000"/>
              </a:lnSpc>
              <a:spcBef>
                <a:spcPts val="0"/>
              </a:spcBef>
              <a:spcAft>
                <a:spcPts val="0"/>
              </a:spcAft>
              <a:buClr>
                <a:schemeClr val="accent1"/>
              </a:buClr>
              <a:buSzPts val="1350"/>
              <a:buFont typeface="Noto Sans Symbols"/>
              <a:buNone/>
            </a:pPr>
            <a:endParaRPr/>
          </a:p>
        </p:txBody>
      </p:sp>
      <p:sp>
        <p:nvSpPr>
          <p:cNvPr id="1458" name="Google Shape;1458;g724b250972_0_3902"/>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3"/>
              </a:rPr>
              <a:t>Source</a:t>
            </a:r>
            <a:endParaRPr sz="1400" b="0" i="0" u="none" strike="noStrike" cap="none">
              <a:solidFill>
                <a:srgbClr val="000000"/>
              </a:solidFill>
              <a:latin typeface="Arial"/>
              <a:ea typeface="Arial"/>
              <a:cs typeface="Arial"/>
              <a:sym typeface="Arial"/>
            </a:endParaRPr>
          </a:p>
        </p:txBody>
      </p:sp>
      <p:sp>
        <p:nvSpPr>
          <p:cNvPr id="1459" name="Google Shape;1459;g724b250972_0_3902"/>
          <p:cNvSpPr txBox="1"/>
          <p:nvPr/>
        </p:nvSpPr>
        <p:spPr>
          <a:xfrm>
            <a:off x="0" y="6107131"/>
            <a:ext cx="9144000" cy="69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none" strike="noStrike" cap="none">
                <a:solidFill>
                  <a:schemeClr val="dk1"/>
                </a:solidFill>
                <a:latin typeface="Rockwell"/>
                <a:ea typeface="Rockwell"/>
                <a:cs typeface="Rockwell"/>
                <a:sym typeface="Rockwell"/>
              </a:rPr>
              <a:t>LO 1.19: Design and/or interpret data from, an experiment that uses gravimetric analysis to determine the the concentration of an analyte in a solution.</a:t>
            </a:r>
            <a:r>
              <a:rPr lang="en-US" sz="1800" b="0" i="0" u="none" strike="noStrike" cap="none">
                <a:solidFill>
                  <a:schemeClr val="dk1"/>
                </a:solidFill>
                <a:latin typeface="Rokkitt"/>
                <a:ea typeface="Rokkitt"/>
                <a:cs typeface="Rokkitt"/>
                <a:sym typeface="Rokkitt"/>
              </a:rPr>
              <a:t>																</a:t>
            </a:r>
            <a:endParaRPr sz="1400" b="0" i="0" u="none" strike="noStrike" cap="none">
              <a:solidFill>
                <a:srgbClr val="000000"/>
              </a:solidFill>
              <a:latin typeface="Arial"/>
              <a:ea typeface="Arial"/>
              <a:cs typeface="Arial"/>
              <a:sym typeface="Arial"/>
            </a:endParaRPr>
          </a:p>
        </p:txBody>
      </p:sp>
      <p:sp>
        <p:nvSpPr>
          <p:cNvPr id="1460" name="Google Shape;1460;g724b250972_0_3902"/>
          <p:cNvSpPr txBox="1"/>
          <p:nvPr/>
        </p:nvSpPr>
        <p:spPr>
          <a:xfrm>
            <a:off x="8157538" y="1816853"/>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50"/>
              <a:buFont typeface="Rockwel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461" name="Google Shape;1461;g724b250972_0_3902"/>
          <p:cNvPicPr preferRelativeResize="0"/>
          <p:nvPr/>
        </p:nvPicPr>
        <p:blipFill rotWithShape="1">
          <a:blip r:embed="rId5">
            <a:alphaModFix/>
          </a:blip>
          <a:srcRect/>
          <a:stretch/>
        </p:blipFill>
        <p:spPr>
          <a:xfrm>
            <a:off x="1" y="2186153"/>
            <a:ext cx="4902924" cy="3101752"/>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sp>
        <p:nvSpPr>
          <p:cNvPr id="1466" name="Google Shape;1466;g724b250972_0_900"/>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Limiting Reactants – D.A.</a:t>
            </a:r>
            <a:endParaRPr/>
          </a:p>
        </p:txBody>
      </p:sp>
      <p:sp>
        <p:nvSpPr>
          <p:cNvPr id="1467" name="Google Shape;1467;g724b250972_0_900"/>
          <p:cNvSpPr txBox="1">
            <a:spLocks noGrp="1"/>
          </p:cNvSpPr>
          <p:nvPr>
            <p:ph type="body" idx="1"/>
          </p:nvPr>
        </p:nvSpPr>
        <p:spPr>
          <a:xfrm>
            <a:off x="280737" y="905164"/>
            <a:ext cx="7514700" cy="2853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50"/>
              <a:buNone/>
            </a:pPr>
            <a:r>
              <a:rPr lang="en-US" sz="1400">
                <a:solidFill>
                  <a:srgbClr val="762299"/>
                </a:solidFill>
              </a:rPr>
              <a:t>Al</a:t>
            </a:r>
            <a:r>
              <a:rPr lang="en-US" sz="1400" baseline="-25000">
                <a:solidFill>
                  <a:srgbClr val="762299"/>
                </a:solidFill>
              </a:rPr>
              <a:t>2</a:t>
            </a:r>
            <a:r>
              <a:rPr lang="en-US" sz="1400">
                <a:solidFill>
                  <a:srgbClr val="762299"/>
                </a:solidFill>
              </a:rPr>
              <a:t>S</a:t>
            </a:r>
            <a:r>
              <a:rPr lang="en-US" sz="1400" baseline="-25000">
                <a:solidFill>
                  <a:srgbClr val="762299"/>
                </a:solidFill>
              </a:rPr>
              <a:t>3</a:t>
            </a:r>
            <a:r>
              <a:rPr lang="en-US" sz="1400">
                <a:solidFill>
                  <a:srgbClr val="762299"/>
                </a:solidFill>
              </a:rPr>
              <a:t> + 6 H</a:t>
            </a:r>
            <a:r>
              <a:rPr lang="en-US" sz="1400" baseline="-25000">
                <a:solidFill>
                  <a:srgbClr val="762299"/>
                </a:solidFill>
              </a:rPr>
              <a:t>2</a:t>
            </a:r>
            <a:r>
              <a:rPr lang="en-US" sz="1400">
                <a:solidFill>
                  <a:srgbClr val="762299"/>
                </a:solidFill>
              </a:rPr>
              <a:t>O ---&gt; 2Al(OH)</a:t>
            </a:r>
            <a:r>
              <a:rPr lang="en-US" sz="1400" baseline="-25000">
                <a:solidFill>
                  <a:srgbClr val="762299"/>
                </a:solidFill>
              </a:rPr>
              <a:t>3</a:t>
            </a:r>
            <a:r>
              <a:rPr lang="en-US" sz="1400">
                <a:solidFill>
                  <a:srgbClr val="762299"/>
                </a:solidFill>
              </a:rPr>
              <a:t> + 3 H</a:t>
            </a:r>
            <a:r>
              <a:rPr lang="en-US" sz="1400" baseline="-25000">
                <a:solidFill>
                  <a:srgbClr val="762299"/>
                </a:solidFill>
              </a:rPr>
              <a:t>2</a:t>
            </a:r>
            <a:r>
              <a:rPr lang="en-US" sz="1400">
                <a:solidFill>
                  <a:srgbClr val="762299"/>
                </a:solidFill>
              </a:rPr>
              <a:t>S</a:t>
            </a:r>
            <a:endParaRPr/>
          </a:p>
          <a:p>
            <a:pPr marL="0" lvl="0" indent="0" algn="l" rtl="0">
              <a:lnSpc>
                <a:spcPct val="100000"/>
              </a:lnSpc>
              <a:spcBef>
                <a:spcPts val="2000"/>
              </a:spcBef>
              <a:spcAft>
                <a:spcPts val="0"/>
              </a:spcAft>
              <a:buSzPts val="1050"/>
              <a:buNone/>
            </a:pPr>
            <a:r>
              <a:rPr lang="en-US" sz="1400">
                <a:solidFill>
                  <a:srgbClr val="762299"/>
                </a:solidFill>
              </a:rPr>
              <a:t>15.00 g aluminum sulfide and 10.00 g water react </a:t>
            </a:r>
            <a:endParaRPr sz="1400">
              <a:solidFill>
                <a:srgbClr val="762299"/>
              </a:solidFill>
            </a:endParaRPr>
          </a:p>
          <a:p>
            <a:pPr marL="342900" lvl="0" indent="-342900" algn="l" rtl="0">
              <a:lnSpc>
                <a:spcPct val="100000"/>
              </a:lnSpc>
              <a:spcBef>
                <a:spcPts val="2000"/>
              </a:spcBef>
              <a:spcAft>
                <a:spcPts val="0"/>
              </a:spcAft>
              <a:buSzPts val="1050"/>
              <a:buAutoNum type="alphaLcParenR"/>
            </a:pPr>
            <a:r>
              <a:rPr lang="en-US" sz="1400">
                <a:solidFill>
                  <a:srgbClr val="762299"/>
                </a:solidFill>
              </a:rPr>
              <a:t>Identify the Limiting Reactant</a:t>
            </a:r>
            <a:endParaRPr/>
          </a:p>
          <a:p>
            <a:pPr marL="342900" lvl="0" indent="-257175" algn="l" rtl="0">
              <a:lnSpc>
                <a:spcPct val="100000"/>
              </a:lnSpc>
              <a:spcBef>
                <a:spcPts val="2000"/>
              </a:spcBef>
              <a:spcAft>
                <a:spcPts val="0"/>
              </a:spcAft>
              <a:buSzPts val="1350"/>
              <a:buNone/>
            </a:pPr>
            <a:endParaRPr/>
          </a:p>
          <a:p>
            <a:pPr marL="342900" lvl="0" indent="-257175" algn="l" rtl="0">
              <a:lnSpc>
                <a:spcPct val="100000"/>
              </a:lnSpc>
              <a:spcBef>
                <a:spcPts val="2000"/>
              </a:spcBef>
              <a:spcAft>
                <a:spcPts val="0"/>
              </a:spcAft>
              <a:buSzPts val="1350"/>
              <a:buNone/>
            </a:pPr>
            <a:endParaRPr/>
          </a:p>
          <a:p>
            <a:pPr marL="0" lvl="0" indent="0" algn="l" rtl="0">
              <a:lnSpc>
                <a:spcPct val="100000"/>
              </a:lnSpc>
              <a:spcBef>
                <a:spcPts val="2000"/>
              </a:spcBef>
              <a:spcAft>
                <a:spcPts val="0"/>
              </a:spcAft>
              <a:buSzPts val="1350"/>
              <a:buNone/>
            </a:pPr>
            <a:endParaRPr/>
          </a:p>
        </p:txBody>
      </p:sp>
      <p:sp>
        <p:nvSpPr>
          <p:cNvPr id="1468" name="Google Shape;1468;g724b250972_0_900"/>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469" name="Google Shape;1469;g724b250972_0_900"/>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470" name="Google Shape;1470;g724b250972_0_900"/>
          <p:cNvSpPr txBox="1"/>
          <p:nvPr/>
        </p:nvSpPr>
        <p:spPr>
          <a:xfrm>
            <a:off x="8157538" y="1816854"/>
            <a:ext cx="8949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Sim</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ahyp="http://schemas.microsoft.com/office/drawing/2018/hyperlinkcolor" val="tx"/>
                    </a:ext>
                  </a:extLst>
                </a:hlinkClick>
              </a:rPr>
              <a:t>pHet</a:t>
            </a:r>
            <a:endParaRPr sz="1800" b="0" i="0" u="none" strike="noStrike" cap="none">
              <a:solidFill>
                <a:schemeClr val="dk1"/>
              </a:solidFill>
              <a:latin typeface="Rockwell"/>
              <a:ea typeface="Rockwell"/>
              <a:cs typeface="Rockwell"/>
              <a:sym typeface="Rockwell"/>
            </a:endParaRPr>
          </a:p>
        </p:txBody>
      </p:sp>
      <p:sp>
        <p:nvSpPr>
          <p:cNvPr id="1471" name="Google Shape;1471;g724b250972_0_900"/>
          <p:cNvSpPr txBox="1"/>
          <p:nvPr/>
        </p:nvSpPr>
        <p:spPr>
          <a:xfrm>
            <a:off x="0" y="6199527"/>
            <a:ext cx="91440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LO 3.4:  The student is able to relate quantities (measured mass of substances, volumes of solutions, or volumes and pressures of gases) to identify stoichiometric relationships for a reaction, including situations involving limiting reactants and situations in which the reaction has not gone to completion.																	</a:t>
            </a:r>
            <a:endParaRPr sz="1200" b="0" i="0" u="none" strike="noStrike" cap="none">
              <a:solidFill>
                <a:schemeClr val="dk1"/>
              </a:solidFill>
              <a:latin typeface="Rockwell"/>
              <a:ea typeface="Rockwell"/>
              <a:cs typeface="Rockwell"/>
              <a:sym typeface="Rockwell"/>
            </a:endParaRPr>
          </a:p>
        </p:txBody>
      </p:sp>
      <p:sp>
        <p:nvSpPr>
          <p:cNvPr id="1472" name="Google Shape;1472;g724b250972_0_900"/>
          <p:cNvSpPr txBox="1"/>
          <p:nvPr/>
        </p:nvSpPr>
        <p:spPr>
          <a:xfrm>
            <a:off x="622222" y="2276316"/>
            <a:ext cx="7432500" cy="1138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15.00g Al</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S</a:t>
            </a:r>
            <a:r>
              <a:rPr lang="en-US" sz="1200" b="0" i="0" u="none" strike="noStrike" cap="none" baseline="-25000">
                <a:solidFill>
                  <a:schemeClr val="dk1"/>
                </a:solidFill>
                <a:latin typeface="Rockwell"/>
                <a:ea typeface="Rockwell"/>
                <a:cs typeface="Rockwell"/>
                <a:sym typeface="Rockwell"/>
              </a:rPr>
              <a:t>3  </a:t>
            </a:r>
            <a:r>
              <a:rPr lang="en-US" sz="1200" b="0" i="0" u="none" strike="noStrike" cap="none">
                <a:solidFill>
                  <a:schemeClr val="dk1"/>
                </a:solidFill>
                <a:latin typeface="Rockwell"/>
                <a:ea typeface="Rockwell"/>
                <a:cs typeface="Rockwell"/>
                <a:sym typeface="Rockwell"/>
              </a:rPr>
              <a:t>x (1mol/ 150.158 g) x (6mol H</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O/1mol Al</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S</a:t>
            </a:r>
            <a:r>
              <a:rPr lang="en-US" sz="1200" b="0" i="0" u="none" strike="noStrike" cap="none" baseline="-25000">
                <a:solidFill>
                  <a:schemeClr val="dk1"/>
                </a:solidFill>
                <a:latin typeface="Rockwell"/>
                <a:ea typeface="Rockwell"/>
                <a:cs typeface="Rockwell"/>
                <a:sym typeface="Rockwell"/>
              </a:rPr>
              <a:t>3</a:t>
            </a:r>
            <a:r>
              <a:rPr lang="en-US" sz="1200" b="0" i="0" u="none" strike="noStrike" cap="none">
                <a:solidFill>
                  <a:schemeClr val="dk1"/>
                </a:solidFill>
                <a:latin typeface="Rockwell"/>
                <a:ea typeface="Rockwell"/>
                <a:cs typeface="Rockwell"/>
                <a:sym typeface="Rockwell"/>
              </a:rPr>
              <a:t>) x (18g/mol H</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0 ) = 10.782 g H</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0 needed</a:t>
            </a:r>
            <a:endParaRPr sz="12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baseline="-25000">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10g H</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0 x (1mol/ 18.015 g) x (1 mol Al</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S</a:t>
            </a:r>
            <a:r>
              <a:rPr lang="en-US" sz="1200" b="0" i="0" u="none" strike="noStrike" cap="none" baseline="-25000">
                <a:solidFill>
                  <a:schemeClr val="dk1"/>
                </a:solidFill>
                <a:latin typeface="Rockwell"/>
                <a:ea typeface="Rockwell"/>
                <a:cs typeface="Rockwell"/>
                <a:sym typeface="Rockwell"/>
              </a:rPr>
              <a:t>3 </a:t>
            </a:r>
            <a:r>
              <a:rPr lang="en-US" sz="1200" b="0" i="0" u="none" strike="noStrike" cap="none">
                <a:solidFill>
                  <a:schemeClr val="dk1"/>
                </a:solidFill>
                <a:latin typeface="Rockwell"/>
                <a:ea typeface="Rockwell"/>
                <a:cs typeface="Rockwell"/>
                <a:sym typeface="Rockwell"/>
              </a:rPr>
              <a:t>/ 6mol H</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O)  x (150.158 g/mol) = 13.892g Al</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S</a:t>
            </a:r>
            <a:r>
              <a:rPr lang="en-US" sz="1200" b="0" i="0" u="none" strike="noStrike" cap="none" baseline="-25000">
                <a:solidFill>
                  <a:schemeClr val="dk1"/>
                </a:solidFill>
                <a:latin typeface="Rockwell"/>
                <a:ea typeface="Rockwell"/>
                <a:cs typeface="Rockwell"/>
                <a:sym typeface="Rockwell"/>
              </a:rPr>
              <a:t>3 </a:t>
            </a:r>
            <a:r>
              <a:rPr lang="en-US" sz="1200" b="0" i="0" u="none" strike="noStrike" cap="none">
                <a:solidFill>
                  <a:schemeClr val="dk1"/>
                </a:solidFill>
                <a:latin typeface="Rockwell"/>
                <a:ea typeface="Rockwell"/>
                <a:cs typeface="Rockwell"/>
                <a:sym typeface="Rockwell"/>
              </a:rPr>
              <a:t> needed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H</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0 is limiting, because we need more than we were given</a:t>
            </a:r>
            <a:endParaRPr sz="12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 </a:t>
            </a:r>
            <a:endParaRPr sz="1200" b="0" i="0" u="none" strike="noStrike" cap="none">
              <a:solidFill>
                <a:schemeClr val="dk1"/>
              </a:solidFill>
              <a:latin typeface="Rockwell"/>
              <a:ea typeface="Rockwell"/>
              <a:cs typeface="Rockwell"/>
              <a:sym typeface="Rockwell"/>
            </a:endParaRPr>
          </a:p>
        </p:txBody>
      </p:sp>
      <p:sp>
        <p:nvSpPr>
          <p:cNvPr id="1473" name="Google Shape;1473;g724b250972_0_900"/>
          <p:cNvSpPr txBox="1">
            <a:spLocks noGrp="1"/>
          </p:cNvSpPr>
          <p:nvPr>
            <p:ph type="body" idx="1"/>
          </p:nvPr>
        </p:nvSpPr>
        <p:spPr>
          <a:xfrm>
            <a:off x="226407" y="3415089"/>
            <a:ext cx="8361000" cy="41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50"/>
              <a:buNone/>
            </a:pPr>
            <a:r>
              <a:rPr lang="en-US" sz="1400">
                <a:solidFill>
                  <a:srgbClr val="762299"/>
                </a:solidFill>
              </a:rPr>
              <a:t>b) What is the maximum mass of H</a:t>
            </a:r>
            <a:r>
              <a:rPr lang="en-US" sz="1400" baseline="-25000">
                <a:solidFill>
                  <a:srgbClr val="762299"/>
                </a:solidFill>
              </a:rPr>
              <a:t>2</a:t>
            </a:r>
            <a:r>
              <a:rPr lang="en-US" sz="1400">
                <a:solidFill>
                  <a:srgbClr val="762299"/>
                </a:solidFill>
              </a:rPr>
              <a:t>S which can be formed from these reagents?</a:t>
            </a:r>
            <a:endParaRPr/>
          </a:p>
          <a:p>
            <a:pPr marL="0" lvl="0" indent="0" algn="l" rtl="0">
              <a:lnSpc>
                <a:spcPct val="100000"/>
              </a:lnSpc>
              <a:spcBef>
                <a:spcPts val="2000"/>
              </a:spcBef>
              <a:spcAft>
                <a:spcPts val="0"/>
              </a:spcAft>
              <a:buSzPts val="1350"/>
              <a:buNone/>
            </a:pPr>
            <a:endParaRPr/>
          </a:p>
          <a:p>
            <a:pPr marL="0" lvl="0" indent="0" algn="l" rtl="0">
              <a:lnSpc>
                <a:spcPct val="100000"/>
              </a:lnSpc>
              <a:spcBef>
                <a:spcPts val="2000"/>
              </a:spcBef>
              <a:spcAft>
                <a:spcPts val="0"/>
              </a:spcAft>
              <a:buSzPts val="1350"/>
              <a:buNone/>
            </a:pPr>
            <a:endParaRPr/>
          </a:p>
        </p:txBody>
      </p:sp>
      <p:sp>
        <p:nvSpPr>
          <p:cNvPr id="1474" name="Google Shape;1474;g724b250972_0_900"/>
          <p:cNvSpPr txBox="1"/>
          <p:nvPr/>
        </p:nvSpPr>
        <p:spPr>
          <a:xfrm>
            <a:off x="622222" y="3759200"/>
            <a:ext cx="74325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Theoretical Yield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10.00 g H</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0 x (1mol/ 18.015 g) x (3/6) x (34.0809 g/mol ) = 9.459 g H</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S produced</a:t>
            </a:r>
            <a:endParaRPr sz="12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 </a:t>
            </a:r>
            <a:endParaRPr sz="1200" b="0" i="0" u="none" strike="noStrike" cap="none">
              <a:solidFill>
                <a:schemeClr val="dk1"/>
              </a:solidFill>
              <a:latin typeface="Rockwell"/>
              <a:ea typeface="Rockwell"/>
              <a:cs typeface="Rockwell"/>
              <a:sym typeface="Rockwell"/>
            </a:endParaRPr>
          </a:p>
        </p:txBody>
      </p:sp>
      <p:sp>
        <p:nvSpPr>
          <p:cNvPr id="1475" name="Google Shape;1475;g724b250972_0_900"/>
          <p:cNvSpPr txBox="1">
            <a:spLocks noGrp="1"/>
          </p:cNvSpPr>
          <p:nvPr>
            <p:ph type="body" idx="1"/>
          </p:nvPr>
        </p:nvSpPr>
        <p:spPr>
          <a:xfrm>
            <a:off x="280737" y="4507346"/>
            <a:ext cx="8361000" cy="41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50"/>
              <a:buNone/>
            </a:pPr>
            <a:r>
              <a:rPr lang="en-US" sz="1400">
                <a:solidFill>
                  <a:srgbClr val="762299"/>
                </a:solidFill>
              </a:rPr>
              <a:t>c) How much excess reactant is left in the container?</a:t>
            </a:r>
            <a:endParaRPr sz="1400">
              <a:solidFill>
                <a:srgbClr val="762299"/>
              </a:solidFill>
            </a:endParaRPr>
          </a:p>
          <a:p>
            <a:pPr marL="0" lvl="0" indent="0" algn="l" rtl="0">
              <a:lnSpc>
                <a:spcPct val="100000"/>
              </a:lnSpc>
              <a:spcBef>
                <a:spcPts val="2000"/>
              </a:spcBef>
              <a:spcAft>
                <a:spcPts val="0"/>
              </a:spcAft>
              <a:buSzPts val="1350"/>
              <a:buNone/>
            </a:pPr>
            <a:endParaRPr/>
          </a:p>
          <a:p>
            <a:pPr marL="0" lvl="0" indent="0" algn="l" rtl="0">
              <a:lnSpc>
                <a:spcPct val="100000"/>
              </a:lnSpc>
              <a:spcBef>
                <a:spcPts val="2000"/>
              </a:spcBef>
              <a:spcAft>
                <a:spcPts val="0"/>
              </a:spcAft>
              <a:buSzPts val="1350"/>
              <a:buNone/>
            </a:pPr>
            <a:endParaRPr/>
          </a:p>
        </p:txBody>
      </p:sp>
      <p:sp>
        <p:nvSpPr>
          <p:cNvPr id="1476" name="Google Shape;1476;g724b250972_0_900"/>
          <p:cNvSpPr txBox="1"/>
          <p:nvPr/>
        </p:nvSpPr>
        <p:spPr>
          <a:xfrm>
            <a:off x="622219" y="4904507"/>
            <a:ext cx="74325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15.00 g – 13.892 g = 1.11g Al</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S</a:t>
            </a:r>
            <a:r>
              <a:rPr lang="en-US" sz="1200" b="0" i="0" u="none" strike="noStrike" cap="none" baseline="-25000">
                <a:solidFill>
                  <a:schemeClr val="dk1"/>
                </a:solidFill>
                <a:latin typeface="Rockwell"/>
                <a:ea typeface="Rockwell"/>
                <a:cs typeface="Rockwell"/>
                <a:sym typeface="Rockwell"/>
              </a:rPr>
              <a:t>3</a:t>
            </a:r>
            <a:endParaRPr sz="12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 </a:t>
            </a:r>
            <a:endParaRPr sz="1200" b="0" i="0" u="none" strike="noStrike" cap="none">
              <a:solidFill>
                <a:schemeClr val="dk1"/>
              </a:solidFill>
              <a:latin typeface="Rockwell"/>
              <a:ea typeface="Rockwell"/>
              <a:cs typeface="Rockwell"/>
              <a:sym typeface="Rockwell"/>
            </a:endParaRPr>
          </a:p>
        </p:txBody>
      </p:sp>
      <p:sp>
        <p:nvSpPr>
          <p:cNvPr id="1477" name="Google Shape;1477;g724b250972_0_900"/>
          <p:cNvSpPr txBox="1"/>
          <p:nvPr/>
        </p:nvSpPr>
        <p:spPr>
          <a:xfrm>
            <a:off x="4369660" y="5553196"/>
            <a:ext cx="46827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rgbClr val="00B0F0"/>
                </a:solidFill>
                <a:latin typeface="Rockwell"/>
                <a:ea typeface="Rockwell"/>
                <a:cs typeface="Rockwell"/>
                <a:sym typeface="Rockwell"/>
              </a:rPr>
              <a:t>**Dimensional Analysis is not the only way to solve these problems.  You can also use BCA tables (modified ICE charts), which may save time on the exam 🡪</a:t>
            </a:r>
            <a:endParaRPr sz="1200" b="0" i="1" u="none" strike="noStrike" cap="none">
              <a:solidFill>
                <a:srgbClr val="00B0F0"/>
              </a:solidFill>
              <a:latin typeface="Rockwell"/>
              <a:ea typeface="Rockwell"/>
              <a:cs typeface="Rockwell"/>
              <a:sym typeface="Rockwell"/>
            </a:endParaRPr>
          </a:p>
        </p:txBody>
      </p:sp>
      <p:sp>
        <p:nvSpPr>
          <p:cNvPr id="1478" name="Google Shape;1478;g724b250972_0_900"/>
          <p:cNvSpPr/>
          <p:nvPr/>
        </p:nvSpPr>
        <p:spPr>
          <a:xfrm>
            <a:off x="376638" y="2244399"/>
            <a:ext cx="7407900" cy="10161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
        <p:nvSpPr>
          <p:cNvPr id="1479" name="Google Shape;1479;g724b250972_0_900"/>
          <p:cNvSpPr/>
          <p:nvPr/>
        </p:nvSpPr>
        <p:spPr>
          <a:xfrm>
            <a:off x="376638" y="3819126"/>
            <a:ext cx="7407900" cy="6744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
        <p:nvSpPr>
          <p:cNvPr id="1480" name="Google Shape;1480;g724b250972_0_900"/>
          <p:cNvSpPr/>
          <p:nvPr/>
        </p:nvSpPr>
        <p:spPr>
          <a:xfrm>
            <a:off x="376638" y="4878905"/>
            <a:ext cx="7407900" cy="6744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478"/>
                                        </p:tgtEl>
                                      </p:cBhvr>
                                    </p:animEffect>
                                    <p:set>
                                      <p:cBhvr>
                                        <p:cTn id="7" dur="1" fill="hold">
                                          <p:stCondLst>
                                            <p:cond delay="2000"/>
                                          </p:stCondLst>
                                        </p:cTn>
                                        <p:tgtEl>
                                          <p:spTgt spid="147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1479"/>
                                        </p:tgtEl>
                                      </p:cBhvr>
                                    </p:animEffect>
                                    <p:set>
                                      <p:cBhvr>
                                        <p:cTn id="12" dur="1" fill="hold">
                                          <p:stCondLst>
                                            <p:cond delay="2000"/>
                                          </p:stCondLst>
                                        </p:cTn>
                                        <p:tgtEl>
                                          <p:spTgt spid="147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000"/>
                                        <p:tgtEl>
                                          <p:spTgt spid="1480"/>
                                        </p:tgtEl>
                                      </p:cBhvr>
                                    </p:animEffect>
                                    <p:set>
                                      <p:cBhvr>
                                        <p:cTn id="17" dur="1" fill="hold">
                                          <p:stCondLst>
                                            <p:cond delay="2000"/>
                                          </p:stCondLst>
                                        </p:cTn>
                                        <p:tgtEl>
                                          <p:spTgt spid="14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484"/>
        <p:cNvGrpSpPr/>
        <p:nvPr/>
      </p:nvGrpSpPr>
      <p:grpSpPr>
        <a:xfrm>
          <a:off x="0" y="0"/>
          <a:ext cx="0" cy="0"/>
          <a:chOff x="0" y="0"/>
          <a:chExt cx="0" cy="0"/>
        </a:xfrm>
      </p:grpSpPr>
      <p:sp>
        <p:nvSpPr>
          <p:cNvPr id="1485" name="Google Shape;1485;g724b250972_0_918"/>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Limiting Reactants – BCA Table</a:t>
            </a:r>
            <a:endParaRPr/>
          </a:p>
        </p:txBody>
      </p:sp>
      <p:sp>
        <p:nvSpPr>
          <p:cNvPr id="1486" name="Google Shape;1486;g724b250972_0_918"/>
          <p:cNvSpPr txBox="1">
            <a:spLocks noGrp="1"/>
          </p:cNvSpPr>
          <p:nvPr>
            <p:ph type="body" idx="1"/>
          </p:nvPr>
        </p:nvSpPr>
        <p:spPr>
          <a:xfrm>
            <a:off x="280736" y="905164"/>
            <a:ext cx="7654800" cy="2853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50"/>
              <a:buNone/>
            </a:pPr>
            <a:r>
              <a:rPr lang="en-US" sz="1400">
                <a:solidFill>
                  <a:srgbClr val="762299"/>
                </a:solidFill>
              </a:rPr>
              <a:t>15.00 g aluminum sulfide and 10.00 g water react according to the following equation: </a:t>
            </a:r>
            <a:endParaRPr/>
          </a:p>
          <a:p>
            <a:pPr marL="0" lvl="0" indent="0" algn="ctr" rtl="0">
              <a:lnSpc>
                <a:spcPct val="100000"/>
              </a:lnSpc>
              <a:spcBef>
                <a:spcPts val="2000"/>
              </a:spcBef>
              <a:spcAft>
                <a:spcPts val="0"/>
              </a:spcAft>
              <a:buSzPts val="1050"/>
              <a:buNone/>
            </a:pPr>
            <a:r>
              <a:rPr lang="en-US" sz="1400">
                <a:solidFill>
                  <a:srgbClr val="762299"/>
                </a:solidFill>
              </a:rPr>
              <a:t>Al</a:t>
            </a:r>
            <a:r>
              <a:rPr lang="en-US" sz="1400" baseline="-25000">
                <a:solidFill>
                  <a:srgbClr val="762299"/>
                </a:solidFill>
              </a:rPr>
              <a:t>2</a:t>
            </a:r>
            <a:r>
              <a:rPr lang="en-US" sz="1400">
                <a:solidFill>
                  <a:srgbClr val="762299"/>
                </a:solidFill>
              </a:rPr>
              <a:t>S</a:t>
            </a:r>
            <a:r>
              <a:rPr lang="en-US" sz="1400" baseline="-25000">
                <a:solidFill>
                  <a:srgbClr val="762299"/>
                </a:solidFill>
              </a:rPr>
              <a:t>3</a:t>
            </a:r>
            <a:r>
              <a:rPr lang="en-US" sz="1400">
                <a:solidFill>
                  <a:srgbClr val="762299"/>
                </a:solidFill>
              </a:rPr>
              <a:t> + 6 H</a:t>
            </a:r>
            <a:r>
              <a:rPr lang="en-US" sz="1400" baseline="-25000">
                <a:solidFill>
                  <a:srgbClr val="762299"/>
                </a:solidFill>
              </a:rPr>
              <a:t>2</a:t>
            </a:r>
            <a:r>
              <a:rPr lang="en-US" sz="1400">
                <a:solidFill>
                  <a:srgbClr val="762299"/>
                </a:solidFill>
              </a:rPr>
              <a:t>O ---&gt; 2Al(OH)</a:t>
            </a:r>
            <a:r>
              <a:rPr lang="en-US" sz="1400" baseline="-25000">
                <a:solidFill>
                  <a:srgbClr val="762299"/>
                </a:solidFill>
              </a:rPr>
              <a:t>3</a:t>
            </a:r>
            <a:r>
              <a:rPr lang="en-US" sz="1400">
                <a:solidFill>
                  <a:srgbClr val="762299"/>
                </a:solidFill>
              </a:rPr>
              <a:t> + 3 H</a:t>
            </a:r>
            <a:r>
              <a:rPr lang="en-US" sz="1400" baseline="-25000">
                <a:solidFill>
                  <a:srgbClr val="762299"/>
                </a:solidFill>
              </a:rPr>
              <a:t>2</a:t>
            </a:r>
            <a:r>
              <a:rPr lang="en-US" sz="1400">
                <a:solidFill>
                  <a:srgbClr val="762299"/>
                </a:solidFill>
              </a:rPr>
              <a:t>S</a:t>
            </a:r>
            <a:endParaRPr sz="1400">
              <a:solidFill>
                <a:srgbClr val="762299"/>
              </a:solidFill>
            </a:endParaRPr>
          </a:p>
          <a:p>
            <a:pPr marL="342900" lvl="0" indent="-342900" algn="l" rtl="0">
              <a:lnSpc>
                <a:spcPct val="100000"/>
              </a:lnSpc>
              <a:spcBef>
                <a:spcPts val="2000"/>
              </a:spcBef>
              <a:spcAft>
                <a:spcPts val="0"/>
              </a:spcAft>
              <a:buSzPts val="1050"/>
              <a:buAutoNum type="alphaLcParenR"/>
            </a:pPr>
            <a:r>
              <a:rPr lang="en-US" sz="1400">
                <a:solidFill>
                  <a:srgbClr val="762299"/>
                </a:solidFill>
              </a:rPr>
              <a:t>Identify the Limiting Reactant</a:t>
            </a:r>
            <a:endParaRPr/>
          </a:p>
          <a:p>
            <a:pPr marL="342900" lvl="0" indent="-257175" algn="l" rtl="0">
              <a:lnSpc>
                <a:spcPct val="100000"/>
              </a:lnSpc>
              <a:spcBef>
                <a:spcPts val="2000"/>
              </a:spcBef>
              <a:spcAft>
                <a:spcPts val="0"/>
              </a:spcAft>
              <a:buSzPts val="1350"/>
              <a:buNone/>
            </a:pPr>
            <a:endParaRPr/>
          </a:p>
          <a:p>
            <a:pPr marL="342900" lvl="0" indent="-257175" algn="l" rtl="0">
              <a:lnSpc>
                <a:spcPct val="100000"/>
              </a:lnSpc>
              <a:spcBef>
                <a:spcPts val="2000"/>
              </a:spcBef>
              <a:spcAft>
                <a:spcPts val="0"/>
              </a:spcAft>
              <a:buSzPts val="1350"/>
              <a:buNone/>
            </a:pPr>
            <a:endParaRPr/>
          </a:p>
          <a:p>
            <a:pPr marL="0" lvl="0" indent="0" algn="l" rtl="0">
              <a:lnSpc>
                <a:spcPct val="100000"/>
              </a:lnSpc>
              <a:spcBef>
                <a:spcPts val="2000"/>
              </a:spcBef>
              <a:spcAft>
                <a:spcPts val="0"/>
              </a:spcAft>
              <a:buSzPts val="1350"/>
              <a:buNone/>
            </a:pPr>
            <a:endParaRPr/>
          </a:p>
        </p:txBody>
      </p:sp>
      <p:sp>
        <p:nvSpPr>
          <p:cNvPr id="1487" name="Google Shape;1487;g724b250972_0_918"/>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488" name="Google Shape;1488;g724b250972_0_918"/>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Source</a:t>
            </a:r>
            <a:endParaRPr sz="1800" b="0" i="0" u="none" strike="noStrike" cap="none">
              <a:solidFill>
                <a:schemeClr val="dk1"/>
              </a:solidFill>
              <a:latin typeface="Rockwell"/>
              <a:ea typeface="Rockwell"/>
              <a:cs typeface="Rockwell"/>
              <a:sym typeface="Rockwell"/>
            </a:endParaRPr>
          </a:p>
        </p:txBody>
      </p:sp>
      <p:sp>
        <p:nvSpPr>
          <p:cNvPr id="1489" name="Google Shape;1489;g724b250972_0_918"/>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490" name="Google Shape;1490;g724b250972_0_918"/>
          <p:cNvSpPr txBox="1"/>
          <p:nvPr/>
        </p:nvSpPr>
        <p:spPr>
          <a:xfrm>
            <a:off x="0" y="6199527"/>
            <a:ext cx="91440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LO 3.4:  The student is able to relate quantities (measured mass of substances, volumes of solutions, or volumes and pressures of gases) to identify stoichiometric relationships for a reaction, including situations involving limiting reactants and situations in which the reaction has not gone to completion.																	</a:t>
            </a:r>
            <a:endParaRPr sz="1200" b="0" i="0" u="none" strike="noStrike" cap="none">
              <a:solidFill>
                <a:schemeClr val="dk1"/>
              </a:solidFill>
              <a:latin typeface="Rockwell"/>
              <a:ea typeface="Rockwell"/>
              <a:cs typeface="Rockwell"/>
              <a:sym typeface="Rockwell"/>
            </a:endParaRPr>
          </a:p>
        </p:txBody>
      </p:sp>
      <p:sp>
        <p:nvSpPr>
          <p:cNvPr id="1491" name="Google Shape;1491;g724b250972_0_918"/>
          <p:cNvSpPr txBox="1"/>
          <p:nvPr/>
        </p:nvSpPr>
        <p:spPr>
          <a:xfrm>
            <a:off x="498474" y="2186186"/>
            <a:ext cx="40698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15.00g Al</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S</a:t>
            </a:r>
            <a:r>
              <a:rPr lang="en-US" sz="1200" b="0" i="0" u="none" strike="noStrike" cap="none" baseline="-25000">
                <a:solidFill>
                  <a:schemeClr val="dk1"/>
                </a:solidFill>
                <a:latin typeface="Rockwell"/>
                <a:ea typeface="Rockwell"/>
                <a:cs typeface="Rockwell"/>
                <a:sym typeface="Rockwell"/>
              </a:rPr>
              <a:t>3  </a:t>
            </a:r>
            <a:r>
              <a:rPr lang="en-US" sz="1200" b="0" i="0" u="none" strike="noStrike" cap="none">
                <a:solidFill>
                  <a:schemeClr val="dk1"/>
                </a:solidFill>
                <a:latin typeface="Rockwell"/>
                <a:ea typeface="Rockwell"/>
                <a:cs typeface="Rockwell"/>
                <a:sym typeface="Rockwell"/>
              </a:rPr>
              <a:t>x (1mol/ 150.158 g) = .100mol</a:t>
            </a:r>
            <a:endParaRPr sz="1200" b="0" i="0" u="none" strike="noStrike" cap="none" baseline="-25000">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10g H</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0 x (1mol/ 18.015 g) = .555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Water is the limiting reactant.</a:t>
            </a:r>
            <a:endParaRPr sz="1200" b="0" i="0" u="none" strike="noStrike" cap="none">
              <a:solidFill>
                <a:schemeClr val="dk1"/>
              </a:solidFill>
              <a:latin typeface="Rockwell"/>
              <a:ea typeface="Rockwell"/>
              <a:cs typeface="Rockwell"/>
              <a:sym typeface="Rockwell"/>
            </a:endParaRPr>
          </a:p>
        </p:txBody>
      </p:sp>
      <p:sp>
        <p:nvSpPr>
          <p:cNvPr id="1492" name="Google Shape;1492;g724b250972_0_918"/>
          <p:cNvSpPr txBox="1">
            <a:spLocks noGrp="1"/>
          </p:cNvSpPr>
          <p:nvPr>
            <p:ph type="body" idx="1"/>
          </p:nvPr>
        </p:nvSpPr>
        <p:spPr>
          <a:xfrm>
            <a:off x="280737" y="4003951"/>
            <a:ext cx="8361000" cy="41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50"/>
              <a:buNone/>
            </a:pPr>
            <a:r>
              <a:rPr lang="en-US" sz="1400">
                <a:solidFill>
                  <a:srgbClr val="762299"/>
                </a:solidFill>
              </a:rPr>
              <a:t>b) What is the maximum mass of H</a:t>
            </a:r>
            <a:r>
              <a:rPr lang="en-US" sz="1400" baseline="-25000">
                <a:solidFill>
                  <a:srgbClr val="762299"/>
                </a:solidFill>
              </a:rPr>
              <a:t>2</a:t>
            </a:r>
            <a:r>
              <a:rPr lang="en-US" sz="1400">
                <a:solidFill>
                  <a:srgbClr val="762299"/>
                </a:solidFill>
              </a:rPr>
              <a:t>S which can be formed from these reagents?</a:t>
            </a:r>
            <a:endParaRPr/>
          </a:p>
          <a:p>
            <a:pPr marL="0" lvl="0" indent="0" algn="l" rtl="0">
              <a:lnSpc>
                <a:spcPct val="100000"/>
              </a:lnSpc>
              <a:spcBef>
                <a:spcPts val="2000"/>
              </a:spcBef>
              <a:spcAft>
                <a:spcPts val="0"/>
              </a:spcAft>
              <a:buSzPts val="1350"/>
              <a:buNone/>
            </a:pPr>
            <a:endParaRPr/>
          </a:p>
          <a:p>
            <a:pPr marL="0" lvl="0" indent="0" algn="l" rtl="0">
              <a:lnSpc>
                <a:spcPct val="100000"/>
              </a:lnSpc>
              <a:spcBef>
                <a:spcPts val="2000"/>
              </a:spcBef>
              <a:spcAft>
                <a:spcPts val="0"/>
              </a:spcAft>
              <a:buSzPts val="1350"/>
              <a:buNone/>
            </a:pPr>
            <a:endParaRPr/>
          </a:p>
        </p:txBody>
      </p:sp>
      <p:sp>
        <p:nvSpPr>
          <p:cNvPr id="1493" name="Google Shape;1493;g724b250972_0_918"/>
          <p:cNvSpPr txBox="1">
            <a:spLocks noGrp="1"/>
          </p:cNvSpPr>
          <p:nvPr>
            <p:ph type="body" idx="1"/>
          </p:nvPr>
        </p:nvSpPr>
        <p:spPr>
          <a:xfrm>
            <a:off x="280737" y="5052270"/>
            <a:ext cx="8361000" cy="41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050"/>
              <a:buNone/>
            </a:pPr>
            <a:r>
              <a:rPr lang="en-US" sz="1400">
                <a:solidFill>
                  <a:srgbClr val="762299"/>
                </a:solidFill>
              </a:rPr>
              <a:t>c) How much excess reactant is left in the container?</a:t>
            </a:r>
            <a:endParaRPr sz="1400">
              <a:solidFill>
                <a:srgbClr val="762299"/>
              </a:solidFill>
            </a:endParaRPr>
          </a:p>
          <a:p>
            <a:pPr marL="0" lvl="0" indent="0" algn="l" rtl="0">
              <a:lnSpc>
                <a:spcPct val="100000"/>
              </a:lnSpc>
              <a:spcBef>
                <a:spcPts val="2000"/>
              </a:spcBef>
              <a:spcAft>
                <a:spcPts val="0"/>
              </a:spcAft>
              <a:buSzPts val="1350"/>
              <a:buNone/>
            </a:pPr>
            <a:endParaRPr/>
          </a:p>
          <a:p>
            <a:pPr marL="0" lvl="0" indent="0" algn="l" rtl="0">
              <a:lnSpc>
                <a:spcPct val="100000"/>
              </a:lnSpc>
              <a:spcBef>
                <a:spcPts val="2000"/>
              </a:spcBef>
              <a:spcAft>
                <a:spcPts val="0"/>
              </a:spcAft>
              <a:buSzPts val="1350"/>
              <a:buNone/>
            </a:pPr>
            <a:endParaRPr/>
          </a:p>
        </p:txBody>
      </p:sp>
      <p:sp>
        <p:nvSpPr>
          <p:cNvPr id="1494" name="Google Shape;1494;g724b250972_0_918"/>
          <p:cNvSpPr txBox="1"/>
          <p:nvPr/>
        </p:nvSpPr>
        <p:spPr>
          <a:xfrm>
            <a:off x="622219" y="5347835"/>
            <a:ext cx="74325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.0074mol </a:t>
            </a:r>
            <a:r>
              <a:rPr lang="en-US" sz="1200" b="0" i="0" u="none" strike="noStrike" cap="none">
                <a:solidFill>
                  <a:srgbClr val="762299"/>
                </a:solidFill>
                <a:latin typeface="Rockwell"/>
                <a:ea typeface="Rockwell"/>
                <a:cs typeface="Rockwell"/>
                <a:sym typeface="Rockwell"/>
              </a:rPr>
              <a:t>Al</a:t>
            </a:r>
            <a:r>
              <a:rPr lang="en-US" sz="1200" b="0" i="0" u="none" strike="noStrike" cap="none" baseline="-25000">
                <a:solidFill>
                  <a:srgbClr val="762299"/>
                </a:solidFill>
                <a:latin typeface="Rockwell"/>
                <a:ea typeface="Rockwell"/>
                <a:cs typeface="Rockwell"/>
                <a:sym typeface="Rockwell"/>
              </a:rPr>
              <a:t>2</a:t>
            </a:r>
            <a:r>
              <a:rPr lang="en-US" sz="1200" b="0" i="0" u="none" strike="noStrike" cap="none">
                <a:solidFill>
                  <a:srgbClr val="762299"/>
                </a:solidFill>
                <a:latin typeface="Rockwell"/>
                <a:ea typeface="Rockwell"/>
                <a:cs typeface="Rockwell"/>
                <a:sym typeface="Rockwell"/>
              </a:rPr>
              <a:t>S</a:t>
            </a:r>
            <a:r>
              <a:rPr lang="en-US" sz="1200" b="0" i="0" u="none" strike="noStrike" cap="none" baseline="-25000">
                <a:solidFill>
                  <a:srgbClr val="762299"/>
                </a:solidFill>
                <a:latin typeface="Rockwell"/>
                <a:ea typeface="Rockwell"/>
                <a:cs typeface="Rockwell"/>
                <a:sym typeface="Rockwell"/>
              </a:rPr>
              <a:t>3  </a:t>
            </a:r>
            <a:r>
              <a:rPr lang="en-US" sz="1200" b="0" i="0" u="none" strike="noStrike" cap="none">
                <a:solidFill>
                  <a:srgbClr val="762299"/>
                </a:solidFill>
                <a:latin typeface="Rockwell"/>
                <a:ea typeface="Rockwell"/>
                <a:cs typeface="Rockwell"/>
                <a:sym typeface="Rockwell"/>
              </a:rPr>
              <a:t>x </a:t>
            </a:r>
            <a:r>
              <a:rPr lang="en-US" sz="1200" b="0" i="0" u="none" strike="noStrike" cap="none">
                <a:solidFill>
                  <a:schemeClr val="dk1"/>
                </a:solidFill>
                <a:latin typeface="Rockwell"/>
                <a:ea typeface="Rockwell"/>
                <a:cs typeface="Rockwell"/>
                <a:sym typeface="Rockwell"/>
              </a:rPr>
              <a:t>150.158 g/mol = 1.11g Al</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S</a:t>
            </a:r>
            <a:r>
              <a:rPr lang="en-US" sz="1200" b="0" i="0" u="none" strike="noStrike" cap="none" baseline="-25000">
                <a:solidFill>
                  <a:schemeClr val="dk1"/>
                </a:solidFill>
                <a:latin typeface="Rockwell"/>
                <a:ea typeface="Rockwell"/>
                <a:cs typeface="Rockwell"/>
                <a:sym typeface="Rockwell"/>
              </a:rPr>
              <a:t>3</a:t>
            </a:r>
            <a:endParaRPr sz="12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 </a:t>
            </a:r>
            <a:endParaRPr sz="1200" b="0" i="0" u="none" strike="noStrike" cap="none">
              <a:solidFill>
                <a:schemeClr val="dk1"/>
              </a:solidFill>
              <a:latin typeface="Rockwell"/>
              <a:ea typeface="Rockwell"/>
              <a:cs typeface="Rockwell"/>
              <a:sym typeface="Rockwell"/>
            </a:endParaRPr>
          </a:p>
        </p:txBody>
      </p:sp>
      <p:graphicFrame>
        <p:nvGraphicFramePr>
          <p:cNvPr id="1495" name="Google Shape;1495;g724b250972_0_918"/>
          <p:cNvGraphicFramePr/>
          <p:nvPr/>
        </p:nvGraphicFramePr>
        <p:xfrm>
          <a:off x="3777672" y="2232890"/>
          <a:ext cx="3000000" cy="3000000"/>
        </p:xfrm>
        <a:graphic>
          <a:graphicData uri="http://schemas.openxmlformats.org/drawingml/2006/table">
            <a:tbl>
              <a:tblPr firstRow="1" bandRow="1">
                <a:noFill/>
                <a:tableStyleId>{76E967D2-73EF-4B4E-AA14-45292BF0A093}</a:tableStyleId>
              </a:tblPr>
              <a:tblGrid>
                <a:gridCol w="930800">
                  <a:extLst>
                    <a:ext uri="{9D8B030D-6E8A-4147-A177-3AD203B41FA5}">
                      <a16:colId xmlns:a16="http://schemas.microsoft.com/office/drawing/2014/main" val="20000"/>
                    </a:ext>
                  </a:extLst>
                </a:gridCol>
                <a:gridCol w="867225">
                  <a:extLst>
                    <a:ext uri="{9D8B030D-6E8A-4147-A177-3AD203B41FA5}">
                      <a16:colId xmlns:a16="http://schemas.microsoft.com/office/drawing/2014/main" val="20001"/>
                    </a:ext>
                  </a:extLst>
                </a:gridCol>
                <a:gridCol w="847300">
                  <a:extLst>
                    <a:ext uri="{9D8B030D-6E8A-4147-A177-3AD203B41FA5}">
                      <a16:colId xmlns:a16="http://schemas.microsoft.com/office/drawing/2014/main" val="20002"/>
                    </a:ext>
                  </a:extLst>
                </a:gridCol>
                <a:gridCol w="1117600">
                  <a:extLst>
                    <a:ext uri="{9D8B030D-6E8A-4147-A177-3AD203B41FA5}">
                      <a16:colId xmlns:a16="http://schemas.microsoft.com/office/drawing/2014/main" val="20003"/>
                    </a:ext>
                  </a:extLst>
                </a:gridCol>
                <a:gridCol w="852750">
                  <a:extLst>
                    <a:ext uri="{9D8B030D-6E8A-4147-A177-3AD203B41FA5}">
                      <a16:colId xmlns:a16="http://schemas.microsoft.com/office/drawing/2014/main" val="20004"/>
                    </a:ext>
                  </a:extLst>
                </a:gridCol>
              </a:tblGrid>
              <a:tr h="3708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lt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Al</a:t>
                      </a:r>
                      <a:r>
                        <a:rPr lang="en-US" sz="1400" u="none" strike="noStrike" cap="none" baseline="-25000">
                          <a:solidFill>
                            <a:schemeClr val="lt1"/>
                          </a:solidFill>
                        </a:rPr>
                        <a:t>2</a:t>
                      </a:r>
                      <a:r>
                        <a:rPr lang="en-US" sz="1400" u="none" strike="noStrike" cap="none">
                          <a:solidFill>
                            <a:schemeClr val="lt1"/>
                          </a:solidFill>
                        </a:rPr>
                        <a:t>S</a:t>
                      </a:r>
                      <a:r>
                        <a:rPr lang="en-US" sz="1400" u="none" strike="noStrike" cap="none" baseline="-25000">
                          <a:solidFill>
                            <a:schemeClr val="lt1"/>
                          </a:solidFill>
                        </a:rPr>
                        <a:t>3</a:t>
                      </a:r>
                      <a:endParaRPr sz="1400" u="none" strike="noStrike" cap="none">
                        <a:solidFill>
                          <a:schemeClr val="lt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6 H</a:t>
                      </a:r>
                      <a:r>
                        <a:rPr lang="en-US" sz="1400" u="none" strike="noStrike" cap="none" baseline="-25000">
                          <a:solidFill>
                            <a:schemeClr val="lt1"/>
                          </a:solidFill>
                        </a:rPr>
                        <a:t>2</a:t>
                      </a:r>
                      <a:r>
                        <a:rPr lang="en-US" sz="1400" u="none" strike="noStrike" cap="none">
                          <a:solidFill>
                            <a:schemeClr val="lt1"/>
                          </a:solidFill>
                        </a:rPr>
                        <a:t>O </a:t>
                      </a:r>
                      <a:endParaRPr sz="1400" u="none" strike="noStrike" cap="none">
                        <a:solidFill>
                          <a:schemeClr val="lt1"/>
                        </a:solidFil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lt1"/>
                          </a:solidFill>
                        </a:rPr>
                        <a:t>2Al(OH)</a:t>
                      </a:r>
                      <a:r>
                        <a:rPr lang="en-US" sz="1400" u="none" strike="noStrike" cap="none" baseline="-25000">
                          <a:solidFill>
                            <a:schemeClr val="lt1"/>
                          </a:solidFill>
                        </a:rPr>
                        <a:t>3</a:t>
                      </a:r>
                      <a:endParaRPr sz="1400" u="none" strike="noStrike" cap="none">
                        <a:solidFill>
                          <a:schemeClr val="lt1"/>
                        </a:solidFill>
                      </a:endParaRPr>
                    </a:p>
                  </a:txBody>
                  <a:tcPr marL="91450" marR="91450" marT="45725" marB="45725"/>
                </a:tc>
                <a:tc>
                  <a:txBody>
                    <a:bodyPr/>
                    <a:lstStyle/>
                    <a:p>
                      <a:pPr marL="0" marR="0" lvl="0" indent="0" algn="l" rtl="0">
                        <a:lnSpc>
                          <a:spcPct val="100000"/>
                        </a:lnSpc>
                        <a:spcBef>
                          <a:spcPts val="0"/>
                        </a:spcBef>
                        <a:spcAft>
                          <a:spcPts val="0"/>
                        </a:spcAft>
                        <a:buClr>
                          <a:schemeClr val="lt1"/>
                        </a:buClr>
                        <a:buSzPts val="1400"/>
                        <a:buFont typeface="Rockwell"/>
                        <a:buNone/>
                      </a:pPr>
                      <a:r>
                        <a:rPr lang="en-US" sz="1400" u="none" strike="noStrike" cap="none">
                          <a:solidFill>
                            <a:schemeClr val="lt1"/>
                          </a:solidFill>
                        </a:rPr>
                        <a:t>3 H</a:t>
                      </a:r>
                      <a:r>
                        <a:rPr lang="en-US" sz="1400" u="none" strike="noStrike" cap="none" baseline="-25000">
                          <a:solidFill>
                            <a:schemeClr val="lt1"/>
                          </a:solidFill>
                        </a:rPr>
                        <a:t>2</a:t>
                      </a:r>
                      <a:r>
                        <a:rPr lang="en-US" sz="1400" u="none" strike="noStrike" cap="none">
                          <a:solidFill>
                            <a:schemeClr val="lt1"/>
                          </a:solidFill>
                        </a:rPr>
                        <a:t>S</a:t>
                      </a:r>
                      <a:endParaRPr sz="1400" u="none"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Before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.0999</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.5551</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a:t>
                      </a:r>
                      <a:endParaRPr sz="1400" u="none" strike="noStrike" cap="none"/>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Change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-.0925</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-.5551</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 .1850</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 .2775</a:t>
                      </a:r>
                      <a:endParaRPr sz="1400" u="none" strike="noStrike" cap="none"/>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After</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.0074</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.1850</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.2775</a:t>
                      </a:r>
                      <a:endParaRPr sz="1400" u="none" strike="noStrike" cap="none"/>
                    </a:p>
                  </a:txBody>
                  <a:tcPr marL="91450" marR="91450" marT="45725" marB="45725"/>
                </a:tc>
                <a:extLst>
                  <a:ext uri="{0D108BD9-81ED-4DB2-BD59-A6C34878D82A}">
                    <a16:rowId xmlns:a16="http://schemas.microsoft.com/office/drawing/2014/main" val="10003"/>
                  </a:ext>
                </a:extLst>
              </a:tr>
            </a:tbl>
          </a:graphicData>
        </a:graphic>
      </p:graphicFrame>
      <p:sp>
        <p:nvSpPr>
          <p:cNvPr id="1496" name="Google Shape;1496;g724b250972_0_918"/>
          <p:cNvSpPr/>
          <p:nvPr/>
        </p:nvSpPr>
        <p:spPr>
          <a:xfrm>
            <a:off x="504928" y="2694017"/>
            <a:ext cx="4863900" cy="26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Rockwell"/>
                <a:ea typeface="Rockwell"/>
                <a:cs typeface="Rockwell"/>
                <a:sym typeface="Rockwell"/>
              </a:rPr>
              <a:t>Complete the table </a:t>
            </a:r>
            <a:r>
              <a:rPr lang="en-US" sz="1100" b="0" i="1" u="none" strike="noStrike" cap="none">
                <a:solidFill>
                  <a:schemeClr val="dk1"/>
                </a:solidFill>
                <a:latin typeface="Rockwell"/>
                <a:ea typeface="Rockwell"/>
                <a:cs typeface="Rockwell"/>
                <a:sym typeface="Rockwell"/>
              </a:rPr>
              <a:t>using the molar relationships</a:t>
            </a:r>
            <a:endParaRPr sz="1100" b="0" i="1" u="none" strike="noStrike" cap="none">
              <a:solidFill>
                <a:schemeClr val="dk1"/>
              </a:solidFill>
              <a:latin typeface="Rockwell"/>
              <a:ea typeface="Rockwell"/>
              <a:cs typeface="Rockwell"/>
              <a:sym typeface="Rockwell"/>
            </a:endParaRPr>
          </a:p>
        </p:txBody>
      </p:sp>
      <p:sp>
        <p:nvSpPr>
          <p:cNvPr id="1497" name="Google Shape;1497;g724b250972_0_918"/>
          <p:cNvSpPr txBox="1"/>
          <p:nvPr/>
        </p:nvSpPr>
        <p:spPr>
          <a:xfrm>
            <a:off x="650874" y="4245881"/>
            <a:ext cx="49371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0.2775 mol H</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S x (34.0809 g/mol ) = 9.459 g H</a:t>
            </a:r>
            <a:r>
              <a:rPr lang="en-US" sz="1200" b="0" i="0" u="none" strike="noStrike" cap="none" baseline="-25000">
                <a:solidFill>
                  <a:schemeClr val="dk1"/>
                </a:solidFill>
                <a:latin typeface="Rockwell"/>
                <a:ea typeface="Rockwell"/>
                <a:cs typeface="Rockwell"/>
                <a:sym typeface="Rockwell"/>
              </a:rPr>
              <a:t>2</a:t>
            </a:r>
            <a:r>
              <a:rPr lang="en-US" sz="1200" b="0" i="0" u="none" strike="noStrike" cap="none">
                <a:solidFill>
                  <a:schemeClr val="dk1"/>
                </a:solidFill>
                <a:latin typeface="Rockwell"/>
                <a:ea typeface="Rockwell"/>
                <a:cs typeface="Rockwell"/>
                <a:sym typeface="Rockwell"/>
              </a:rPr>
              <a:t>S produced</a:t>
            </a:r>
            <a:endParaRPr sz="12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 </a:t>
            </a:r>
            <a:endParaRPr sz="1200" b="0" i="0" u="none" strike="noStrike" cap="none">
              <a:solidFill>
                <a:schemeClr val="dk1"/>
              </a:solidFill>
              <a:latin typeface="Rockwell"/>
              <a:ea typeface="Rockwell"/>
              <a:cs typeface="Rockwell"/>
              <a:sym typeface="Rockwell"/>
            </a:endParaRPr>
          </a:p>
        </p:txBody>
      </p:sp>
      <p:sp>
        <p:nvSpPr>
          <p:cNvPr id="1498" name="Google Shape;1498;g724b250972_0_918"/>
          <p:cNvSpPr/>
          <p:nvPr/>
        </p:nvSpPr>
        <p:spPr>
          <a:xfrm>
            <a:off x="430436" y="2169120"/>
            <a:ext cx="8211300" cy="15729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
        <p:nvSpPr>
          <p:cNvPr id="1499" name="Google Shape;1499;g724b250972_0_918"/>
          <p:cNvSpPr/>
          <p:nvPr/>
        </p:nvSpPr>
        <p:spPr>
          <a:xfrm>
            <a:off x="490391" y="4316896"/>
            <a:ext cx="8151300" cy="6447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
        <p:nvSpPr>
          <p:cNvPr id="1500" name="Google Shape;1500;g724b250972_0_918"/>
          <p:cNvSpPr/>
          <p:nvPr/>
        </p:nvSpPr>
        <p:spPr>
          <a:xfrm>
            <a:off x="490392" y="5347835"/>
            <a:ext cx="8151300" cy="644700"/>
          </a:xfrm>
          <a:prstGeom prst="roundRect">
            <a:avLst>
              <a:gd name="adj" fmla="val 16667"/>
            </a:avLst>
          </a:prstGeom>
          <a:gradFill>
            <a:gsLst>
              <a:gs pos="0">
                <a:schemeClr val="dk1"/>
              </a:gs>
              <a:gs pos="100000">
                <a:srgbClr val="94949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000"/>
                                        <p:tgtEl>
                                          <p:spTgt spid="1498"/>
                                        </p:tgtEl>
                                      </p:cBhvr>
                                    </p:animEffect>
                                    <p:set>
                                      <p:cBhvr>
                                        <p:cTn id="11" dur="1" fill="hold">
                                          <p:stCondLst>
                                            <p:cond delay="2000"/>
                                          </p:stCondLst>
                                        </p:cTn>
                                        <p:tgtEl>
                                          <p:spTgt spid="149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2000"/>
                                        <p:tgtEl>
                                          <p:spTgt spid="1499"/>
                                        </p:tgtEl>
                                      </p:cBhvr>
                                    </p:animEffect>
                                    <p:set>
                                      <p:cBhvr>
                                        <p:cTn id="16" dur="1" fill="hold">
                                          <p:stCondLst>
                                            <p:cond delay="2000"/>
                                          </p:stCondLst>
                                        </p:cTn>
                                        <p:tgtEl>
                                          <p:spTgt spid="149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2000"/>
                                        <p:tgtEl>
                                          <p:spTgt spid="1500"/>
                                        </p:tgtEl>
                                      </p:cBhvr>
                                    </p:animEffect>
                                    <p:set>
                                      <p:cBhvr>
                                        <p:cTn id="21" dur="1" fill="hold">
                                          <p:stCondLst>
                                            <p:cond delay="2000"/>
                                          </p:stCondLst>
                                        </p:cTn>
                                        <p:tgtEl>
                                          <p:spTgt spid="15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505"/>
        <p:cNvGrpSpPr/>
        <p:nvPr/>
      </p:nvGrpSpPr>
      <p:grpSpPr>
        <a:xfrm>
          <a:off x="0" y="0"/>
          <a:ext cx="0" cy="0"/>
          <a:chOff x="0" y="0"/>
          <a:chExt cx="0" cy="0"/>
        </a:xfrm>
      </p:grpSpPr>
      <p:sp>
        <p:nvSpPr>
          <p:cNvPr id="1506" name="Google Shape;1506;g724b250972_0_3894"/>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t>Acid Base Reaction:  Neutralization </a:t>
            </a:r>
            <a:endParaRPr/>
          </a:p>
        </p:txBody>
      </p:sp>
      <p:sp>
        <p:nvSpPr>
          <p:cNvPr id="1507" name="Google Shape;1507;g724b250972_0_3894"/>
          <p:cNvSpPr txBox="1">
            <a:spLocks noGrp="1"/>
          </p:cNvSpPr>
          <p:nvPr>
            <p:ph type="body" idx="1"/>
          </p:nvPr>
        </p:nvSpPr>
        <p:spPr>
          <a:xfrm>
            <a:off x="498475" y="1333475"/>
            <a:ext cx="6479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2000"/>
              </a:spcBef>
              <a:spcAft>
                <a:spcPts val="0"/>
              </a:spcAft>
              <a:buSzPts val="1350"/>
              <a:buNone/>
            </a:pPr>
            <a:r>
              <a:rPr lang="en-US" sz="2400" b="1"/>
              <a:t>Strong acid + Strong base →  salt + water </a:t>
            </a:r>
            <a:endParaRPr sz="2400" b="1"/>
          </a:p>
        </p:txBody>
      </p:sp>
      <p:sp>
        <p:nvSpPr>
          <p:cNvPr id="1508" name="Google Shape;1508;g724b250972_0_3894"/>
          <p:cNvSpPr txBox="1">
            <a:spLocks noGrp="1"/>
          </p:cNvSpPr>
          <p:nvPr>
            <p:ph type="body" idx="2"/>
          </p:nvPr>
        </p:nvSpPr>
        <p:spPr>
          <a:xfrm>
            <a:off x="498475" y="2185750"/>
            <a:ext cx="7784100" cy="4140300"/>
          </a:xfrm>
          <a:prstGeom prst="rect">
            <a:avLst/>
          </a:prstGeom>
          <a:noFill/>
          <a:ln>
            <a:noFill/>
          </a:ln>
        </p:spPr>
        <p:txBody>
          <a:bodyPr spcFirstLastPara="1" wrap="square" lIns="91425" tIns="45700" rIns="91425" bIns="45700" anchor="t" anchorCtr="0">
            <a:noAutofit/>
          </a:bodyPr>
          <a:lstStyle/>
          <a:p>
            <a:pPr marL="457200" lvl="0" indent="-314325" algn="l" rtl="0">
              <a:lnSpc>
                <a:spcPct val="100000"/>
              </a:lnSpc>
              <a:spcBef>
                <a:spcPts val="2000"/>
              </a:spcBef>
              <a:spcAft>
                <a:spcPts val="0"/>
              </a:spcAft>
              <a:buSzPts val="1350"/>
              <a:buAutoNum type="arabicPeriod"/>
            </a:pPr>
            <a:r>
              <a:rPr lang="en-US"/>
              <a:t>A  25.0 mL sample of HCl is titrated with 0.15 M Ca(OH)</a:t>
            </a:r>
            <a:r>
              <a:rPr lang="en-US" baseline="-25000"/>
              <a:t>2</a:t>
            </a:r>
            <a:r>
              <a:rPr lang="en-US"/>
              <a:t> to the equivalence point. What is the molar concentration of the HCl?</a:t>
            </a:r>
            <a:endParaRPr/>
          </a:p>
          <a:p>
            <a:pPr marL="0" lvl="0" indent="0" algn="l" rtl="0">
              <a:lnSpc>
                <a:spcPct val="100000"/>
              </a:lnSpc>
              <a:spcBef>
                <a:spcPts val="2000"/>
              </a:spcBef>
              <a:spcAft>
                <a:spcPts val="0"/>
              </a:spcAft>
              <a:buSzPts val="1350"/>
              <a:buNone/>
            </a:pPr>
            <a:endParaRPr/>
          </a:p>
          <a:p>
            <a:pPr marL="0" lvl="0" indent="0" algn="l" rtl="0">
              <a:lnSpc>
                <a:spcPct val="100000"/>
              </a:lnSpc>
              <a:spcBef>
                <a:spcPts val="2000"/>
              </a:spcBef>
              <a:spcAft>
                <a:spcPts val="0"/>
              </a:spcAft>
              <a:buSzPts val="1350"/>
              <a:buNone/>
            </a:pPr>
            <a:endParaRPr/>
          </a:p>
          <a:p>
            <a:pPr marL="0" lvl="0" indent="0" algn="l" rtl="0">
              <a:lnSpc>
                <a:spcPct val="100000"/>
              </a:lnSpc>
              <a:spcBef>
                <a:spcPts val="2000"/>
              </a:spcBef>
              <a:spcAft>
                <a:spcPts val="0"/>
              </a:spcAft>
              <a:buSzPts val="1350"/>
              <a:buNone/>
            </a:pPr>
            <a:endParaRPr/>
          </a:p>
          <a:p>
            <a:pPr marL="457200" lvl="0" indent="-314325" algn="l" rtl="0">
              <a:lnSpc>
                <a:spcPct val="100000"/>
              </a:lnSpc>
              <a:spcBef>
                <a:spcPts val="2000"/>
              </a:spcBef>
              <a:spcAft>
                <a:spcPts val="0"/>
              </a:spcAft>
              <a:buSzPts val="1350"/>
              <a:buAutoNum type="arabicPeriod"/>
            </a:pPr>
            <a:r>
              <a:rPr lang="en-US"/>
              <a:t>If the student accidentally overshot the equivalence point, how would this affect the calculation of the molar concentration of the unknown?   </a:t>
            </a:r>
            <a:endParaRPr/>
          </a:p>
        </p:txBody>
      </p:sp>
      <p:graphicFrame>
        <p:nvGraphicFramePr>
          <p:cNvPr id="1509" name="Google Shape;1509;g724b250972_0_3894"/>
          <p:cNvGraphicFramePr/>
          <p:nvPr/>
        </p:nvGraphicFramePr>
        <p:xfrm>
          <a:off x="771025" y="3230350"/>
          <a:ext cx="3000000" cy="3000000"/>
        </p:xfrm>
        <a:graphic>
          <a:graphicData uri="http://schemas.openxmlformats.org/drawingml/2006/table">
            <a:tbl>
              <a:tblPr>
                <a:noFill/>
                <a:tableStyleId>{CBF214AD-BB0D-42A3-8889-67BAC7B379A8}</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 0.15 M Ca(OH)</a:t>
                      </a:r>
                      <a:r>
                        <a:rPr lang="en-US" sz="1400" u="none" strike="noStrike" cap="none" baseline="-25000"/>
                        <a:t>2</a:t>
                      </a:r>
                      <a:endParaRPr sz="1400" u="none" strike="noStrike" cap="none" baseline="-25000"/>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volume (mL)</a:t>
                      </a:r>
                      <a:endParaRPr sz="1400" u="none" strike="noStrike" cap="none"/>
                    </a:p>
                  </a:txBody>
                  <a:tcPr marL="91425" marR="91425" marT="91425" marB="91425"/>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Initial </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0.10</a:t>
                      </a:r>
                      <a:endParaRPr sz="1400" u="none" strike="noStrike" cap="none"/>
                    </a:p>
                  </a:txBody>
                  <a:tcPr marL="91425" marR="91425" marT="91425" marB="91425"/>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Final </a:t>
                      </a:r>
                      <a:endParaRPr sz="1400" u="none" strike="noStrike" cap="none"/>
                    </a:p>
                  </a:txBody>
                  <a:tcPr marL="91425" marR="91425" marT="91425" marB="914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23.50 </a:t>
                      </a:r>
                      <a:endParaRPr sz="1400" u="none" strike="noStrike" cap="none"/>
                    </a:p>
                  </a:txBody>
                  <a:tcPr marL="91425" marR="91425" marT="91425" marB="91425"/>
                </a:tc>
                <a:extLst>
                  <a:ext uri="{0D108BD9-81ED-4DB2-BD59-A6C34878D82A}">
                    <a16:rowId xmlns:a16="http://schemas.microsoft.com/office/drawing/2014/main" val="10002"/>
                  </a:ext>
                </a:extLst>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pic>
        <p:nvPicPr>
          <p:cNvPr id="1514" name="Google Shape;1514;g724b250972_0_971" descr="Screen Shot 2016-04-09 at 9.40.53 AM.png"/>
          <p:cNvPicPr preferRelativeResize="0"/>
          <p:nvPr/>
        </p:nvPicPr>
        <p:blipFill rotWithShape="1">
          <a:blip r:embed="rId3">
            <a:alphaModFix/>
          </a:blip>
          <a:srcRect/>
          <a:stretch/>
        </p:blipFill>
        <p:spPr>
          <a:xfrm>
            <a:off x="2383720" y="2876304"/>
            <a:ext cx="5597767" cy="3394515"/>
          </a:xfrm>
          <a:prstGeom prst="rect">
            <a:avLst/>
          </a:prstGeom>
          <a:noFill/>
          <a:ln w="19050" cap="flat" cmpd="sng">
            <a:solidFill>
              <a:srgbClr val="AE4DD9"/>
            </a:solidFill>
            <a:prstDash val="solid"/>
            <a:round/>
            <a:headEnd type="none" w="sm" len="sm"/>
            <a:tailEnd type="none" w="sm" len="sm"/>
          </a:ln>
        </p:spPr>
      </p:pic>
      <p:sp>
        <p:nvSpPr>
          <p:cNvPr id="1515" name="Google Shape;1515;g724b250972_0_971"/>
          <p:cNvSpPr txBox="1">
            <a:spLocks noGrp="1"/>
          </p:cNvSpPr>
          <p:nvPr>
            <p:ph type="title"/>
          </p:nvPr>
        </p:nvSpPr>
        <p:spPr>
          <a:xfrm>
            <a:off x="498474" y="-23890"/>
            <a:ext cx="7556400" cy="732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Redox Reactions</a:t>
            </a:r>
            <a:endParaRPr/>
          </a:p>
        </p:txBody>
      </p:sp>
      <p:sp>
        <p:nvSpPr>
          <p:cNvPr id="1516" name="Google Shape;1516;g724b250972_0_971"/>
          <p:cNvSpPr txBox="1">
            <a:spLocks noGrp="1"/>
          </p:cNvSpPr>
          <p:nvPr>
            <p:ph type="body" idx="1"/>
          </p:nvPr>
        </p:nvSpPr>
        <p:spPr>
          <a:xfrm>
            <a:off x="58434" y="596957"/>
            <a:ext cx="8039100" cy="254010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SzPts val="1148"/>
              <a:buChar char="■"/>
            </a:pPr>
            <a:r>
              <a:rPr lang="en-US" sz="1530">
                <a:solidFill>
                  <a:schemeClr val="dk1"/>
                </a:solidFill>
                <a:latin typeface="Verdana"/>
                <a:ea typeface="Verdana"/>
                <a:cs typeface="Verdana"/>
                <a:sym typeface="Verdana"/>
              </a:rPr>
              <a:t>When an electron is transferred, it is called a </a:t>
            </a:r>
            <a:r>
              <a:rPr lang="en-US" sz="1530" b="1" i="1">
                <a:solidFill>
                  <a:schemeClr val="dk1"/>
                </a:solidFill>
                <a:latin typeface="Verdana"/>
                <a:ea typeface="Verdana"/>
                <a:cs typeface="Verdana"/>
                <a:sym typeface="Verdana"/>
              </a:rPr>
              <a:t>redox reaction</a:t>
            </a:r>
            <a:r>
              <a:rPr lang="en-US" sz="1530">
                <a:solidFill>
                  <a:schemeClr val="dk1"/>
                </a:solidFill>
                <a:latin typeface="Verdana"/>
                <a:ea typeface="Verdana"/>
                <a:cs typeface="Verdana"/>
                <a:sym typeface="Verdana"/>
              </a:rPr>
              <a:t>. When something is reduced, the RED part of redox, it gains electrons. You may have a difficult time with this definition because when something is reduced, it usually means that it is losing something. In this case, it is a reduction in charge. Remember, electrons are negatively charged so if something is being reduced, it's getting more negatively charged by receiving more electrons. The other reaction that is coupled with this is called </a:t>
            </a:r>
            <a:r>
              <a:rPr lang="en-US" sz="1530" i="1">
                <a:solidFill>
                  <a:schemeClr val="dk1"/>
                </a:solidFill>
                <a:latin typeface="Verdana"/>
                <a:ea typeface="Verdana"/>
                <a:cs typeface="Verdana"/>
                <a:sym typeface="Verdana"/>
              </a:rPr>
              <a:t>oxidation</a:t>
            </a:r>
            <a:r>
              <a:rPr lang="en-US" sz="1530">
                <a:solidFill>
                  <a:schemeClr val="dk1"/>
                </a:solidFill>
                <a:latin typeface="Verdana"/>
                <a:ea typeface="Verdana"/>
                <a:cs typeface="Verdana"/>
                <a:sym typeface="Verdana"/>
              </a:rPr>
              <a:t>--the "OX" part of redox. Whenever something is reduced, the electron it gains has to come from somewhere. The oxidation is the loss of an electron, so if an atom is oxidized it loses its electron to another atom. And these are always coupled reactions. If one molecule is oxidized, another molecule must be reduced and vice versa: the electron must go somewhere.</a:t>
            </a:r>
            <a:endParaRPr sz="1530">
              <a:solidFill>
                <a:schemeClr val="dk1"/>
              </a:solidFill>
              <a:latin typeface="Verdana"/>
              <a:ea typeface="Verdana"/>
              <a:cs typeface="Verdana"/>
              <a:sym typeface="Verdana"/>
            </a:endParaRPr>
          </a:p>
          <a:p>
            <a:pPr marL="228600" lvl="0" indent="-155733" algn="l" rtl="0">
              <a:lnSpc>
                <a:spcPct val="80000"/>
              </a:lnSpc>
              <a:spcBef>
                <a:spcPts val="2000"/>
              </a:spcBef>
              <a:spcAft>
                <a:spcPts val="0"/>
              </a:spcAft>
              <a:buSzPts val="1148"/>
              <a:buNone/>
            </a:pPr>
            <a:endParaRPr sz="1530"/>
          </a:p>
        </p:txBody>
      </p:sp>
      <p:sp>
        <p:nvSpPr>
          <p:cNvPr id="1517" name="Google Shape;1517;g724b250972_0_971"/>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663366"/>
              </a:buClr>
              <a:buSzPts val="1800"/>
              <a:buFont typeface="Noto Sans Symbols"/>
              <a:buNone/>
            </a:pPr>
            <a:endParaRPr sz="2400" b="0" i="0" u="none" strike="noStrike" cap="none">
              <a:solidFill>
                <a:srgbClr val="666699"/>
              </a:solidFill>
              <a:latin typeface="Rockwell"/>
              <a:ea typeface="Rockwell"/>
              <a:cs typeface="Rockwell"/>
              <a:sym typeface="Rockwell"/>
            </a:endParaRPr>
          </a:p>
        </p:txBody>
      </p:sp>
      <p:sp>
        <p:nvSpPr>
          <p:cNvPr id="1518" name="Google Shape;1518;g724b250972_0_971"/>
          <p:cNvSpPr txBox="1"/>
          <p:nvPr/>
        </p:nvSpPr>
        <p:spPr>
          <a:xfrm>
            <a:off x="0" y="6283163"/>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Rockwell"/>
                <a:ea typeface="Rockwell"/>
                <a:cs typeface="Rockwell"/>
                <a:sym typeface="Rockwell"/>
              </a:rPr>
              <a:t>LO </a:t>
            </a:r>
            <a:r>
              <a:rPr lang="en-US" sz="1800" b="0" i="0" u="none" strike="noStrike" cap="none">
                <a:solidFill>
                  <a:schemeClr val="dk1"/>
                </a:solidFill>
                <a:latin typeface="Rockwell"/>
                <a:ea typeface="Rockwell"/>
                <a:cs typeface="Rockwell"/>
                <a:sym typeface="Rockwell"/>
              </a:rPr>
              <a:t>3.8: The student is able to identify redox reactions and justify the identification in terms of electron transfer </a:t>
            </a:r>
            <a:r>
              <a:rPr lang="en-US" sz="1800" b="0" i="0" u="none" strike="noStrike" cap="none">
                <a:solidFill>
                  <a:srgbClr val="000000"/>
                </a:solidFill>
                <a:latin typeface="Rockwell"/>
                <a:ea typeface="Rockwell"/>
                <a:cs typeface="Rockwell"/>
                <a:sym typeface="Rockwell"/>
              </a:rPr>
              <a:t>																</a:t>
            </a:r>
            <a:endParaRPr sz="1800" b="0" i="0" u="none" strike="noStrike" cap="none">
              <a:solidFill>
                <a:srgbClr val="000000"/>
              </a:solidFill>
              <a:latin typeface="Rockwell"/>
              <a:ea typeface="Rockwell"/>
              <a:cs typeface="Rockwell"/>
              <a:sym typeface="Rockwell"/>
            </a:endParaRPr>
          </a:p>
        </p:txBody>
      </p:sp>
      <p:pic>
        <p:nvPicPr>
          <p:cNvPr id="1519" name="Google Shape;1519;g724b250972_0_971"/>
          <p:cNvPicPr preferRelativeResize="0"/>
          <p:nvPr/>
        </p:nvPicPr>
        <p:blipFill rotWithShape="1">
          <a:blip r:embed="rId4">
            <a:alphaModFix/>
          </a:blip>
          <a:srcRect/>
          <a:stretch/>
        </p:blipFill>
        <p:spPr>
          <a:xfrm>
            <a:off x="119538" y="3930315"/>
            <a:ext cx="1337424" cy="2062165"/>
          </a:xfrm>
          <a:prstGeom prst="rect">
            <a:avLst/>
          </a:prstGeom>
          <a:noFill/>
          <a:ln>
            <a:noFill/>
          </a:ln>
        </p:spPr>
      </p:pic>
      <p:sp>
        <p:nvSpPr>
          <p:cNvPr id="1520" name="Google Shape;1520;g724b250972_0_971"/>
          <p:cNvSpPr txBox="1"/>
          <p:nvPr/>
        </p:nvSpPr>
        <p:spPr>
          <a:xfrm>
            <a:off x="58434" y="4531352"/>
            <a:ext cx="1452000" cy="505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0000"/>
              </a:buClr>
              <a:buSzPts val="1800"/>
              <a:buFont typeface="Rockwell"/>
              <a:buNone/>
            </a:pPr>
            <a:r>
              <a:rPr lang="en-US" sz="1800" b="1" i="0" u="none" strike="noStrike" cap="none">
                <a:solidFill>
                  <a:srgbClr val="FF0000"/>
                </a:solidFill>
                <a:latin typeface="Rockwell"/>
                <a:ea typeface="Rockwell"/>
                <a:cs typeface="Rockwell"/>
                <a:sym typeface="Rockwell"/>
              </a:rPr>
              <a:t>OILRIG</a:t>
            </a:r>
            <a:endParaRPr sz="1400" b="0" i="0" u="none" strike="noStrike" cap="none">
              <a:solidFill>
                <a:srgbClr val="000000"/>
              </a:solidFill>
              <a:latin typeface="Arial"/>
              <a:ea typeface="Arial"/>
              <a:cs typeface="Arial"/>
              <a:sym typeface="Arial"/>
            </a:endParaRPr>
          </a:p>
        </p:txBody>
      </p:sp>
      <p:sp>
        <p:nvSpPr>
          <p:cNvPr id="1521" name="Google Shape;1521;g724b250972_0_971"/>
          <p:cNvSpPr txBox="1"/>
          <p:nvPr/>
        </p:nvSpPr>
        <p:spPr>
          <a:xfrm>
            <a:off x="8097585" y="-46018"/>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5"/>
              </a:rPr>
              <a:t>Source</a:t>
            </a:r>
            <a:endParaRPr sz="1400" b="0" i="0" u="none" strike="noStrike" cap="none">
              <a:solidFill>
                <a:srgbClr val="000000"/>
              </a:solidFill>
              <a:latin typeface="Arial"/>
              <a:ea typeface="Arial"/>
              <a:cs typeface="Arial"/>
              <a:sym typeface="Arial"/>
            </a:endParaRPr>
          </a:p>
        </p:txBody>
      </p:sp>
      <p:sp>
        <p:nvSpPr>
          <p:cNvPr id="1522" name="Google Shape;1522;g724b250972_0_971"/>
          <p:cNvSpPr txBox="1"/>
          <p:nvPr/>
        </p:nvSpPr>
        <p:spPr>
          <a:xfrm>
            <a:off x="8157538" y="1816853"/>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6"/>
              </a:rPr>
              <a:t>Video</a:t>
            </a:r>
            <a:endParaRPr sz="1400" b="0" i="0" u="none" strike="noStrike" cap="none">
              <a:solidFill>
                <a:srgbClr val="000000"/>
              </a:solidFill>
              <a:latin typeface="Arial"/>
              <a:ea typeface="Arial"/>
              <a:cs typeface="Arial"/>
              <a:sym typeface="Arial"/>
            </a:endParaRPr>
          </a:p>
        </p:txBody>
      </p:sp>
      <p:pic>
        <p:nvPicPr>
          <p:cNvPr id="1523" name="Google Shape;1523;g724b250972_0_971"/>
          <p:cNvPicPr preferRelativeResize="0"/>
          <p:nvPr/>
        </p:nvPicPr>
        <p:blipFill rotWithShape="1">
          <a:blip r:embed="rId7">
            <a:alphaModFix/>
          </a:blip>
          <a:srcRect/>
          <a:stretch/>
        </p:blipFill>
        <p:spPr>
          <a:xfrm>
            <a:off x="821369" y="1446617"/>
            <a:ext cx="7823524" cy="4364824"/>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pic>
        <p:nvPicPr>
          <p:cNvPr id="1524" name="Google Shape;1524;g724b250972_0_971"/>
          <p:cNvPicPr preferRelativeResize="0"/>
          <p:nvPr/>
        </p:nvPicPr>
        <p:blipFill rotWithShape="1">
          <a:blip r:embed="rId8">
            <a:alphaModFix/>
          </a:blip>
          <a:srcRect/>
          <a:stretch/>
        </p:blipFill>
        <p:spPr>
          <a:xfrm>
            <a:off x="4618615" y="2733672"/>
            <a:ext cx="2889949" cy="1802999"/>
          </a:xfrm>
          <a:prstGeom prst="rect">
            <a:avLst/>
          </a:prstGeom>
          <a:noFill/>
          <a:ln>
            <a:noFill/>
          </a:ln>
        </p:spPr>
      </p:pic>
      <p:pic>
        <p:nvPicPr>
          <p:cNvPr id="1525" name="Google Shape;1525;g724b250972_0_971"/>
          <p:cNvPicPr preferRelativeResize="0"/>
          <p:nvPr/>
        </p:nvPicPr>
        <p:blipFill rotWithShape="1">
          <a:blip r:embed="rId9">
            <a:alphaModFix/>
          </a:blip>
          <a:srcRect/>
          <a:stretch/>
        </p:blipFill>
        <p:spPr>
          <a:xfrm>
            <a:off x="1597264" y="3080395"/>
            <a:ext cx="6353874" cy="1214725"/>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525"/>
                                        </p:tgtEl>
                                        <p:attrNameLst>
                                          <p:attrName>style.visibility</p:attrName>
                                        </p:attrNameLst>
                                      </p:cBhvr>
                                      <p:to>
                                        <p:strVal val="visible"/>
                                      </p:to>
                                    </p:set>
                                    <p:animEffect transition="in" filter="fade">
                                      <p:cBhvr>
                                        <p:cTn id="13" dur="500"/>
                                        <p:tgtEl>
                                          <p:spTgt spid="1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529"/>
        <p:cNvGrpSpPr/>
        <p:nvPr/>
      </p:nvGrpSpPr>
      <p:grpSpPr>
        <a:xfrm>
          <a:off x="0" y="0"/>
          <a:ext cx="0" cy="0"/>
          <a:chOff x="0" y="0"/>
          <a:chExt cx="0" cy="0"/>
        </a:xfrm>
      </p:grpSpPr>
      <p:sp>
        <p:nvSpPr>
          <p:cNvPr id="1530" name="Google Shape;1530;g724b250972_0_986"/>
          <p:cNvSpPr txBox="1">
            <a:spLocks noGrp="1"/>
          </p:cNvSpPr>
          <p:nvPr>
            <p:ph type="title"/>
          </p:nvPr>
        </p:nvSpPr>
        <p:spPr>
          <a:xfrm>
            <a:off x="498474" y="65563"/>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Redox Titrations</a:t>
            </a:r>
            <a:endParaRPr/>
          </a:p>
        </p:txBody>
      </p:sp>
      <p:sp>
        <p:nvSpPr>
          <p:cNvPr id="1531" name="Google Shape;1531;g724b250972_0_986"/>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663366"/>
              </a:buClr>
              <a:buSzPts val="1800"/>
              <a:buFont typeface="Noto Sans Symbols"/>
              <a:buNone/>
            </a:pPr>
            <a:endParaRPr sz="2400" b="0" i="0" u="none" strike="noStrike" cap="none">
              <a:solidFill>
                <a:srgbClr val="666699"/>
              </a:solidFill>
              <a:latin typeface="Rockwell"/>
              <a:ea typeface="Rockwell"/>
              <a:cs typeface="Rockwell"/>
              <a:sym typeface="Rockwell"/>
            </a:endParaRPr>
          </a:p>
        </p:txBody>
      </p:sp>
      <p:sp>
        <p:nvSpPr>
          <p:cNvPr id="1532" name="Google Shape;1532;g724b250972_0_986"/>
          <p:cNvSpPr txBox="1"/>
          <p:nvPr/>
        </p:nvSpPr>
        <p:spPr>
          <a:xfrm>
            <a:off x="0" y="6248770"/>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Rockwell"/>
                <a:ea typeface="Rockwell"/>
                <a:cs typeface="Rockwell"/>
                <a:sym typeface="Rockwell"/>
              </a:rPr>
              <a:t>LO 3.9: </a:t>
            </a:r>
            <a:r>
              <a:rPr lang="en-US" sz="1800" b="0" i="0" u="none" strike="noStrike" cap="none">
                <a:solidFill>
                  <a:schemeClr val="dk1"/>
                </a:solidFill>
                <a:latin typeface="Rockwell"/>
                <a:ea typeface="Rockwell"/>
                <a:cs typeface="Rockwell"/>
                <a:sym typeface="Rockwell"/>
              </a:rPr>
              <a:t>The student is able to design and/or interpret the results of an experiment involving a redox titration </a:t>
            </a:r>
            <a:r>
              <a:rPr lang="en-US" sz="1800" b="0" i="0" u="none" strike="noStrike" cap="none">
                <a:solidFill>
                  <a:srgbClr val="000000"/>
                </a:solidFill>
                <a:latin typeface="Rockwell"/>
                <a:ea typeface="Rockwell"/>
                <a:cs typeface="Rockwell"/>
                <a:sym typeface="Rockwell"/>
              </a:rPr>
              <a:t>																	</a:t>
            </a:r>
            <a:endParaRPr sz="1800" b="0" i="0" u="none" strike="noStrike" cap="none">
              <a:solidFill>
                <a:srgbClr val="000000"/>
              </a:solidFill>
              <a:latin typeface="Rockwell"/>
              <a:ea typeface="Rockwell"/>
              <a:cs typeface="Rockwell"/>
              <a:sym typeface="Rockwell"/>
            </a:endParaRPr>
          </a:p>
        </p:txBody>
      </p:sp>
      <p:pic>
        <p:nvPicPr>
          <p:cNvPr id="1533" name="Google Shape;1533;g724b250972_0_986"/>
          <p:cNvPicPr preferRelativeResize="0">
            <a:picLocks noGrp="1"/>
          </p:cNvPicPr>
          <p:nvPr>
            <p:ph type="body" idx="1"/>
          </p:nvPr>
        </p:nvPicPr>
        <p:blipFill rotWithShape="1">
          <a:blip r:embed="rId3">
            <a:alphaModFix/>
          </a:blip>
          <a:srcRect t="-12235" b="-12233"/>
          <a:stretch/>
        </p:blipFill>
        <p:spPr>
          <a:xfrm>
            <a:off x="5445578" y="1438736"/>
            <a:ext cx="3443700" cy="4733100"/>
          </a:xfrm>
          <a:prstGeom prst="rect">
            <a:avLst/>
          </a:prstGeom>
          <a:noFill/>
          <a:ln>
            <a:noFill/>
          </a:ln>
        </p:spPr>
      </p:pic>
      <p:sp>
        <p:nvSpPr>
          <p:cNvPr id="1534" name="Google Shape;1534;g724b250972_0_986"/>
          <p:cNvSpPr txBox="1">
            <a:spLocks noGrp="1"/>
          </p:cNvSpPr>
          <p:nvPr>
            <p:ph type="body" idx="2"/>
          </p:nvPr>
        </p:nvSpPr>
        <p:spPr>
          <a:xfrm>
            <a:off x="153504" y="907189"/>
            <a:ext cx="5219100" cy="5327700"/>
          </a:xfrm>
          <a:prstGeom prst="rect">
            <a:avLst/>
          </a:prstGeom>
          <a:solidFill>
            <a:schemeClr val="accent1"/>
          </a:solidFill>
          <a:ln w="38100"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228600" lvl="0" indent="-228600" algn="l" rtl="0">
              <a:lnSpc>
                <a:spcPct val="115000"/>
              </a:lnSpc>
              <a:spcBef>
                <a:spcPts val="0"/>
              </a:spcBef>
              <a:spcAft>
                <a:spcPts val="0"/>
              </a:spcAft>
              <a:buSzPts val="1163"/>
              <a:buNone/>
            </a:pPr>
            <a:r>
              <a:rPr lang="en-US" sz="1550">
                <a:solidFill>
                  <a:schemeClr val="lt1"/>
                </a:solidFill>
                <a:latin typeface="Rockwell"/>
                <a:ea typeface="Rockwell"/>
                <a:cs typeface="Rockwell"/>
                <a:sym typeface="Rockwell"/>
              </a:rPr>
              <a:t>A redox titration (also called an </a:t>
            </a:r>
            <a:endParaRPr sz="1550">
              <a:solidFill>
                <a:schemeClr val="lt1"/>
              </a:solidFill>
            </a:endParaRPr>
          </a:p>
          <a:p>
            <a:pPr marL="228600" lvl="0" indent="-228600" algn="l" rtl="0">
              <a:lnSpc>
                <a:spcPct val="115000"/>
              </a:lnSpc>
              <a:spcBef>
                <a:spcPts val="700"/>
              </a:spcBef>
              <a:spcAft>
                <a:spcPts val="0"/>
              </a:spcAft>
              <a:buSzPts val="1163"/>
              <a:buNone/>
            </a:pPr>
            <a:r>
              <a:rPr lang="en-US" sz="1550">
                <a:solidFill>
                  <a:schemeClr val="lt1"/>
                </a:solidFill>
                <a:latin typeface="Rockwell"/>
                <a:ea typeface="Rockwell"/>
                <a:cs typeface="Rockwell"/>
                <a:sym typeface="Rockwell"/>
              </a:rPr>
              <a:t>	oxidation-reduction titration) can accurately determine the concentration of an unknown analyte by measuring it against a standardized titrant. A common example is the redox titration of a standardized solution of potassium permanganate (KMnO</a:t>
            </a:r>
            <a:r>
              <a:rPr lang="en-US" sz="1550" baseline="-25000">
                <a:solidFill>
                  <a:schemeClr val="lt1"/>
                </a:solidFill>
                <a:latin typeface="Rockwell"/>
                <a:ea typeface="Rockwell"/>
                <a:cs typeface="Rockwell"/>
                <a:sym typeface="Rockwell"/>
              </a:rPr>
              <a:t>4</a:t>
            </a:r>
            <a:r>
              <a:rPr lang="en-US" sz="1550">
                <a:solidFill>
                  <a:schemeClr val="lt1"/>
                </a:solidFill>
                <a:latin typeface="Rockwell"/>
                <a:ea typeface="Rockwell"/>
                <a:cs typeface="Rockwell"/>
                <a:sym typeface="Rockwell"/>
              </a:rPr>
              <a:t>) against an analyte containing an unknown concentration of iron (II) </a:t>
            </a:r>
            <a:r>
              <a:rPr lang="en-US" sz="1550" u="sng">
                <a:solidFill>
                  <a:schemeClr val="lt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ions</a:t>
            </a:r>
            <a:r>
              <a:rPr lang="en-US" sz="1550">
                <a:solidFill>
                  <a:schemeClr val="lt1"/>
                </a:solidFill>
                <a:latin typeface="Rockwell"/>
                <a:ea typeface="Rockwell"/>
                <a:cs typeface="Rockwell"/>
                <a:sym typeface="Rockwell"/>
              </a:rPr>
              <a:t> (Fe</a:t>
            </a:r>
            <a:r>
              <a:rPr lang="en-US" sz="1550" baseline="30000">
                <a:solidFill>
                  <a:schemeClr val="lt1"/>
                </a:solidFill>
                <a:latin typeface="Rockwell"/>
                <a:ea typeface="Rockwell"/>
                <a:cs typeface="Rockwell"/>
                <a:sym typeface="Rockwell"/>
              </a:rPr>
              <a:t>2+</a:t>
            </a:r>
            <a:r>
              <a:rPr lang="en-US" sz="1550">
                <a:solidFill>
                  <a:schemeClr val="lt1"/>
                </a:solidFill>
                <a:latin typeface="Rockwell"/>
                <a:ea typeface="Rockwell"/>
                <a:cs typeface="Rockwell"/>
                <a:sym typeface="Rockwell"/>
              </a:rPr>
              <a:t>). The balanced reaction in acidic solution is as follows:</a:t>
            </a:r>
            <a:endParaRPr/>
          </a:p>
          <a:p>
            <a:pPr marL="228600" lvl="0" indent="-228600" algn="l" rtl="0">
              <a:lnSpc>
                <a:spcPct val="115000"/>
              </a:lnSpc>
              <a:spcBef>
                <a:spcPts val="700"/>
              </a:spcBef>
              <a:spcAft>
                <a:spcPts val="0"/>
              </a:spcAft>
              <a:buClr>
                <a:schemeClr val="dk1"/>
              </a:buClr>
              <a:buSzPts val="1421"/>
              <a:buFont typeface="Arial"/>
              <a:buNone/>
            </a:pPr>
            <a:r>
              <a:rPr lang="en-US" sz="1550">
                <a:solidFill>
                  <a:schemeClr val="lt1"/>
                </a:solidFill>
                <a:latin typeface="Rockwell"/>
                <a:ea typeface="Rockwell"/>
                <a:cs typeface="Rockwell"/>
                <a:sym typeface="Rockwell"/>
              </a:rPr>
              <a:t>                 MnO</a:t>
            </a:r>
            <a:r>
              <a:rPr lang="en-US" sz="1550" baseline="-25000">
                <a:solidFill>
                  <a:schemeClr val="lt1"/>
                </a:solidFill>
                <a:latin typeface="Rockwell"/>
                <a:ea typeface="Rockwell"/>
                <a:cs typeface="Rockwell"/>
                <a:sym typeface="Rockwell"/>
              </a:rPr>
              <a:t>4</a:t>
            </a:r>
            <a:r>
              <a:rPr lang="en-US" sz="1550" baseline="30000">
                <a:solidFill>
                  <a:schemeClr val="lt1"/>
                </a:solidFill>
                <a:latin typeface="Rockwell"/>
                <a:ea typeface="Rockwell"/>
                <a:cs typeface="Rockwell"/>
                <a:sym typeface="Rockwell"/>
              </a:rPr>
              <a:t>- </a:t>
            </a:r>
            <a:r>
              <a:rPr lang="en-US" sz="1550">
                <a:solidFill>
                  <a:schemeClr val="lt1"/>
                </a:solidFill>
                <a:latin typeface="Rockwell"/>
                <a:ea typeface="Rockwell"/>
                <a:cs typeface="Rockwell"/>
                <a:sym typeface="Rockwell"/>
              </a:rPr>
              <a:t>+ 5Fe</a:t>
            </a:r>
            <a:r>
              <a:rPr lang="en-US" sz="1550" baseline="30000">
                <a:solidFill>
                  <a:schemeClr val="lt1"/>
                </a:solidFill>
                <a:latin typeface="Rockwell"/>
                <a:ea typeface="Rockwell"/>
                <a:cs typeface="Rockwell"/>
                <a:sym typeface="Rockwell"/>
              </a:rPr>
              <a:t>2+</a:t>
            </a:r>
            <a:r>
              <a:rPr lang="en-US" sz="1550">
                <a:solidFill>
                  <a:schemeClr val="lt1"/>
                </a:solidFill>
                <a:latin typeface="Rockwell"/>
                <a:ea typeface="Rockwell"/>
                <a:cs typeface="Rockwell"/>
                <a:sym typeface="Rockwell"/>
              </a:rPr>
              <a:t> + 8H</a:t>
            </a:r>
            <a:r>
              <a:rPr lang="en-US" sz="1550" baseline="30000">
                <a:solidFill>
                  <a:schemeClr val="lt1"/>
                </a:solidFill>
                <a:latin typeface="Rockwell"/>
                <a:ea typeface="Rockwell"/>
                <a:cs typeface="Rockwell"/>
                <a:sym typeface="Rockwell"/>
              </a:rPr>
              <a:t>+</a:t>
            </a:r>
            <a:r>
              <a:rPr lang="en-US" sz="1550">
                <a:solidFill>
                  <a:schemeClr val="lt1"/>
                </a:solidFill>
                <a:latin typeface="Rockwell"/>
                <a:ea typeface="Rockwell"/>
                <a:cs typeface="Rockwell"/>
                <a:sym typeface="Rockwell"/>
              </a:rPr>
              <a:t> → 5Fe</a:t>
            </a:r>
            <a:r>
              <a:rPr lang="en-US" sz="1550" baseline="30000">
                <a:solidFill>
                  <a:schemeClr val="lt1"/>
                </a:solidFill>
                <a:latin typeface="Rockwell"/>
                <a:ea typeface="Rockwell"/>
                <a:cs typeface="Rockwell"/>
                <a:sym typeface="Rockwell"/>
              </a:rPr>
              <a:t>3+</a:t>
            </a:r>
            <a:r>
              <a:rPr lang="en-US" sz="1550">
                <a:solidFill>
                  <a:schemeClr val="lt1"/>
                </a:solidFill>
                <a:latin typeface="Rockwell"/>
                <a:ea typeface="Rockwell"/>
                <a:cs typeface="Rockwell"/>
                <a:sym typeface="Rockwell"/>
              </a:rPr>
              <a:t> + Mn</a:t>
            </a:r>
            <a:r>
              <a:rPr lang="en-US" sz="1550" baseline="30000">
                <a:solidFill>
                  <a:schemeClr val="lt1"/>
                </a:solidFill>
                <a:latin typeface="Rockwell"/>
                <a:ea typeface="Rockwell"/>
                <a:cs typeface="Rockwell"/>
                <a:sym typeface="Rockwell"/>
              </a:rPr>
              <a:t>2+</a:t>
            </a:r>
            <a:r>
              <a:rPr lang="en-US" sz="1550">
                <a:solidFill>
                  <a:schemeClr val="lt1"/>
                </a:solidFill>
                <a:latin typeface="Rockwell"/>
                <a:ea typeface="Rockwell"/>
                <a:cs typeface="Rockwell"/>
                <a:sym typeface="Rockwell"/>
              </a:rPr>
              <a:t> + 4H</a:t>
            </a:r>
            <a:r>
              <a:rPr lang="en-US" sz="1550" baseline="-25000">
                <a:solidFill>
                  <a:schemeClr val="lt1"/>
                </a:solidFill>
                <a:latin typeface="Rockwell"/>
                <a:ea typeface="Rockwell"/>
                <a:cs typeface="Rockwell"/>
                <a:sym typeface="Rockwell"/>
              </a:rPr>
              <a:t>2</a:t>
            </a:r>
            <a:r>
              <a:rPr lang="en-US" sz="1550">
                <a:solidFill>
                  <a:schemeClr val="lt1"/>
                </a:solidFill>
                <a:latin typeface="Rockwell"/>
                <a:ea typeface="Rockwell"/>
                <a:cs typeface="Rockwell"/>
                <a:sym typeface="Rockwell"/>
              </a:rPr>
              <a:t>O</a:t>
            </a:r>
            <a:endParaRPr/>
          </a:p>
          <a:p>
            <a:pPr marL="228600" lvl="0" indent="-228600" algn="l" rtl="0">
              <a:lnSpc>
                <a:spcPct val="115000"/>
              </a:lnSpc>
              <a:spcBef>
                <a:spcPts val="700"/>
              </a:spcBef>
              <a:spcAft>
                <a:spcPts val="0"/>
              </a:spcAft>
              <a:buClr>
                <a:schemeClr val="dk1"/>
              </a:buClr>
              <a:buSzPts val="1421"/>
              <a:buFont typeface="Arial"/>
              <a:buNone/>
            </a:pPr>
            <a:r>
              <a:rPr lang="en-US" sz="1550">
                <a:solidFill>
                  <a:schemeClr val="lt1"/>
                </a:solidFill>
                <a:latin typeface="Rockwell"/>
                <a:ea typeface="Rockwell"/>
                <a:cs typeface="Rockwell"/>
                <a:sym typeface="Rockwell"/>
              </a:rPr>
              <a:t>In this case, the use of KMnO</a:t>
            </a:r>
            <a:r>
              <a:rPr lang="en-US" sz="1550" baseline="-25000">
                <a:solidFill>
                  <a:schemeClr val="lt1"/>
                </a:solidFill>
                <a:latin typeface="Rockwell"/>
                <a:ea typeface="Rockwell"/>
                <a:cs typeface="Rockwell"/>
                <a:sym typeface="Rockwell"/>
              </a:rPr>
              <a:t>4 </a:t>
            </a:r>
            <a:r>
              <a:rPr lang="en-US" sz="1550">
                <a:solidFill>
                  <a:schemeClr val="lt1"/>
                </a:solidFill>
                <a:latin typeface="Rockwell"/>
                <a:ea typeface="Rockwell"/>
                <a:cs typeface="Rockwell"/>
                <a:sym typeface="Rockwell"/>
              </a:rPr>
              <a:t>as a titrant is particularly useful, because it can act as its own indicator; this is due to the fact that the KMnO</a:t>
            </a:r>
            <a:r>
              <a:rPr lang="en-US" sz="1550" baseline="-25000">
                <a:solidFill>
                  <a:schemeClr val="lt1"/>
                </a:solidFill>
                <a:latin typeface="Rockwell"/>
                <a:ea typeface="Rockwell"/>
                <a:cs typeface="Rockwell"/>
                <a:sym typeface="Rockwell"/>
              </a:rPr>
              <a:t>4</a:t>
            </a:r>
            <a:r>
              <a:rPr lang="en-US" sz="1550">
                <a:solidFill>
                  <a:schemeClr val="lt1"/>
                </a:solidFill>
                <a:latin typeface="Rockwell"/>
                <a:ea typeface="Rockwell"/>
                <a:cs typeface="Rockwell"/>
                <a:sym typeface="Rockwell"/>
              </a:rPr>
              <a:t> solution is bright purple, while the Fe</a:t>
            </a:r>
            <a:r>
              <a:rPr lang="en-US" sz="1550" baseline="30000">
                <a:solidFill>
                  <a:schemeClr val="lt1"/>
                </a:solidFill>
                <a:latin typeface="Rockwell"/>
                <a:ea typeface="Rockwell"/>
                <a:cs typeface="Rockwell"/>
                <a:sym typeface="Rockwell"/>
              </a:rPr>
              <a:t>2+</a:t>
            </a:r>
            <a:r>
              <a:rPr lang="en-US" sz="1550">
                <a:solidFill>
                  <a:schemeClr val="lt1"/>
                </a:solidFill>
                <a:latin typeface="Rockwell"/>
                <a:ea typeface="Rockwell"/>
                <a:cs typeface="Rockwell"/>
                <a:sym typeface="Rockwell"/>
              </a:rPr>
              <a:t> solution is colorless. It is therefore possible to see when the titration has reached its endpoint, because the solution will remain slightly purple from the unreacted KMnO</a:t>
            </a:r>
            <a:r>
              <a:rPr lang="en-US" sz="1550" baseline="-25000">
                <a:solidFill>
                  <a:schemeClr val="lt1"/>
                </a:solidFill>
                <a:latin typeface="Rockwell"/>
                <a:ea typeface="Rockwell"/>
                <a:cs typeface="Rockwell"/>
                <a:sym typeface="Rockwell"/>
              </a:rPr>
              <a:t>4</a:t>
            </a:r>
            <a:endParaRPr/>
          </a:p>
        </p:txBody>
      </p:sp>
      <p:sp>
        <p:nvSpPr>
          <p:cNvPr id="1535" name="Google Shape;1535;g724b250972_0_986"/>
          <p:cNvSpPr txBox="1"/>
          <p:nvPr/>
        </p:nvSpPr>
        <p:spPr>
          <a:xfrm>
            <a:off x="8097582" y="-32651"/>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5"/>
              </a:rPr>
              <a:t>Source</a:t>
            </a:r>
            <a:endParaRPr sz="1400" b="0" i="0" u="none" strike="noStrike" cap="none">
              <a:solidFill>
                <a:srgbClr val="000000"/>
              </a:solidFill>
              <a:latin typeface="Arial"/>
              <a:ea typeface="Arial"/>
              <a:cs typeface="Arial"/>
              <a:sym typeface="Arial"/>
            </a:endParaRPr>
          </a:p>
        </p:txBody>
      </p:sp>
      <p:sp>
        <p:nvSpPr>
          <p:cNvPr id="1536" name="Google Shape;1536;g724b250972_0_986"/>
          <p:cNvSpPr txBox="1"/>
          <p:nvPr/>
        </p:nvSpPr>
        <p:spPr>
          <a:xfrm>
            <a:off x="8157538" y="1816853"/>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hlink"/>
              </a:buClr>
              <a:buSzPts val="450"/>
              <a:buFont typeface="Rockwell"/>
              <a:buNone/>
            </a:pPr>
            <a:r>
              <a:rPr lang="en-US" sz="1800" b="0" i="0" u="sng" strike="noStrike" cap="none">
                <a:solidFill>
                  <a:schemeClr val="hlink"/>
                </a:solidFill>
                <a:latin typeface="Rockwell"/>
                <a:ea typeface="Rockwell"/>
                <a:cs typeface="Rockwell"/>
                <a:sym typeface="Rockwell"/>
                <a:hlinkClick r:id="rId6"/>
              </a:rPr>
              <a:t>Video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540"/>
        <p:cNvGrpSpPr/>
        <p:nvPr/>
      </p:nvGrpSpPr>
      <p:grpSpPr>
        <a:xfrm>
          <a:off x="0" y="0"/>
          <a:ext cx="0" cy="0"/>
          <a:chOff x="0" y="0"/>
          <a:chExt cx="0" cy="0"/>
        </a:xfrm>
      </p:grpSpPr>
      <p:sp>
        <p:nvSpPr>
          <p:cNvPr id="1541" name="Google Shape;1541;g724b252115_0_161"/>
          <p:cNvSpPr txBox="1"/>
          <p:nvPr/>
        </p:nvSpPr>
        <p:spPr>
          <a:xfrm>
            <a:off x="196726" y="3233304"/>
            <a:ext cx="5634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800" b="0" i="0" u="none" strike="noStrike" cap="none">
              <a:solidFill>
                <a:schemeClr val="dk1"/>
              </a:solidFill>
              <a:latin typeface="Rockwell"/>
              <a:ea typeface="Rockwell"/>
              <a:cs typeface="Rockwell"/>
              <a:sym typeface="Rockwell"/>
            </a:endParaRPr>
          </a:p>
        </p:txBody>
      </p:sp>
      <p:sp>
        <p:nvSpPr>
          <p:cNvPr id="1542" name="Google Shape;1542;g724b252115_0_161"/>
          <p:cNvSpPr txBox="1">
            <a:spLocks noGrp="1"/>
          </p:cNvSpPr>
          <p:nvPr>
            <p:ph type="title"/>
          </p:nvPr>
        </p:nvSpPr>
        <p:spPr>
          <a:xfrm>
            <a:off x="498474" y="484094"/>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B0F0"/>
              </a:buClr>
              <a:buSzPts val="3600"/>
              <a:buFont typeface="Rockwell"/>
              <a:buNone/>
            </a:pPr>
            <a:r>
              <a:rPr lang="en-US">
                <a:solidFill>
                  <a:srgbClr val="00B0F0"/>
                </a:solidFill>
              </a:rPr>
              <a:t>REDOX Titration</a:t>
            </a:r>
            <a:endParaRPr>
              <a:solidFill>
                <a:srgbClr val="00B0F0"/>
              </a:solidFill>
            </a:endParaRPr>
          </a:p>
        </p:txBody>
      </p:sp>
      <p:sp>
        <p:nvSpPr>
          <p:cNvPr id="1543" name="Google Shape;1543;g724b252115_0_161"/>
          <p:cNvSpPr txBox="1"/>
          <p:nvPr/>
        </p:nvSpPr>
        <p:spPr>
          <a:xfrm>
            <a:off x="2914510" y="1127351"/>
            <a:ext cx="29469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CEB7DB"/>
                </a:solidFill>
                <a:latin typeface="Rockwell"/>
                <a:ea typeface="Rockwell"/>
                <a:cs typeface="Rockwell"/>
                <a:sym typeface="Rockwell"/>
              </a:rPr>
              <a:t>Applications/Methods of REDOX  Titrations:</a:t>
            </a:r>
            <a:endParaRPr sz="1400" b="0" i="0" u="none" strike="noStrike" cap="none">
              <a:solidFill>
                <a:srgbClr val="000000"/>
              </a:solidFill>
              <a:latin typeface="Arial"/>
              <a:ea typeface="Arial"/>
              <a:cs typeface="Arial"/>
              <a:sym typeface="Arial"/>
            </a:endParaRPr>
          </a:p>
        </p:txBody>
      </p:sp>
      <p:graphicFrame>
        <p:nvGraphicFramePr>
          <p:cNvPr id="1544" name="Google Shape;1544;g724b252115_0_161"/>
          <p:cNvGraphicFramePr/>
          <p:nvPr/>
        </p:nvGraphicFramePr>
        <p:xfrm>
          <a:off x="2914510" y="1855612"/>
          <a:ext cx="3000000" cy="3000000"/>
        </p:xfrm>
        <a:graphic>
          <a:graphicData uri="http://schemas.openxmlformats.org/drawingml/2006/table">
            <a:tbl>
              <a:tblPr firstRow="1" bandRow="1">
                <a:noFill/>
                <a:tableStyleId>{76E967D2-73EF-4B4E-AA14-45292BF0A093}</a:tableStyleId>
              </a:tblPr>
              <a:tblGrid>
                <a:gridCol w="2032000">
                  <a:extLst>
                    <a:ext uri="{9D8B030D-6E8A-4147-A177-3AD203B41FA5}">
                      <a16:colId xmlns:a16="http://schemas.microsoft.com/office/drawing/2014/main" val="20000"/>
                    </a:ext>
                  </a:extLst>
                </a:gridCol>
              </a:tblGrid>
              <a:tr h="175847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Vitamin C Content</a:t>
                      </a:r>
                      <a:endParaRPr sz="14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0"/>
                  </a:ext>
                </a:extLst>
              </a:tr>
              <a:tr h="16459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Concentration  of a redox species</a:t>
                      </a:r>
                      <a:endParaRPr sz="14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1"/>
                  </a:ext>
                </a:extLst>
              </a:tr>
              <a:tr h="7246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Back Titrations</a:t>
                      </a:r>
                      <a:endParaRPr sz="1400" u="none" strike="noStrike" cap="none"/>
                    </a:p>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2"/>
                  </a:ext>
                </a:extLst>
              </a:tr>
            </a:tbl>
          </a:graphicData>
        </a:graphic>
      </p:graphicFrame>
      <p:pic>
        <p:nvPicPr>
          <p:cNvPr id="1545" name="Google Shape;1545;g724b252115_0_161" descr="http://chemcollective.org/chem/ubc/exp09/images/cliparts.png"/>
          <p:cNvPicPr preferRelativeResize="0"/>
          <p:nvPr/>
        </p:nvPicPr>
        <p:blipFill rotWithShape="1">
          <a:blip r:embed="rId4">
            <a:alphaModFix/>
          </a:blip>
          <a:srcRect/>
          <a:stretch/>
        </p:blipFill>
        <p:spPr>
          <a:xfrm>
            <a:off x="4946510" y="1773682"/>
            <a:ext cx="1701343" cy="1769398"/>
          </a:xfrm>
          <a:prstGeom prst="rect">
            <a:avLst/>
          </a:prstGeom>
          <a:noFill/>
          <a:ln>
            <a:noFill/>
          </a:ln>
        </p:spPr>
      </p:pic>
      <p:sp>
        <p:nvSpPr>
          <p:cNvPr id="1546" name="Google Shape;1546;g724b252115_0_161"/>
          <p:cNvSpPr txBox="1"/>
          <p:nvPr/>
        </p:nvSpPr>
        <p:spPr>
          <a:xfrm>
            <a:off x="6090809" y="3450747"/>
            <a:ext cx="6675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547" name="Google Shape;1547;g724b252115_0_161"/>
          <p:cNvSpPr txBox="1">
            <a:spLocks noGrp="1"/>
          </p:cNvSpPr>
          <p:nvPr>
            <p:ph type="body" idx="2"/>
          </p:nvPr>
        </p:nvSpPr>
        <p:spPr>
          <a:xfrm>
            <a:off x="357017" y="1185834"/>
            <a:ext cx="1628400" cy="9462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975"/>
              <a:buChar char="■"/>
            </a:pPr>
            <a:r>
              <a:rPr lang="en-US" sz="1300"/>
              <a:t>Or an indicator that shows the presence of a particular species:</a:t>
            </a:r>
            <a:endParaRPr/>
          </a:p>
        </p:txBody>
      </p:sp>
      <p:pic>
        <p:nvPicPr>
          <p:cNvPr id="1548" name="Google Shape;1548;g724b252115_0_161" descr="http://img.wonderhowto.com/img/82/67/63483049155134/0/classic-chemistry-colorize-colorless-liquids-with-black-magic-aka-iodine-clock-reaction.w654.jpg"/>
          <p:cNvPicPr preferRelativeResize="0"/>
          <p:nvPr/>
        </p:nvPicPr>
        <p:blipFill rotWithShape="1">
          <a:blip r:embed="rId6">
            <a:alphaModFix/>
          </a:blip>
          <a:srcRect/>
          <a:stretch/>
        </p:blipFill>
        <p:spPr>
          <a:xfrm>
            <a:off x="196725" y="2270592"/>
            <a:ext cx="2064305" cy="962712"/>
          </a:xfrm>
          <a:prstGeom prst="rect">
            <a:avLst/>
          </a:prstGeom>
          <a:noFill/>
          <a:ln>
            <a:noFill/>
          </a:ln>
        </p:spPr>
      </p:pic>
      <p:sp>
        <p:nvSpPr>
          <p:cNvPr id="1549" name="Google Shape;1549;g724b252115_0_161"/>
          <p:cNvSpPr txBox="1">
            <a:spLocks noGrp="1"/>
          </p:cNvSpPr>
          <p:nvPr>
            <p:ph type="body" idx="2"/>
          </p:nvPr>
        </p:nvSpPr>
        <p:spPr>
          <a:xfrm>
            <a:off x="357017" y="3450070"/>
            <a:ext cx="1628400" cy="5868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975"/>
              <a:buChar char="■"/>
            </a:pPr>
            <a:r>
              <a:rPr lang="en-US" sz="1300"/>
              <a:t>Starch indicates presence of iodine</a:t>
            </a:r>
            <a:endParaRPr/>
          </a:p>
        </p:txBody>
      </p:sp>
      <p:sp>
        <p:nvSpPr>
          <p:cNvPr id="1550" name="Google Shape;1550;g724b252115_0_161"/>
          <p:cNvSpPr txBox="1">
            <a:spLocks noGrp="1"/>
          </p:cNvSpPr>
          <p:nvPr>
            <p:ph type="body" idx="2"/>
          </p:nvPr>
        </p:nvSpPr>
        <p:spPr>
          <a:xfrm>
            <a:off x="357018" y="1127351"/>
            <a:ext cx="1628400" cy="590100"/>
          </a:xfrm>
          <a:prstGeom prst="rect">
            <a:avLst/>
          </a:prstGeom>
          <a:solidFill>
            <a:srgbClr val="86FFF1"/>
          </a:solid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975"/>
              <a:buChar char="■"/>
            </a:pPr>
            <a:r>
              <a:rPr lang="en-US" sz="1300"/>
              <a:t>Or REDOX indicator:</a:t>
            </a:r>
            <a:endParaRPr/>
          </a:p>
        </p:txBody>
      </p:sp>
      <p:pic>
        <p:nvPicPr>
          <p:cNvPr id="1551" name="Google Shape;1551;g724b252115_0_161" descr="http://chemwiki.ucdavis.edu/@api/deki/files/12553/=Figure9.39.jpg?revision=1"/>
          <p:cNvPicPr preferRelativeResize="0"/>
          <p:nvPr/>
        </p:nvPicPr>
        <p:blipFill rotWithShape="1">
          <a:blip r:embed="rId7">
            <a:alphaModFix/>
          </a:blip>
          <a:srcRect/>
          <a:stretch/>
        </p:blipFill>
        <p:spPr>
          <a:xfrm>
            <a:off x="196726" y="1717315"/>
            <a:ext cx="2111724" cy="2517970"/>
          </a:xfrm>
          <a:prstGeom prst="rect">
            <a:avLst/>
          </a:prstGeom>
          <a:noFill/>
          <a:ln w="9525" cap="flat" cmpd="sng">
            <a:solidFill>
              <a:schemeClr val="accent1"/>
            </a:solidFill>
            <a:prstDash val="solid"/>
            <a:round/>
            <a:headEnd type="none" w="sm" len="sm"/>
            <a:tailEnd type="none" w="sm" len="sm"/>
          </a:ln>
        </p:spPr>
      </p:pic>
      <p:sp>
        <p:nvSpPr>
          <p:cNvPr id="1552" name="Google Shape;1552;g724b252115_0_161"/>
          <p:cNvSpPr txBox="1">
            <a:spLocks noGrp="1"/>
          </p:cNvSpPr>
          <p:nvPr>
            <p:ph type="body" idx="2"/>
          </p:nvPr>
        </p:nvSpPr>
        <p:spPr>
          <a:xfrm>
            <a:off x="357018" y="1047536"/>
            <a:ext cx="1682100" cy="669000"/>
          </a:xfrm>
          <a:prstGeom prst="rect">
            <a:avLst/>
          </a:prstGeom>
          <a:solidFill>
            <a:srgbClr val="86FFF1"/>
          </a:solid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SzPts val="945"/>
              <a:buChar char="■"/>
            </a:pPr>
            <a:r>
              <a:rPr lang="en-US" sz="1260"/>
              <a:t>Endpoint can be determined by potentiometer:</a:t>
            </a:r>
            <a:endParaRPr/>
          </a:p>
        </p:txBody>
      </p:sp>
      <p:pic>
        <p:nvPicPr>
          <p:cNvPr id="1553" name="Google Shape;1553;g724b252115_0_161" descr="http://www.dlt.ncssm.edu/tiger/diagrams/electrochem/RedoxTitrationSetup.jpg"/>
          <p:cNvPicPr preferRelativeResize="0"/>
          <p:nvPr/>
        </p:nvPicPr>
        <p:blipFill rotWithShape="1">
          <a:blip r:embed="rId8">
            <a:alphaModFix/>
          </a:blip>
          <a:srcRect/>
          <a:stretch/>
        </p:blipFill>
        <p:spPr>
          <a:xfrm>
            <a:off x="196726" y="1717314"/>
            <a:ext cx="2249018" cy="2998691"/>
          </a:xfrm>
          <a:prstGeom prst="rect">
            <a:avLst/>
          </a:prstGeom>
          <a:noFill/>
          <a:ln>
            <a:noFill/>
          </a:ln>
        </p:spPr>
      </p:pic>
      <p:pic>
        <p:nvPicPr>
          <p:cNvPr id="1554" name="Google Shape;1554;g724b252115_0_161" descr="Difference Between Acid-Base Titration and Redox Titration - infographic"/>
          <p:cNvPicPr preferRelativeResize="0"/>
          <p:nvPr/>
        </p:nvPicPr>
        <p:blipFill rotWithShape="1">
          <a:blip r:embed="rId9">
            <a:alphaModFix/>
          </a:blip>
          <a:srcRect/>
          <a:stretch/>
        </p:blipFill>
        <p:spPr>
          <a:xfrm>
            <a:off x="0" y="1047536"/>
            <a:ext cx="2768785" cy="4939436"/>
          </a:xfrm>
          <a:prstGeom prst="rect">
            <a:avLst/>
          </a:prstGeom>
          <a:noFill/>
          <a:ln>
            <a:noFill/>
          </a:ln>
        </p:spPr>
      </p:pic>
      <p:pic>
        <p:nvPicPr>
          <p:cNvPr id="1555" name="Google Shape;1555;g724b252115_0_161" descr="http://staff.buffalostate.edu/nazareay/che112/Mno4.gif"/>
          <p:cNvPicPr preferRelativeResize="0"/>
          <p:nvPr/>
        </p:nvPicPr>
        <p:blipFill rotWithShape="1">
          <a:blip r:embed="rId10">
            <a:alphaModFix/>
          </a:blip>
          <a:srcRect/>
          <a:stretch/>
        </p:blipFill>
        <p:spPr>
          <a:xfrm>
            <a:off x="5047063" y="3699538"/>
            <a:ext cx="1511300" cy="1554480"/>
          </a:xfrm>
          <a:prstGeom prst="rect">
            <a:avLst/>
          </a:prstGeom>
          <a:noFill/>
          <a:ln w="19050" cap="flat" cmpd="sng">
            <a:solidFill>
              <a:srgbClr val="9775A7"/>
            </a:solidFill>
            <a:prstDash val="solid"/>
            <a:round/>
            <a:headEnd type="none" w="sm" len="sm"/>
            <a:tailEnd type="none" w="sm" len="sm"/>
          </a:ln>
        </p:spPr>
      </p:pic>
      <p:sp>
        <p:nvSpPr>
          <p:cNvPr id="1556" name="Google Shape;1556;g724b252115_0_161"/>
          <p:cNvSpPr txBox="1"/>
          <p:nvPr/>
        </p:nvSpPr>
        <p:spPr>
          <a:xfrm>
            <a:off x="4947910" y="5343182"/>
            <a:ext cx="4096800" cy="738600"/>
          </a:xfrm>
          <a:prstGeom prst="rect">
            <a:avLst/>
          </a:prstGeom>
          <a:solidFill>
            <a:srgbClr val="E6DEE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Done when the endpoint can be hard to ID – add an excess, and then back titrate to determine how much is in excess</a:t>
            </a:r>
            <a:endParaRPr sz="1400" b="0" i="0" u="none" strike="noStrike" cap="none">
              <a:solidFill>
                <a:schemeClr val="dk1"/>
              </a:solidFill>
              <a:latin typeface="Rockwell"/>
              <a:ea typeface="Rockwell"/>
              <a:cs typeface="Rockwell"/>
              <a:sym typeface="Rockwell"/>
            </a:endParaRPr>
          </a:p>
        </p:txBody>
      </p:sp>
      <p:sp>
        <p:nvSpPr>
          <p:cNvPr id="1557" name="Google Shape;1557;g724b252115_0_161"/>
          <p:cNvSpPr txBox="1"/>
          <p:nvPr/>
        </p:nvSpPr>
        <p:spPr>
          <a:xfrm>
            <a:off x="7935598" y="-32652"/>
            <a:ext cx="1141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11">
                  <a:extLst>
                    <a:ext uri="{A12FA001-AC4F-418D-AE19-62706E023703}">
                      <ahyp:hlinkClr xmlns:ahyp="http://schemas.microsoft.com/office/drawing/2018/hyperlinkcolor" val="tx"/>
                    </a:ext>
                  </a:extLst>
                </a:hlinkClick>
              </a:rPr>
              <a:t>Source 1</a:t>
            </a:r>
            <a:endParaRPr sz="1800" b="0" i="0" u="none" strike="noStrike" cap="none">
              <a:solidFill>
                <a:schemeClr val="dk1"/>
              </a:solidFill>
              <a:latin typeface="Rockwell"/>
              <a:ea typeface="Rockwell"/>
              <a:cs typeface="Rockwell"/>
              <a:sym typeface="Rockwell"/>
            </a:endParaRPr>
          </a:p>
        </p:txBody>
      </p:sp>
      <p:sp>
        <p:nvSpPr>
          <p:cNvPr id="1558" name="Google Shape;1558;g724b252115_0_161"/>
          <p:cNvSpPr txBox="1"/>
          <p:nvPr/>
        </p:nvSpPr>
        <p:spPr>
          <a:xfrm>
            <a:off x="8144771" y="1912165"/>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12">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559" name="Google Shape;1559;g724b252115_0_161"/>
          <p:cNvSpPr txBox="1"/>
          <p:nvPr/>
        </p:nvSpPr>
        <p:spPr>
          <a:xfrm>
            <a:off x="7651057" y="2226905"/>
            <a:ext cx="13887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13">
                  <a:extLst>
                    <a:ext uri="{A12FA001-AC4F-418D-AE19-62706E023703}">
                      <ahyp:hlinkClr xmlns:ahyp="http://schemas.microsoft.com/office/drawing/2018/hyperlinkcolor" val="tx"/>
                    </a:ext>
                  </a:extLst>
                </a:hlinkClick>
              </a:rPr>
              <a:t>Virtual Lab</a:t>
            </a:r>
            <a:endParaRPr sz="1800" b="0" i="0" u="none" strike="noStrike" cap="none">
              <a:solidFill>
                <a:schemeClr val="dk1"/>
              </a:solidFill>
              <a:latin typeface="Rockwell"/>
              <a:ea typeface="Rockwell"/>
              <a:cs typeface="Rockwell"/>
              <a:sym typeface="Rockwell"/>
            </a:endParaRPr>
          </a:p>
        </p:txBody>
      </p:sp>
      <p:pic>
        <p:nvPicPr>
          <p:cNvPr id="1560" name="Google Shape;1560;g724b252115_0_161" descr="http://staff.buffalostate.edu/nazareay/che112/Cro4.gif"/>
          <p:cNvPicPr preferRelativeResize="0"/>
          <p:nvPr/>
        </p:nvPicPr>
        <p:blipFill rotWithShape="1">
          <a:blip r:embed="rId14">
            <a:alphaModFix/>
          </a:blip>
          <a:srcRect/>
          <a:stretch/>
        </p:blipFill>
        <p:spPr>
          <a:xfrm>
            <a:off x="6748220" y="3694695"/>
            <a:ext cx="1625600" cy="1548497"/>
          </a:xfrm>
          <a:prstGeom prst="rect">
            <a:avLst/>
          </a:prstGeom>
          <a:noFill/>
          <a:ln w="9525" cap="flat" cmpd="sng">
            <a:solidFill>
              <a:srgbClr val="9775A7"/>
            </a:solidFill>
            <a:prstDash val="solid"/>
            <a:round/>
            <a:headEnd type="none" w="sm" len="sm"/>
            <a:tailEnd type="none" w="sm" len="sm"/>
          </a:ln>
        </p:spPr>
      </p:pic>
      <p:sp>
        <p:nvSpPr>
          <p:cNvPr id="1561" name="Google Shape;1561;g724b252115_0_161"/>
          <p:cNvSpPr txBox="1"/>
          <p:nvPr/>
        </p:nvSpPr>
        <p:spPr>
          <a:xfrm>
            <a:off x="8372303" y="4977019"/>
            <a:ext cx="6675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sng" strike="noStrike" cap="none">
                <a:solidFill>
                  <a:schemeClr val="dk1"/>
                </a:solidFill>
                <a:latin typeface="Rockwell"/>
                <a:ea typeface="Rockwell"/>
                <a:cs typeface="Rockwell"/>
                <a:sym typeface="Rockwell"/>
                <a:hlinkClick r:id="rId15">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pic>
        <p:nvPicPr>
          <p:cNvPr id="1562" name="Google Shape;1562;g724b252115_0_161" descr="http://chubbyrevision.weebly.com/uploads/1/0/5/8/10584247/961754646_orig.jpg"/>
          <p:cNvPicPr preferRelativeResize="0"/>
          <p:nvPr/>
        </p:nvPicPr>
        <p:blipFill rotWithShape="1">
          <a:blip r:embed="rId16">
            <a:alphaModFix/>
          </a:blip>
          <a:srcRect/>
          <a:stretch/>
        </p:blipFill>
        <p:spPr>
          <a:xfrm>
            <a:off x="5861281" y="160900"/>
            <a:ext cx="2074318" cy="1555738"/>
          </a:xfrm>
          <a:prstGeom prst="rect">
            <a:avLst/>
          </a:prstGeom>
          <a:noFill/>
          <a:ln>
            <a:noFill/>
          </a:ln>
        </p:spPr>
      </p:pic>
      <p:sp>
        <p:nvSpPr>
          <p:cNvPr id="1563" name="Google Shape;1563;g724b252115_0_161"/>
          <p:cNvSpPr txBox="1"/>
          <p:nvPr/>
        </p:nvSpPr>
        <p:spPr>
          <a:xfrm>
            <a:off x="3302758" y="6066787"/>
            <a:ext cx="5841300" cy="8079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Learning Objectives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1.20: The student can design, and/or interpret data from, an experiment that uses titration to determine the concentration of an analyte in a solution.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3.9: The student is able to design and/or interpret the results of an experiment involving a redox titration. </a:t>
            </a:r>
            <a:endParaRPr sz="1050" b="0" i="0" u="none" strike="noStrike" cap="none">
              <a:solidFill>
                <a:schemeClr val="dk1"/>
              </a:solidFill>
              <a:latin typeface="Rockwell"/>
              <a:ea typeface="Rockwell"/>
              <a:cs typeface="Rockwell"/>
              <a:sym typeface="Rockwell"/>
            </a:endParaRPr>
          </a:p>
        </p:txBody>
      </p:sp>
      <p:sp>
        <p:nvSpPr>
          <p:cNvPr id="1564" name="Google Shape;1564;g724b252115_0_161"/>
          <p:cNvSpPr txBox="1"/>
          <p:nvPr/>
        </p:nvSpPr>
        <p:spPr>
          <a:xfrm>
            <a:off x="0" y="6078455"/>
            <a:ext cx="3302700" cy="784800"/>
          </a:xfrm>
          <a:prstGeom prst="rect">
            <a:avLst/>
          </a:prstGeom>
          <a:solidFill>
            <a:schemeClr val="accent6"/>
          </a:solid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Science Practices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4.2 The student can </a:t>
            </a:r>
            <a:r>
              <a:rPr lang="en-US" sz="900" b="0" i="1" u="none" strike="noStrike" cap="none">
                <a:solidFill>
                  <a:schemeClr val="dk1"/>
                </a:solidFill>
                <a:latin typeface="Rockwell"/>
                <a:ea typeface="Rockwell"/>
                <a:cs typeface="Rockwell"/>
                <a:sym typeface="Rockwell"/>
              </a:rPr>
              <a:t>design a plan </a:t>
            </a:r>
            <a:r>
              <a:rPr lang="en-US" sz="900" b="0" i="0" u="none" strike="noStrike" cap="none">
                <a:solidFill>
                  <a:schemeClr val="dk1"/>
                </a:solidFill>
                <a:latin typeface="Rockwell"/>
                <a:ea typeface="Rockwell"/>
                <a:cs typeface="Rockwell"/>
                <a:sym typeface="Rockwell"/>
              </a:rPr>
              <a:t>for collecting data to answer a particular scientific question.</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5.1 The student can </a:t>
            </a:r>
            <a:r>
              <a:rPr lang="en-US" sz="900" b="0" i="1" u="none" strike="noStrike" cap="none">
                <a:solidFill>
                  <a:schemeClr val="dk1"/>
                </a:solidFill>
                <a:latin typeface="Rockwell"/>
                <a:ea typeface="Rockwell"/>
                <a:cs typeface="Rockwell"/>
                <a:sym typeface="Rockwell"/>
              </a:rPr>
              <a:t>analyze data </a:t>
            </a:r>
            <a:r>
              <a:rPr lang="en-US" sz="900" b="0" i="0" u="none" strike="noStrike" cap="none">
                <a:solidFill>
                  <a:schemeClr val="dk1"/>
                </a:solidFill>
                <a:latin typeface="Rockwell"/>
                <a:ea typeface="Rockwell"/>
                <a:cs typeface="Rockwell"/>
                <a:sym typeface="Rockwell"/>
              </a:rPr>
              <a:t>to identify patterns or relationships.</a:t>
            </a:r>
            <a:endParaRPr sz="900" b="0" i="0" u="sng" strike="noStrike" cap="none">
              <a:solidFill>
                <a:schemeClr val="dk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554"/>
                                        </p:tgtEl>
                                      </p:cBhvr>
                                    </p:animEffect>
                                    <p:set>
                                      <p:cBhvr>
                                        <p:cTn id="7" dur="1" fill="hold">
                                          <p:stCondLst>
                                            <p:cond delay="1000"/>
                                          </p:stCondLst>
                                        </p:cTn>
                                        <p:tgtEl>
                                          <p:spTgt spid="155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1553"/>
                                        </p:tgtEl>
                                      </p:cBhvr>
                                    </p:animEffect>
                                    <p:set>
                                      <p:cBhvr>
                                        <p:cTn id="12" dur="1" fill="hold">
                                          <p:stCondLst>
                                            <p:cond delay="2000"/>
                                          </p:stCondLst>
                                        </p:cTn>
                                        <p:tgtEl>
                                          <p:spTgt spid="1553"/>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2000"/>
                                        <p:tgtEl>
                                          <p:spTgt spid="1552">
                                            <p:txEl>
                                              <p:pRg st="0" end="0"/>
                                            </p:txEl>
                                          </p:spTgt>
                                        </p:tgtEl>
                                      </p:cBhvr>
                                    </p:animEffect>
                                    <p:set>
                                      <p:cBhvr>
                                        <p:cTn id="15" dur="1" fill="hold">
                                          <p:stCondLst>
                                            <p:cond delay="2000"/>
                                          </p:stCondLst>
                                        </p:cTn>
                                        <p:tgtEl>
                                          <p:spTgt spid="1552">
                                            <p:txEl>
                                              <p:pRg st="0" end="0"/>
                                            </p:txEl>
                                          </p:spTgt>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2000"/>
                                        <p:tgtEl>
                                          <p:spTgt spid="1551"/>
                                        </p:tgtEl>
                                      </p:cBhvr>
                                    </p:animEffect>
                                    <p:set>
                                      <p:cBhvr>
                                        <p:cTn id="20" dur="1" fill="hold">
                                          <p:stCondLst>
                                            <p:cond delay="2000"/>
                                          </p:stCondLst>
                                        </p:cTn>
                                        <p:tgtEl>
                                          <p:spTgt spid="1551"/>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2000"/>
                                        <p:tgtEl>
                                          <p:spTgt spid="1550">
                                            <p:txEl>
                                              <p:pRg st="0" end="0"/>
                                            </p:txEl>
                                          </p:spTgt>
                                        </p:tgtEl>
                                      </p:cBhvr>
                                    </p:animEffect>
                                    <p:set>
                                      <p:cBhvr>
                                        <p:cTn id="23" dur="1" fill="hold">
                                          <p:stCondLst>
                                            <p:cond delay="2000"/>
                                          </p:stCondLst>
                                        </p:cTn>
                                        <p:tgtEl>
                                          <p:spTgt spid="1550">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sp>
        <p:nvSpPr>
          <p:cNvPr id="1570" name="Google Shape;1570;g724b250972_0_1040"/>
          <p:cNvSpPr txBox="1">
            <a:spLocks noGrp="1"/>
          </p:cNvSpPr>
          <p:nvPr>
            <p:ph type="title"/>
          </p:nvPr>
        </p:nvSpPr>
        <p:spPr>
          <a:xfrm>
            <a:off x="1296768" y="3204408"/>
            <a:ext cx="5638800" cy="1362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4000"/>
              <a:buFont typeface="Rockwell"/>
              <a:buNone/>
            </a:pPr>
            <a:r>
              <a:rPr lang="en-US" sz="4000"/>
              <a:t>Unit 5 </a:t>
            </a:r>
            <a:endParaRPr sz="4000"/>
          </a:p>
        </p:txBody>
      </p:sp>
      <p:sp>
        <p:nvSpPr>
          <p:cNvPr id="1571" name="Google Shape;1571;g724b250972_0_1040"/>
          <p:cNvSpPr txBox="1">
            <a:spLocks noGrp="1"/>
          </p:cNvSpPr>
          <p:nvPr>
            <p:ph type="body" idx="1"/>
          </p:nvPr>
        </p:nvSpPr>
        <p:spPr>
          <a:xfrm>
            <a:off x="1370550" y="4566402"/>
            <a:ext cx="6627900" cy="1053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750"/>
              <a:buNone/>
            </a:pPr>
            <a:r>
              <a:rPr lang="en-US" sz="5000"/>
              <a:t>Kinetics  7- 9% </a:t>
            </a:r>
            <a:endParaRPr sz="5000"/>
          </a:p>
          <a:p>
            <a:pPr marL="0" lvl="0" indent="0" algn="l" rtl="0">
              <a:lnSpc>
                <a:spcPct val="100000"/>
              </a:lnSpc>
              <a:spcBef>
                <a:spcPts val="0"/>
              </a:spcBef>
              <a:spcAft>
                <a:spcPts val="0"/>
              </a:spcAft>
              <a:buSzPts val="3750"/>
              <a:buNone/>
            </a:pPr>
            <a:r>
              <a:rPr lang="en-US" sz="5000" u="sng">
                <a:solidFill>
                  <a:schemeClr val="hlink"/>
                </a:solidFill>
                <a:hlinkClick r:id="rId3"/>
              </a:rPr>
              <a:t>Good Review!! </a:t>
            </a:r>
            <a:endParaRPr sz="5000"/>
          </a:p>
        </p:txBody>
      </p:sp>
      <p:pic>
        <p:nvPicPr>
          <p:cNvPr id="1572" name="Google Shape;1572;g724b250972_0_1040"/>
          <p:cNvPicPr preferRelativeResize="0"/>
          <p:nvPr/>
        </p:nvPicPr>
        <p:blipFill rotWithShape="1">
          <a:blip r:embed="rId4">
            <a:alphaModFix/>
          </a:blip>
          <a:srcRect t="11911" b="436"/>
          <a:stretch/>
        </p:blipFill>
        <p:spPr>
          <a:xfrm>
            <a:off x="755328" y="582673"/>
            <a:ext cx="7858329" cy="2920052"/>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sp>
        <p:nvSpPr>
          <p:cNvPr id="1577" name="Google Shape;1577;g724b250972_0_1047"/>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Factors Affecting Reaction Rate</a:t>
            </a:r>
            <a:endParaRPr/>
          </a:p>
        </p:txBody>
      </p:sp>
      <p:sp>
        <p:nvSpPr>
          <p:cNvPr id="1578" name="Google Shape;1578;g724b250972_0_1047"/>
          <p:cNvSpPr txBox="1">
            <a:spLocks noGrp="1"/>
          </p:cNvSpPr>
          <p:nvPr>
            <p:ph type="body" idx="1"/>
          </p:nvPr>
        </p:nvSpPr>
        <p:spPr>
          <a:xfrm>
            <a:off x="123298" y="3146825"/>
            <a:ext cx="3477000" cy="1575300"/>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200"/>
              <a:buNone/>
            </a:pPr>
            <a:r>
              <a:rPr lang="en-US" sz="1600" i="1">
                <a:solidFill>
                  <a:schemeClr val="accent3"/>
                </a:solidFill>
              </a:rPr>
              <a:t>Collision theory states that reactants must collide in the correct orientation and with enough energy for the molecules to react; changing the number of collisions will affect the reaction rate</a:t>
            </a:r>
            <a:endParaRPr sz="1600" i="1">
              <a:solidFill>
                <a:schemeClr val="accent3"/>
              </a:solidFill>
            </a:endParaRPr>
          </a:p>
        </p:txBody>
      </p:sp>
      <p:sp>
        <p:nvSpPr>
          <p:cNvPr id="1579" name="Google Shape;1579;g724b250972_0_1047"/>
          <p:cNvSpPr txBox="1">
            <a:spLocks noGrp="1"/>
          </p:cNvSpPr>
          <p:nvPr>
            <p:ph type="body" idx="2"/>
          </p:nvPr>
        </p:nvSpPr>
        <p:spPr>
          <a:xfrm>
            <a:off x="3476970" y="1010976"/>
            <a:ext cx="5425200" cy="52836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Factors that Affect Reaction Rate</a:t>
            </a:r>
            <a:endParaRPr/>
          </a:p>
          <a:p>
            <a:pPr marL="457200" lvl="1" indent="-228600" algn="l" rtl="0">
              <a:lnSpc>
                <a:spcPct val="100000"/>
              </a:lnSpc>
              <a:spcBef>
                <a:spcPts val="600"/>
              </a:spcBef>
              <a:spcAft>
                <a:spcPts val="0"/>
              </a:spcAft>
              <a:buSzPts val="1350"/>
              <a:buChar char="■"/>
            </a:pPr>
            <a:r>
              <a:rPr lang="en-US" b="1"/>
              <a:t>State of reactants</a:t>
            </a:r>
            <a:endParaRPr/>
          </a:p>
          <a:p>
            <a:pPr marL="685800" lvl="2" indent="-228600" algn="l" rtl="0">
              <a:lnSpc>
                <a:spcPct val="100000"/>
              </a:lnSpc>
              <a:spcBef>
                <a:spcPts val="600"/>
              </a:spcBef>
              <a:spcAft>
                <a:spcPts val="0"/>
              </a:spcAft>
              <a:buSzPts val="1350"/>
              <a:buChar char="■"/>
            </a:pPr>
            <a:r>
              <a:rPr lang="en-US"/>
              <a:t>Rate increases as state changes from       solid 🡪 gas as increased molecular movement allows for more opportunity for collision</a:t>
            </a:r>
            <a:endParaRPr/>
          </a:p>
          <a:p>
            <a:pPr marL="685800" lvl="2" indent="-228600" algn="l" rtl="0">
              <a:lnSpc>
                <a:spcPct val="100000"/>
              </a:lnSpc>
              <a:spcBef>
                <a:spcPts val="600"/>
              </a:spcBef>
              <a:spcAft>
                <a:spcPts val="0"/>
              </a:spcAft>
              <a:buSzPts val="1350"/>
              <a:buChar char="■"/>
            </a:pPr>
            <a:r>
              <a:rPr lang="en-US"/>
              <a:t>Greater surface area of solids will increase rate as more reactant is exposed and able participate in collisions</a:t>
            </a:r>
            <a:endParaRPr/>
          </a:p>
          <a:p>
            <a:pPr marL="457200" lvl="1" indent="-228600" algn="l" rtl="0">
              <a:lnSpc>
                <a:spcPct val="100000"/>
              </a:lnSpc>
              <a:spcBef>
                <a:spcPts val="600"/>
              </a:spcBef>
              <a:spcAft>
                <a:spcPts val="0"/>
              </a:spcAft>
              <a:buSzPts val="1350"/>
              <a:buChar char="■"/>
            </a:pPr>
            <a:r>
              <a:rPr lang="en-US" b="1"/>
              <a:t>Temperature</a:t>
            </a:r>
            <a:r>
              <a:rPr lang="en-US"/>
              <a:t> - more kinetic energy leads to more successful collisions between molecules </a:t>
            </a:r>
            <a:endParaRPr/>
          </a:p>
          <a:p>
            <a:pPr marL="457200" lvl="1" indent="-228600" algn="l" rtl="0">
              <a:lnSpc>
                <a:spcPct val="100000"/>
              </a:lnSpc>
              <a:spcBef>
                <a:spcPts val="600"/>
              </a:spcBef>
              <a:spcAft>
                <a:spcPts val="0"/>
              </a:spcAft>
              <a:buSzPts val="1350"/>
              <a:buChar char="■"/>
            </a:pPr>
            <a:r>
              <a:rPr lang="en-US" b="1"/>
              <a:t>Concentration</a:t>
            </a:r>
            <a:r>
              <a:rPr lang="en-US"/>
              <a:t> – more reactants 🡪 more collisions</a:t>
            </a:r>
            <a:endParaRPr/>
          </a:p>
          <a:p>
            <a:pPr marL="457200" lvl="1" indent="-228600" algn="l" rtl="0">
              <a:lnSpc>
                <a:spcPct val="100000"/>
              </a:lnSpc>
              <a:spcBef>
                <a:spcPts val="600"/>
              </a:spcBef>
              <a:spcAft>
                <a:spcPts val="0"/>
              </a:spcAft>
              <a:buSzPts val="1350"/>
              <a:buChar char="■"/>
            </a:pPr>
            <a:r>
              <a:rPr lang="en-US" b="1"/>
              <a:t>Use of a catalyst </a:t>
            </a:r>
            <a:r>
              <a:rPr lang="en-US"/>
              <a:t>– affect the mechanism of reaction leading to faster rate </a:t>
            </a:r>
            <a:endParaRPr/>
          </a:p>
        </p:txBody>
      </p:sp>
      <p:sp>
        <p:nvSpPr>
          <p:cNvPr id="1580" name="Google Shape;1580;g724b250972_0_1047"/>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581" name="Google Shape;1581;g724b250972_0_1047"/>
          <p:cNvSpPr txBox="1"/>
          <p:nvPr/>
        </p:nvSpPr>
        <p:spPr>
          <a:xfrm>
            <a:off x="0" y="5953336"/>
            <a:ext cx="9144000" cy="110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LO 4.1: 	The student is able to design and/or interpret the results of an experiment regarding the factors (i.e., temperature, concentration, surface area) that may influence the rate of a reaction.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1582" name="Google Shape;1582;g724b250972_0_1047"/>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583" name="Google Shape;1583;g724b250972_0_1047"/>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584" name="Google Shape;1584;g724b250972_0_1047"/>
          <p:cNvPicPr preferRelativeResize="0"/>
          <p:nvPr/>
        </p:nvPicPr>
        <p:blipFill rotWithShape="1">
          <a:blip r:embed="rId5">
            <a:alphaModFix/>
          </a:blip>
          <a:srcRect/>
          <a:stretch/>
        </p:blipFill>
        <p:spPr>
          <a:xfrm>
            <a:off x="283584" y="838370"/>
            <a:ext cx="3036138" cy="2180314"/>
          </a:xfrm>
          <a:prstGeom prst="rect">
            <a:avLst/>
          </a:prstGeom>
          <a:noFill/>
          <a:ln>
            <a:noFill/>
          </a:ln>
        </p:spPr>
      </p:pic>
      <p:sp>
        <p:nvSpPr>
          <p:cNvPr id="1585" name="Google Shape;1585;g724b250972_0_1047"/>
          <p:cNvSpPr/>
          <p:nvPr/>
        </p:nvSpPr>
        <p:spPr>
          <a:xfrm>
            <a:off x="123298" y="4894386"/>
            <a:ext cx="35757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Rate is the change in concentration over time </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r>
              <a:rPr lang="en-US" sz="1800" b="1" i="0" u="none" strike="noStrike" cap="none">
                <a:solidFill>
                  <a:schemeClr val="dk1"/>
                </a:solidFill>
                <a:latin typeface="Rockwell"/>
                <a:ea typeface="Rockwell"/>
                <a:cs typeface="Rockwell"/>
                <a:sym typeface="Rockwell"/>
              </a:rPr>
              <a:t>Δ[A] / t</a:t>
            </a:r>
            <a:endParaRPr sz="1800" b="1" i="0" u="none" strike="noStrike" cap="none">
              <a:solidFill>
                <a:schemeClr val="dk1"/>
              </a:solidFill>
              <a:latin typeface="Rockwell"/>
              <a:ea typeface="Rockwell"/>
              <a:cs typeface="Rockwell"/>
              <a:sym typeface="Rockwe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g724b252115_0_36"/>
          <p:cNvSpPr txBox="1">
            <a:spLocks noGrp="1"/>
          </p:cNvSpPr>
          <p:nvPr>
            <p:ph type="title"/>
          </p:nvPr>
        </p:nvSpPr>
        <p:spPr>
          <a:xfrm>
            <a:off x="498474" y="163262"/>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B0F0"/>
              </a:buClr>
              <a:buSzPts val="3600"/>
              <a:buFont typeface="Rockwell"/>
              <a:buNone/>
            </a:pPr>
            <a:r>
              <a:rPr lang="en-US">
                <a:solidFill>
                  <a:srgbClr val="00B0F0"/>
                </a:solidFill>
              </a:rPr>
              <a:t>Gravimetric Analysis</a:t>
            </a:r>
            <a:br>
              <a:rPr lang="en-US">
                <a:solidFill>
                  <a:srgbClr val="00B0F0"/>
                </a:solidFill>
              </a:rPr>
            </a:br>
            <a:endParaRPr>
              <a:solidFill>
                <a:srgbClr val="00B0F0"/>
              </a:solidFill>
            </a:endParaRPr>
          </a:p>
        </p:txBody>
      </p:sp>
      <p:sp>
        <p:nvSpPr>
          <p:cNvPr id="606" name="Google Shape;606;g724b252115_0_36"/>
          <p:cNvSpPr txBox="1">
            <a:spLocks noGrp="1"/>
          </p:cNvSpPr>
          <p:nvPr>
            <p:ph type="body" idx="1"/>
          </p:nvPr>
        </p:nvSpPr>
        <p:spPr>
          <a:xfrm>
            <a:off x="35074" y="678765"/>
            <a:ext cx="3567900" cy="49596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050"/>
              <a:buChar char="■"/>
            </a:pPr>
            <a:r>
              <a:rPr lang="en-US" sz="1400"/>
              <a:t>What It Determines:  </a:t>
            </a:r>
            <a:endParaRPr/>
          </a:p>
          <a:p>
            <a:pPr marL="457200" lvl="1" indent="-228600" algn="l" rtl="0">
              <a:lnSpc>
                <a:spcPct val="100000"/>
              </a:lnSpc>
              <a:spcBef>
                <a:spcPts val="600"/>
              </a:spcBef>
              <a:spcAft>
                <a:spcPts val="0"/>
              </a:spcAft>
              <a:buSzPts val="1050"/>
              <a:buChar char="■"/>
            </a:pPr>
            <a:r>
              <a:rPr lang="en-US" sz="1400"/>
              <a:t>amount of analyte by mass measurements</a:t>
            </a:r>
            <a:endParaRPr/>
          </a:p>
          <a:p>
            <a:pPr marL="457200" lvl="1" indent="-228600" algn="l" rtl="0">
              <a:lnSpc>
                <a:spcPct val="100000"/>
              </a:lnSpc>
              <a:spcBef>
                <a:spcPts val="600"/>
              </a:spcBef>
              <a:spcAft>
                <a:spcPts val="0"/>
              </a:spcAft>
              <a:buSzPts val="1050"/>
              <a:buChar char="■"/>
            </a:pPr>
            <a:r>
              <a:rPr lang="en-US" sz="1400"/>
              <a:t>% composition</a:t>
            </a:r>
            <a:endParaRPr/>
          </a:p>
          <a:p>
            <a:pPr marL="457200" lvl="1" indent="-228600" algn="l" rtl="0">
              <a:lnSpc>
                <a:spcPct val="100000"/>
              </a:lnSpc>
              <a:spcBef>
                <a:spcPts val="600"/>
              </a:spcBef>
              <a:spcAft>
                <a:spcPts val="0"/>
              </a:spcAft>
              <a:buSzPts val="1050"/>
              <a:buChar char="■"/>
            </a:pPr>
            <a:r>
              <a:rPr lang="en-US" sz="1400"/>
              <a:t>empirical formulas</a:t>
            </a:r>
            <a:endParaRPr/>
          </a:p>
          <a:p>
            <a:pPr marL="228600" lvl="0" indent="-228600" algn="l" rtl="0">
              <a:lnSpc>
                <a:spcPct val="100000"/>
              </a:lnSpc>
              <a:spcBef>
                <a:spcPts val="2000"/>
              </a:spcBef>
              <a:spcAft>
                <a:spcPts val="0"/>
              </a:spcAft>
              <a:buSzPts val="1050"/>
              <a:buChar char="■"/>
            </a:pPr>
            <a:r>
              <a:rPr lang="en-US" sz="1400"/>
              <a:t>How It Can Be Done:  </a:t>
            </a:r>
            <a:endParaRPr/>
          </a:p>
          <a:p>
            <a:pPr marL="457200" lvl="1" indent="-228600" algn="l" rtl="0">
              <a:lnSpc>
                <a:spcPct val="100000"/>
              </a:lnSpc>
              <a:spcBef>
                <a:spcPts val="600"/>
              </a:spcBef>
              <a:spcAft>
                <a:spcPts val="0"/>
              </a:spcAft>
              <a:buSzPts val="1050"/>
              <a:buChar char="■"/>
            </a:pPr>
            <a:r>
              <a:rPr lang="en-US" sz="1400"/>
              <a:t>Dehydration of a hydrate</a:t>
            </a:r>
            <a:endParaRPr/>
          </a:p>
          <a:p>
            <a:pPr marL="457200" lvl="1" indent="-228600" algn="l" rtl="0">
              <a:lnSpc>
                <a:spcPct val="100000"/>
              </a:lnSpc>
              <a:spcBef>
                <a:spcPts val="600"/>
              </a:spcBef>
              <a:spcAft>
                <a:spcPts val="0"/>
              </a:spcAft>
              <a:buSzPts val="1050"/>
              <a:buChar char="■"/>
            </a:pPr>
            <a:r>
              <a:rPr lang="en-US" sz="1400"/>
              <a:t>Forming a precipitate, which is then isolated and massed</a:t>
            </a:r>
            <a:endParaRPr/>
          </a:p>
          <a:p>
            <a:pPr marL="228600" lvl="0" indent="-228600" algn="l" rtl="0">
              <a:lnSpc>
                <a:spcPct val="100000"/>
              </a:lnSpc>
              <a:spcBef>
                <a:spcPts val="2000"/>
              </a:spcBef>
              <a:spcAft>
                <a:spcPts val="0"/>
              </a:spcAft>
              <a:buSzPts val="1050"/>
              <a:buChar char="■"/>
            </a:pPr>
            <a:r>
              <a:rPr lang="en-US" sz="1400"/>
              <a:t>Analysis:</a:t>
            </a:r>
            <a:endParaRPr/>
          </a:p>
          <a:p>
            <a:pPr marL="457200" lvl="1" indent="-228600" algn="l" rtl="0">
              <a:lnSpc>
                <a:spcPct val="100000"/>
              </a:lnSpc>
              <a:spcBef>
                <a:spcPts val="600"/>
              </a:spcBef>
              <a:spcAft>
                <a:spcPts val="0"/>
              </a:spcAft>
              <a:buSzPts val="1050"/>
              <a:buChar char="■"/>
            </a:pPr>
            <a:r>
              <a:rPr lang="en-US" sz="1400"/>
              <a:t>Remember to ALWAYS go to moles!</a:t>
            </a:r>
            <a:endParaRPr/>
          </a:p>
          <a:p>
            <a:pPr marL="457200" lvl="1" indent="-228600" algn="l" rtl="0">
              <a:lnSpc>
                <a:spcPct val="100000"/>
              </a:lnSpc>
              <a:spcBef>
                <a:spcPts val="600"/>
              </a:spcBef>
              <a:spcAft>
                <a:spcPts val="0"/>
              </a:spcAft>
              <a:buSzPts val="1050"/>
              <a:buChar char="■"/>
            </a:pPr>
            <a:r>
              <a:rPr lang="en-US" sz="1400"/>
              <a:t>use mole ratios to convert between various components</a:t>
            </a:r>
            <a:endParaRPr/>
          </a:p>
          <a:p>
            <a:pPr marL="228600" lvl="0" indent="-152400" algn="l" rtl="0">
              <a:lnSpc>
                <a:spcPct val="100000"/>
              </a:lnSpc>
              <a:spcBef>
                <a:spcPts val="2000"/>
              </a:spcBef>
              <a:spcAft>
                <a:spcPts val="0"/>
              </a:spcAft>
              <a:buSzPts val="1200"/>
              <a:buNone/>
            </a:pPr>
            <a:endParaRPr sz="1600"/>
          </a:p>
        </p:txBody>
      </p:sp>
      <p:sp>
        <p:nvSpPr>
          <p:cNvPr id="607" name="Google Shape;607;g724b252115_0_36"/>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608" name="Google Shape;608;g724b252115_0_36"/>
          <p:cNvSpPr txBox="1"/>
          <p:nvPr/>
        </p:nvSpPr>
        <p:spPr>
          <a:xfrm>
            <a:off x="4571997" y="5590100"/>
            <a:ext cx="4572000" cy="12801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Learning Objectives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1.3: The student is able to select and apply mathematical relationships to mass data in order to justify a claim regarding the identity and/or estimated purity of a substance.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1.17: The student is able to express the law of conservation of mass quantitatively and qualitatively using symbolic representations and particulate drawings.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1.19: The student can design, and/or interpret data from, an experiment that uses gravimetric analysis to determine the concentration of an analyte in a solution.</a:t>
            </a:r>
            <a:r>
              <a:rPr lang="en-US" sz="105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
        <p:nvSpPr>
          <p:cNvPr id="609" name="Google Shape;609;g724b252115_0_36"/>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610" name="Google Shape;610;g724b252115_0_36"/>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611" name="Google Shape;611;g724b252115_0_36"/>
          <p:cNvSpPr txBox="1"/>
          <p:nvPr/>
        </p:nvSpPr>
        <p:spPr>
          <a:xfrm>
            <a:off x="0" y="5586908"/>
            <a:ext cx="4572000" cy="1280100"/>
          </a:xfrm>
          <a:prstGeom prst="rect">
            <a:avLst/>
          </a:prstGeom>
          <a:solidFill>
            <a:schemeClr val="accent6"/>
          </a:solid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Science Practices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1.5  The student can </a:t>
            </a:r>
            <a:r>
              <a:rPr lang="en-US" sz="900" b="0" i="1" u="none" strike="noStrike" cap="none">
                <a:solidFill>
                  <a:schemeClr val="dk1"/>
                </a:solidFill>
                <a:latin typeface="Rockwell"/>
                <a:ea typeface="Rockwell"/>
                <a:cs typeface="Rockwell"/>
                <a:sym typeface="Rockwell"/>
              </a:rPr>
              <a:t>re-express key elements </a:t>
            </a:r>
            <a:r>
              <a:rPr lang="en-US" sz="900" b="0" i="0" u="none" strike="noStrike" cap="none">
                <a:solidFill>
                  <a:schemeClr val="dk1"/>
                </a:solidFill>
                <a:latin typeface="Rockwell"/>
                <a:ea typeface="Rockwell"/>
                <a:cs typeface="Rockwell"/>
                <a:sym typeface="Rockwell"/>
              </a:rPr>
              <a:t>of natural phenomena across multiple representations in the domain.</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2.2  The student can </a:t>
            </a:r>
            <a:r>
              <a:rPr lang="en-US" sz="900" b="0" i="1" u="none" strike="noStrike" cap="none">
                <a:solidFill>
                  <a:schemeClr val="dk1"/>
                </a:solidFill>
                <a:latin typeface="Rockwell"/>
                <a:ea typeface="Rockwell"/>
                <a:cs typeface="Rockwell"/>
                <a:sym typeface="Rockwell"/>
              </a:rPr>
              <a:t>apply mathematical routines </a:t>
            </a:r>
            <a:r>
              <a:rPr lang="en-US" sz="900" b="0" i="0" u="none" strike="noStrike" cap="none">
                <a:solidFill>
                  <a:schemeClr val="dk1"/>
                </a:solidFill>
                <a:latin typeface="Rockwell"/>
                <a:ea typeface="Rockwell"/>
                <a:cs typeface="Rockwell"/>
                <a:sym typeface="Rockwell"/>
              </a:rPr>
              <a:t>to quantities that describe natural phenomena.</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4.2  The student can </a:t>
            </a:r>
            <a:r>
              <a:rPr lang="en-US" sz="900" b="0" i="1" u="none" strike="noStrike" cap="none">
                <a:solidFill>
                  <a:schemeClr val="dk1"/>
                </a:solidFill>
                <a:latin typeface="Rockwell"/>
                <a:ea typeface="Rockwell"/>
                <a:cs typeface="Rockwell"/>
                <a:sym typeface="Rockwell"/>
              </a:rPr>
              <a:t>design a plan </a:t>
            </a:r>
            <a:r>
              <a:rPr lang="en-US" sz="900" b="0" i="0" u="none" strike="noStrike" cap="none">
                <a:solidFill>
                  <a:schemeClr val="dk1"/>
                </a:solidFill>
                <a:latin typeface="Rockwell"/>
                <a:ea typeface="Rockwell"/>
                <a:cs typeface="Rockwell"/>
                <a:sym typeface="Rockwell"/>
              </a:rPr>
              <a:t>for collecting data to answer a particular scientific question.</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5.1  The student can </a:t>
            </a:r>
            <a:r>
              <a:rPr lang="en-US" sz="900" b="0" i="1" u="none" strike="noStrike" cap="none">
                <a:solidFill>
                  <a:schemeClr val="dk1"/>
                </a:solidFill>
                <a:latin typeface="Rockwell"/>
                <a:ea typeface="Rockwell"/>
                <a:cs typeface="Rockwell"/>
                <a:sym typeface="Rockwell"/>
              </a:rPr>
              <a:t>analyze data </a:t>
            </a:r>
            <a:r>
              <a:rPr lang="en-US" sz="900" b="0" i="0" u="none" strike="noStrike" cap="none">
                <a:solidFill>
                  <a:schemeClr val="dk1"/>
                </a:solidFill>
                <a:latin typeface="Rockwell"/>
                <a:ea typeface="Rockwell"/>
                <a:cs typeface="Rockwell"/>
                <a:sym typeface="Rockwell"/>
              </a:rPr>
              <a:t>to identify patterns or relationships.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6.1  The student can </a:t>
            </a:r>
            <a:r>
              <a:rPr lang="en-US" sz="900" b="0" i="1" u="none" strike="noStrike" cap="none">
                <a:solidFill>
                  <a:schemeClr val="dk1"/>
                </a:solidFill>
                <a:latin typeface="Rockwell"/>
                <a:ea typeface="Rockwell"/>
                <a:cs typeface="Rockwell"/>
                <a:sym typeface="Rockwell"/>
              </a:rPr>
              <a:t>justify claims with evidence</a:t>
            </a:r>
            <a:r>
              <a:rPr lang="en-US" sz="900" b="0" i="0" u="none" strike="noStrike" cap="none">
                <a:solidFill>
                  <a:schemeClr val="dk1"/>
                </a:solidFill>
                <a:latin typeface="Rockwell"/>
                <a:ea typeface="Rockwell"/>
                <a:cs typeface="Rockwell"/>
                <a:sym typeface="Rockwell"/>
              </a:rPr>
              <a:t>.</a:t>
            </a:r>
            <a:endParaRPr sz="900" b="0" i="0" u="none" strike="noStrike" cap="none">
              <a:solidFill>
                <a:schemeClr val="dk1"/>
              </a:solidFill>
              <a:latin typeface="Rockwell"/>
              <a:ea typeface="Rockwell"/>
              <a:cs typeface="Rockwell"/>
              <a:sym typeface="Rockwell"/>
            </a:endParaRPr>
          </a:p>
        </p:txBody>
      </p:sp>
      <p:graphicFrame>
        <p:nvGraphicFramePr>
          <p:cNvPr id="612" name="Google Shape;612;g724b252115_0_36"/>
          <p:cNvGraphicFramePr/>
          <p:nvPr/>
        </p:nvGraphicFramePr>
        <p:xfrm>
          <a:off x="-4" y="4550588"/>
          <a:ext cx="3000000" cy="3000000"/>
        </p:xfrm>
        <a:graphic>
          <a:graphicData uri="http://schemas.openxmlformats.org/drawingml/2006/table">
            <a:tbl>
              <a:tblPr firstRow="1" bandRow="1">
                <a:noFill/>
                <a:tableStyleId>{76E967D2-73EF-4B4E-AA14-45292BF0A093}</a:tableStyleId>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Possible Source of Error</a:t>
                      </a:r>
                      <a:endParaRPr sz="1600" b="1" u="none" strike="noStrike" cap="none"/>
                    </a:p>
                  </a:txBody>
                  <a:tcPr marL="91450" marR="91450" marT="45725" marB="45725">
                    <a:solidFill>
                      <a:srgbClr val="B660BD"/>
                    </a:solidFill>
                  </a:tcPr>
                </a:tc>
                <a:tc>
                  <a:txBody>
                    <a:bodyPr/>
                    <a:lstStyle/>
                    <a:p>
                      <a:pPr marL="0" marR="0" lvl="0" indent="0" algn="l" rtl="0">
                        <a:lnSpc>
                          <a:spcPct val="100000"/>
                        </a:lnSpc>
                        <a:spcBef>
                          <a:spcPts val="0"/>
                        </a:spcBef>
                        <a:spcAft>
                          <a:spcPts val="0"/>
                        </a:spcAft>
                        <a:buClr>
                          <a:schemeClr val="dk1"/>
                        </a:buClr>
                        <a:buSzPts val="1400"/>
                        <a:buFont typeface="Rockwell"/>
                        <a:buNone/>
                      </a:pPr>
                      <a:r>
                        <a:rPr lang="en-US" sz="1400" u="none" strike="noStrike" cap="none"/>
                        <a:t>Contamination in solid </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Rockwell"/>
                        <a:buNone/>
                      </a:pPr>
                      <a:r>
                        <a:rPr lang="en-US" sz="1400" u="none" strike="noStrike" cap="none"/>
                        <a:t>Incomplete Precipitation</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Rockwell"/>
                        <a:buNone/>
                      </a:pPr>
                      <a:r>
                        <a:rPr lang="en-US" sz="1400" u="none" strike="noStrike" cap="none"/>
                        <a:t>Solid not fully dehydrated </a:t>
                      </a:r>
                      <a:endParaRPr sz="1400" u="none"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b="1" u="none" strike="noStrike" cap="none"/>
                        <a:t>Impact on Results</a:t>
                      </a:r>
                      <a:endParaRPr sz="1600" b="1" u="none" strike="noStrike" cap="none"/>
                    </a:p>
                  </a:txBody>
                  <a:tcPr marL="91450" marR="91450" marT="45725" marB="45725">
                    <a:solidFill>
                      <a:srgbClr val="B660BD"/>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measured mass too large </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Rockwell"/>
                        <a:buNone/>
                      </a:pPr>
                      <a:r>
                        <a:rPr lang="en-US" sz="1400" u="none" strike="noStrike" cap="none"/>
                        <a:t>Lose ion in filtrate – mass too small</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measured mass too large </a:t>
                      </a:r>
                      <a:endParaRPr sz="1400" u="none" strike="noStrike" cap="none"/>
                    </a:p>
                  </a:txBody>
                  <a:tcPr marL="91450" marR="91450" marT="45725" marB="45725"/>
                </a:tc>
                <a:extLst>
                  <a:ext uri="{0D108BD9-81ED-4DB2-BD59-A6C34878D82A}">
                    <a16:rowId xmlns:a16="http://schemas.microsoft.com/office/drawing/2014/main" val="10001"/>
                  </a:ext>
                </a:extLst>
              </a:tr>
            </a:tbl>
          </a:graphicData>
        </a:graphic>
      </p:graphicFrame>
      <p:sp>
        <p:nvSpPr>
          <p:cNvPr id="613" name="Google Shape;613;g724b252115_0_36"/>
          <p:cNvSpPr txBox="1"/>
          <p:nvPr/>
        </p:nvSpPr>
        <p:spPr>
          <a:xfrm>
            <a:off x="7678757" y="2117319"/>
            <a:ext cx="13764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Virtual Lab</a:t>
            </a:r>
            <a:endParaRPr sz="1800" b="0" i="0" u="none" strike="noStrike" cap="none">
              <a:solidFill>
                <a:schemeClr val="dk1"/>
              </a:solidFill>
              <a:latin typeface="Rockwell"/>
              <a:ea typeface="Rockwell"/>
              <a:cs typeface="Rockwell"/>
              <a:sym typeface="Rockwell"/>
            </a:endParaRPr>
          </a:p>
        </p:txBody>
      </p:sp>
      <p:pic>
        <p:nvPicPr>
          <p:cNvPr id="614" name="Google Shape;614;g724b252115_0_36" descr="Gravimetric4.png"/>
          <p:cNvPicPr preferRelativeResize="0"/>
          <p:nvPr/>
        </p:nvPicPr>
        <p:blipFill rotWithShape="1">
          <a:blip r:embed="rId6">
            <a:alphaModFix/>
          </a:blip>
          <a:srcRect/>
          <a:stretch/>
        </p:blipFill>
        <p:spPr>
          <a:xfrm>
            <a:off x="4735773" y="1086142"/>
            <a:ext cx="2719025" cy="2675520"/>
          </a:xfrm>
          <a:prstGeom prst="rect">
            <a:avLst/>
          </a:prstGeom>
          <a:noFill/>
          <a:ln>
            <a:noFill/>
          </a:ln>
        </p:spPr>
      </p:pic>
      <p:pic>
        <p:nvPicPr>
          <p:cNvPr id="615" name="Google Shape;615;g724b252115_0_36"/>
          <p:cNvPicPr preferRelativeResize="0"/>
          <p:nvPr/>
        </p:nvPicPr>
        <p:blipFill rotWithShape="1">
          <a:blip r:embed="rId7">
            <a:alphaModFix/>
          </a:blip>
          <a:srcRect t="18604" r="7011" b="7972"/>
          <a:stretch/>
        </p:blipFill>
        <p:spPr>
          <a:xfrm>
            <a:off x="4571997" y="808313"/>
            <a:ext cx="3081520" cy="2926080"/>
          </a:xfrm>
          <a:prstGeom prst="rect">
            <a:avLst/>
          </a:prstGeom>
          <a:noFill/>
          <a:ln>
            <a:noFill/>
          </a:ln>
        </p:spPr>
      </p:pic>
      <p:pic>
        <p:nvPicPr>
          <p:cNvPr id="616" name="Google Shape;616;g724b252115_0_36"/>
          <p:cNvPicPr preferRelativeResize="0"/>
          <p:nvPr/>
        </p:nvPicPr>
        <p:blipFill rotWithShape="1">
          <a:blip r:embed="rId8">
            <a:alphaModFix/>
          </a:blip>
          <a:srcRect/>
          <a:stretch/>
        </p:blipFill>
        <p:spPr>
          <a:xfrm>
            <a:off x="3775935" y="922953"/>
            <a:ext cx="3902822" cy="2743200"/>
          </a:xfrm>
          <a:prstGeom prst="rect">
            <a:avLst/>
          </a:prstGeom>
          <a:noFill/>
          <a:ln>
            <a:noFill/>
          </a:ln>
        </p:spPr>
      </p:pic>
      <p:pic>
        <p:nvPicPr>
          <p:cNvPr id="617" name="Google Shape;617;g724b252115_0_36"/>
          <p:cNvPicPr preferRelativeResize="0"/>
          <p:nvPr/>
        </p:nvPicPr>
        <p:blipFill rotWithShape="1">
          <a:blip r:embed="rId9">
            <a:alphaModFix/>
          </a:blip>
          <a:srcRect r="5338"/>
          <a:stretch/>
        </p:blipFill>
        <p:spPr>
          <a:xfrm>
            <a:off x="3723631" y="1024420"/>
            <a:ext cx="4036576" cy="26060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6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6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6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12"/>
                                        </p:tgtEl>
                                        <p:attrNameLst>
                                          <p:attrName>style.visibility</p:attrName>
                                        </p:attrNameLst>
                                      </p:cBhvr>
                                      <p:to>
                                        <p:strVal val="visible"/>
                                      </p:to>
                                    </p:set>
                                    <p:animEffect transition="in" filter="fade">
                                      <p:cBhvr>
                                        <p:cTn id="19" dur="500"/>
                                        <p:tgtEl>
                                          <p:spTgt spid="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589"/>
        <p:cNvGrpSpPr/>
        <p:nvPr/>
      </p:nvGrpSpPr>
      <p:grpSpPr>
        <a:xfrm>
          <a:off x="0" y="0"/>
          <a:ext cx="0" cy="0"/>
          <a:chOff x="0" y="0"/>
          <a:chExt cx="0" cy="0"/>
        </a:xfrm>
      </p:grpSpPr>
      <p:pic>
        <p:nvPicPr>
          <p:cNvPr id="1590" name="Google Shape;1590;g724b250972_0_1059"/>
          <p:cNvPicPr preferRelativeResize="0"/>
          <p:nvPr/>
        </p:nvPicPr>
        <p:blipFill rotWithShape="1">
          <a:blip r:embed="rId3">
            <a:alphaModFix/>
          </a:blip>
          <a:srcRect/>
          <a:stretch/>
        </p:blipFill>
        <p:spPr>
          <a:xfrm>
            <a:off x="700084" y="4779467"/>
            <a:ext cx="5218113" cy="1482926"/>
          </a:xfrm>
          <a:prstGeom prst="rect">
            <a:avLst/>
          </a:prstGeom>
          <a:noFill/>
          <a:ln>
            <a:noFill/>
          </a:ln>
        </p:spPr>
      </p:pic>
      <p:sp>
        <p:nvSpPr>
          <p:cNvPr id="1591" name="Google Shape;1591;g724b250972_0_1059"/>
          <p:cNvSpPr txBox="1">
            <a:spLocks noGrp="1"/>
          </p:cNvSpPr>
          <p:nvPr>
            <p:ph type="body" idx="1"/>
          </p:nvPr>
        </p:nvSpPr>
        <p:spPr>
          <a:xfrm>
            <a:off x="1" y="850700"/>
            <a:ext cx="9052500" cy="38232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050"/>
              <a:buChar char="■"/>
            </a:pPr>
            <a:r>
              <a:rPr lang="en-US" sz="1400"/>
              <a:t>Rate law for a reaction has the form:   rate = </a:t>
            </a:r>
            <a:r>
              <a:rPr lang="en-US" sz="1400" i="1"/>
              <a:t>k</a:t>
            </a:r>
            <a:r>
              <a:rPr lang="en-US" sz="1400"/>
              <a:t> [A]</a:t>
            </a:r>
            <a:r>
              <a:rPr lang="en-US" sz="1400" baseline="30000"/>
              <a:t>m</a:t>
            </a:r>
            <a:r>
              <a:rPr lang="en-US" sz="1400"/>
              <a:t>[B]</a:t>
            </a:r>
            <a:r>
              <a:rPr lang="en-US" sz="1400" baseline="30000"/>
              <a:t>n</a:t>
            </a:r>
            <a:r>
              <a:rPr lang="en-US" sz="1400"/>
              <a:t>…  (only reactants are part of the rate law)</a:t>
            </a:r>
            <a:endParaRPr/>
          </a:p>
          <a:p>
            <a:pPr marL="457200" lvl="1" indent="-228600" algn="l" rtl="0">
              <a:lnSpc>
                <a:spcPct val="100000"/>
              </a:lnSpc>
              <a:spcBef>
                <a:spcPts val="600"/>
              </a:spcBef>
              <a:spcAft>
                <a:spcPts val="0"/>
              </a:spcAft>
              <a:buSzPts val="1050"/>
              <a:buChar char="■"/>
            </a:pPr>
            <a:r>
              <a:rPr lang="en-US" sz="1400" i="1"/>
              <a:t>Exponents (m, n, etc. ) are determined from examining data, not coefficients: </a:t>
            </a:r>
            <a:endParaRPr/>
          </a:p>
          <a:p>
            <a:pPr marL="228600" lvl="1" indent="0" algn="l" rtl="0">
              <a:lnSpc>
                <a:spcPct val="100000"/>
              </a:lnSpc>
              <a:spcBef>
                <a:spcPts val="600"/>
              </a:spcBef>
              <a:spcAft>
                <a:spcPts val="0"/>
              </a:spcAft>
              <a:buSzPts val="1050"/>
              <a:buNone/>
            </a:pPr>
            <a:r>
              <a:rPr lang="en-US" sz="1400" i="1"/>
              <a:t>				 for</a:t>
            </a:r>
            <a:r>
              <a:rPr lang="en-US" sz="1400" b="1" i="1"/>
              <a:t>  </a:t>
            </a:r>
            <a:r>
              <a:rPr lang="en-US" sz="1600" b="1" i="1"/>
              <a:t>A + B 🡪 C</a:t>
            </a:r>
            <a:endParaRPr sz="1600" b="1" i="1"/>
          </a:p>
          <a:p>
            <a:pPr marL="457200" lvl="1" indent="-161925" algn="l" rtl="0">
              <a:lnSpc>
                <a:spcPct val="100000"/>
              </a:lnSpc>
              <a:spcBef>
                <a:spcPts val="600"/>
              </a:spcBef>
              <a:spcAft>
                <a:spcPts val="0"/>
              </a:spcAft>
              <a:buSzPts val="1050"/>
              <a:buNone/>
            </a:pPr>
            <a:endParaRPr sz="1400" i="1"/>
          </a:p>
          <a:p>
            <a:pPr marL="457200" lvl="1" indent="-161925" algn="l" rtl="0">
              <a:lnSpc>
                <a:spcPct val="100000"/>
              </a:lnSpc>
              <a:spcBef>
                <a:spcPts val="600"/>
              </a:spcBef>
              <a:spcAft>
                <a:spcPts val="0"/>
              </a:spcAft>
              <a:buSzPts val="1050"/>
              <a:buNone/>
            </a:pPr>
            <a:endParaRPr sz="1400" i="1"/>
          </a:p>
          <a:p>
            <a:pPr marL="457200" lvl="1" indent="-161925" algn="l" rtl="0">
              <a:lnSpc>
                <a:spcPct val="100000"/>
              </a:lnSpc>
              <a:spcBef>
                <a:spcPts val="600"/>
              </a:spcBef>
              <a:spcAft>
                <a:spcPts val="0"/>
              </a:spcAft>
              <a:buSzPts val="1050"/>
              <a:buNone/>
            </a:pPr>
            <a:endParaRPr sz="1400" i="1"/>
          </a:p>
          <a:p>
            <a:pPr marL="457200" lvl="1" indent="-161925" algn="l" rtl="0">
              <a:lnSpc>
                <a:spcPct val="100000"/>
              </a:lnSpc>
              <a:spcBef>
                <a:spcPts val="600"/>
              </a:spcBef>
              <a:spcAft>
                <a:spcPts val="0"/>
              </a:spcAft>
              <a:buSzPts val="1050"/>
              <a:buNone/>
            </a:pPr>
            <a:endParaRPr sz="1400" i="1"/>
          </a:p>
          <a:p>
            <a:pPr marL="457200" lvl="1" indent="-161925" algn="l" rtl="0">
              <a:lnSpc>
                <a:spcPct val="100000"/>
              </a:lnSpc>
              <a:spcBef>
                <a:spcPts val="600"/>
              </a:spcBef>
              <a:spcAft>
                <a:spcPts val="0"/>
              </a:spcAft>
              <a:buSzPts val="1050"/>
              <a:buNone/>
            </a:pPr>
            <a:endParaRPr sz="1400" i="1"/>
          </a:p>
          <a:p>
            <a:pPr marL="457200" lvl="1" indent="-161925" algn="l" rtl="0">
              <a:lnSpc>
                <a:spcPct val="100000"/>
              </a:lnSpc>
              <a:spcBef>
                <a:spcPts val="600"/>
              </a:spcBef>
              <a:spcAft>
                <a:spcPts val="0"/>
              </a:spcAft>
              <a:buSzPts val="1050"/>
              <a:buNone/>
            </a:pPr>
            <a:endParaRPr sz="1400" i="1"/>
          </a:p>
          <a:p>
            <a:pPr marL="2057400" lvl="8" indent="-228600" algn="l" rtl="0">
              <a:lnSpc>
                <a:spcPct val="100000"/>
              </a:lnSpc>
              <a:spcBef>
                <a:spcPts val="280"/>
              </a:spcBef>
              <a:spcAft>
                <a:spcPts val="0"/>
              </a:spcAft>
              <a:buSzPts val="1050"/>
              <a:buChar char="■"/>
            </a:pPr>
            <a:r>
              <a:rPr lang="en-US" sz="1400" i="1"/>
              <a:t>The overall rate expression for the reaction is </a:t>
            </a:r>
            <a:r>
              <a:rPr lang="en-US" sz="1400" b="1" i="1"/>
              <a:t>rate = k [B]</a:t>
            </a:r>
            <a:endParaRPr/>
          </a:p>
          <a:p>
            <a:pPr marL="457200" lvl="1" indent="-228600" algn="l" rtl="0">
              <a:lnSpc>
                <a:spcPct val="100000"/>
              </a:lnSpc>
              <a:spcBef>
                <a:spcPts val="600"/>
              </a:spcBef>
              <a:spcAft>
                <a:spcPts val="0"/>
              </a:spcAft>
              <a:buSzPts val="1050"/>
              <a:buChar char="■"/>
            </a:pPr>
            <a:r>
              <a:rPr lang="en-US" sz="1400" i="1"/>
              <a:t>k</a:t>
            </a:r>
            <a:r>
              <a:rPr lang="en-US" sz="1400"/>
              <a:t> is the rate constant and is determined experimentally by plugging in data into the rate expression</a:t>
            </a:r>
            <a:endParaRPr sz="1400"/>
          </a:p>
        </p:txBody>
      </p:sp>
      <p:sp>
        <p:nvSpPr>
          <p:cNvPr id="1592" name="Google Shape;1592;g724b250972_0_1059"/>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Determining Rate Order</a:t>
            </a:r>
            <a:endParaRPr/>
          </a:p>
        </p:txBody>
      </p:sp>
      <p:sp>
        <p:nvSpPr>
          <p:cNvPr id="1593" name="Google Shape;1593;g724b250972_0_1059"/>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594" name="Google Shape;1594;g724b250972_0_1059"/>
          <p:cNvSpPr txBox="1"/>
          <p:nvPr/>
        </p:nvSpPr>
        <p:spPr>
          <a:xfrm>
            <a:off x="1" y="6176090"/>
            <a:ext cx="9144000" cy="110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LO 4.2: The student is able to analyze concentration vs. time data to determine the rate law for a zeroth-, first-, or second-order reaction.</a:t>
            </a:r>
            <a:br>
              <a:rPr lang="en-US" sz="1600" b="0" i="0" u="none" strike="noStrike" cap="none">
                <a:solidFill>
                  <a:schemeClr val="dk1"/>
                </a:solidFill>
                <a:latin typeface="Rockwell"/>
                <a:ea typeface="Rockwell"/>
                <a:cs typeface="Rockwell"/>
                <a:sym typeface="Rockwell"/>
              </a:rPr>
            </a:br>
            <a:endParaRPr sz="16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1595" name="Google Shape;1595;g724b250972_0_1059"/>
          <p:cNvSpPr txBox="1"/>
          <p:nvPr/>
        </p:nvSpPr>
        <p:spPr>
          <a:xfrm>
            <a:off x="-325601" y="4133136"/>
            <a:ext cx="7434900" cy="1335900"/>
          </a:xfrm>
          <a:prstGeom prst="rect">
            <a:avLst/>
          </a:prstGeom>
          <a:noFill/>
          <a:ln>
            <a:noFill/>
          </a:ln>
        </p:spPr>
        <p:txBody>
          <a:bodyPr spcFirstLastPara="1" wrap="square" lIns="91425" tIns="45700" rIns="91425" bIns="45700" anchor="t" anchorCtr="0">
            <a:noAutofit/>
          </a:bodyPr>
          <a:lstStyle/>
          <a:p>
            <a:pPr marL="0" marR="0" lvl="0" indent="0" algn="ctr" rtl="0">
              <a:lnSpc>
                <a:spcPct val="110000"/>
              </a:lnSpc>
              <a:spcBef>
                <a:spcPts val="0"/>
              </a:spcBef>
              <a:spcAft>
                <a:spcPts val="0"/>
              </a:spcAft>
              <a:buClr>
                <a:srgbClr val="000000"/>
              </a:buClr>
              <a:buSzPts val="1400"/>
              <a:buFont typeface="Arial"/>
              <a:buNone/>
            </a:pPr>
            <a:r>
              <a:rPr lang="en-US" sz="1400" b="1" i="0" u="none" strike="noStrike" cap="none">
                <a:solidFill>
                  <a:schemeClr val="dk1"/>
                </a:solidFill>
                <a:latin typeface="Rockwell"/>
                <a:ea typeface="Rockwell"/>
                <a:cs typeface="Rockwell"/>
                <a:sym typeface="Rockwell"/>
              </a:rPr>
              <a:t>Plot to create a straight line graph:</a:t>
            </a:r>
            <a:endParaRPr sz="1400" b="0" i="0" u="none" strike="noStrike" cap="none">
              <a:solidFill>
                <a:srgbClr val="000000"/>
              </a:solidFill>
              <a:latin typeface="Arial"/>
              <a:ea typeface="Arial"/>
              <a:cs typeface="Arial"/>
              <a:sym typeface="Arial"/>
            </a:endParaRPr>
          </a:p>
          <a:p>
            <a:pPr marL="0" marR="0" lvl="0" indent="0" algn="l" rtl="0">
              <a:lnSpc>
                <a:spcPct val="11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		      Zeroth</a:t>
            </a:r>
            <a:r>
              <a:rPr lang="en-US" sz="1400" b="0" i="0" u="none" strike="noStrike" cap="none" baseline="30000">
                <a:solidFill>
                  <a:schemeClr val="dk1"/>
                </a:solidFill>
                <a:latin typeface="Rockwell"/>
                <a:ea typeface="Rockwell"/>
                <a:cs typeface="Rockwell"/>
                <a:sym typeface="Rockwell"/>
              </a:rPr>
              <a:t> </a:t>
            </a:r>
            <a:r>
              <a:rPr lang="en-US" sz="1400" b="0" i="0" u="none" strike="noStrike" cap="none">
                <a:solidFill>
                  <a:schemeClr val="dk1"/>
                </a:solidFill>
                <a:latin typeface="Rockwell"/>
                <a:ea typeface="Rockwell"/>
                <a:cs typeface="Rockwell"/>
                <a:sym typeface="Rockwell"/>
              </a:rPr>
              <a:t>Order	        	           First Order		 Second Order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chemeClr val="dk1"/>
                </a:solidFill>
                <a:latin typeface="Rockwell"/>
                <a:ea typeface="Rockwell"/>
                <a:cs typeface="Rockwell"/>
                <a:sym typeface="Rockwell"/>
              </a:rPr>
              <a:t>		        [A] / Time			ln[A] / Time                       1/[A] / time</a:t>
            </a:r>
            <a:endParaRPr sz="1400" b="0" i="1"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graphicFrame>
        <p:nvGraphicFramePr>
          <p:cNvPr id="1596" name="Google Shape;1596;g724b250972_0_1059"/>
          <p:cNvGraphicFramePr/>
          <p:nvPr/>
        </p:nvGraphicFramePr>
        <p:xfrm>
          <a:off x="2534885" y="1854413"/>
          <a:ext cx="3000000" cy="3000000"/>
        </p:xfrm>
        <a:graphic>
          <a:graphicData uri="http://schemas.openxmlformats.org/drawingml/2006/table">
            <a:tbl>
              <a:tblPr firstRow="1" bandRow="1">
                <a:noFill/>
                <a:tableStyleId>{76E967D2-73EF-4B4E-AA14-45292BF0A093}</a:tableStyleId>
              </a:tblPr>
              <a:tblGrid>
                <a:gridCol w="687625">
                  <a:extLst>
                    <a:ext uri="{9D8B030D-6E8A-4147-A177-3AD203B41FA5}">
                      <a16:colId xmlns:a16="http://schemas.microsoft.com/office/drawing/2014/main" val="20000"/>
                    </a:ext>
                  </a:extLst>
                </a:gridCol>
                <a:gridCol w="957250">
                  <a:extLst>
                    <a:ext uri="{9D8B030D-6E8A-4147-A177-3AD203B41FA5}">
                      <a16:colId xmlns:a16="http://schemas.microsoft.com/office/drawing/2014/main" val="20001"/>
                    </a:ext>
                  </a:extLst>
                </a:gridCol>
                <a:gridCol w="998700">
                  <a:extLst>
                    <a:ext uri="{9D8B030D-6E8A-4147-A177-3AD203B41FA5}">
                      <a16:colId xmlns:a16="http://schemas.microsoft.com/office/drawing/2014/main" val="20002"/>
                    </a:ext>
                  </a:extLst>
                </a:gridCol>
                <a:gridCol w="1046000">
                  <a:extLst>
                    <a:ext uri="{9D8B030D-6E8A-4147-A177-3AD203B41FA5}">
                      <a16:colId xmlns:a16="http://schemas.microsoft.com/office/drawing/2014/main" val="20003"/>
                    </a:ext>
                  </a:extLst>
                </a:gridCol>
              </a:tblGrid>
              <a:tr h="322700">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a:t>Trial</a:t>
                      </a:r>
                      <a:endParaRPr sz="1400" b="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a:t>Initial [A] (mol/L)</a:t>
                      </a:r>
                      <a:endParaRPr sz="1400" b="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Rockwell"/>
                        <a:buNone/>
                      </a:pPr>
                      <a:r>
                        <a:rPr lang="en-US" sz="1400" b="0" u="none" strike="noStrike" cap="none"/>
                        <a:t>Initial [B] (mol/L)</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a:t>Initial Rate </a:t>
                      </a: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US" sz="1400" b="0" u="none" strike="noStrike" cap="none"/>
                        <a:t>(mol/(L</a:t>
                      </a:r>
                      <a:r>
                        <a:rPr lang="en-US" sz="1400" b="0" u="none" strike="noStrike" cap="none">
                          <a:latin typeface="Noto Sans Symbols"/>
                          <a:ea typeface="Noto Sans Symbols"/>
                          <a:cs typeface="Noto Sans Symbols"/>
                          <a:sym typeface="Noto Sans Symbols"/>
                        </a:rPr>
                        <a:t>•</a:t>
                      </a:r>
                      <a:r>
                        <a:rPr lang="en-US" sz="1400" b="0" u="none" strike="noStrike" cap="none"/>
                        <a:t>s)</a:t>
                      </a:r>
                      <a:endParaRPr sz="1400" b="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2270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1</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0.100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0.100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0.002</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2270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2</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0.200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0.100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0.002</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2270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3</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0.200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0.200</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0.004</a:t>
                      </a:r>
                      <a:endParaRPr sz="1400" u="none" strike="noStrike" cap="none"/>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597" name="Google Shape;1597;g724b250972_0_1059"/>
          <p:cNvSpPr/>
          <p:nvPr/>
        </p:nvSpPr>
        <p:spPr>
          <a:xfrm>
            <a:off x="1" y="1431993"/>
            <a:ext cx="2280900" cy="2004000"/>
          </a:xfrm>
          <a:prstGeom prst="cloudCallout">
            <a:avLst>
              <a:gd name="adj1" fmla="val 62051"/>
              <a:gd name="adj2" fmla="val 10285"/>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D8D8D8"/>
                </a:solidFill>
                <a:latin typeface="Rockwell"/>
                <a:ea typeface="Rockwell"/>
                <a:cs typeface="Rockwell"/>
                <a:sym typeface="Rockwell"/>
              </a:rPr>
              <a:t>When [A] is doubled, the rate do not change, so the reaction is zero order with respect to A</a:t>
            </a:r>
            <a:endParaRPr sz="1400" b="0" i="0" u="none" strike="noStrike" cap="none">
              <a:solidFill>
                <a:srgbClr val="D8D8D8"/>
              </a:solidFill>
              <a:latin typeface="Rockwell"/>
              <a:ea typeface="Rockwell"/>
              <a:cs typeface="Rockwell"/>
              <a:sym typeface="Rockwell"/>
            </a:endParaRPr>
          </a:p>
        </p:txBody>
      </p:sp>
      <p:sp>
        <p:nvSpPr>
          <p:cNvPr id="1598" name="Google Shape;1598;g724b250972_0_1059"/>
          <p:cNvSpPr/>
          <p:nvPr/>
        </p:nvSpPr>
        <p:spPr>
          <a:xfrm>
            <a:off x="6379425" y="1693524"/>
            <a:ext cx="2280900" cy="1824600"/>
          </a:xfrm>
          <a:prstGeom prst="cloudCallout">
            <a:avLst>
              <a:gd name="adj1" fmla="val -55787"/>
              <a:gd name="adj2" fmla="val 21771"/>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D8D8D8"/>
                </a:solidFill>
                <a:latin typeface="Rockwell"/>
                <a:ea typeface="Rockwell"/>
                <a:cs typeface="Rockwell"/>
                <a:sym typeface="Rockwell"/>
              </a:rPr>
              <a:t>When [B] is doubled, the rate doubles, so the reaction is first order with respect to B</a:t>
            </a:r>
            <a:endParaRPr sz="1400" b="0" i="0" u="none" strike="noStrike" cap="none">
              <a:solidFill>
                <a:srgbClr val="D8D8D8"/>
              </a:solidFill>
              <a:latin typeface="Rockwell"/>
              <a:ea typeface="Rockwell"/>
              <a:cs typeface="Rockwell"/>
              <a:sym typeface="Rockwell"/>
            </a:endParaRPr>
          </a:p>
        </p:txBody>
      </p:sp>
      <p:sp>
        <p:nvSpPr>
          <p:cNvPr id="1599" name="Google Shape;1599;g724b250972_0_1059"/>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600" name="Google Shape;1600;g724b250972_0_1059"/>
          <p:cNvSpPr/>
          <p:nvPr/>
        </p:nvSpPr>
        <p:spPr>
          <a:xfrm>
            <a:off x="6473083" y="4413778"/>
            <a:ext cx="2187300" cy="1664400"/>
          </a:xfrm>
          <a:prstGeom prst="rect">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ckwell"/>
                <a:ea typeface="Rockwell"/>
                <a:cs typeface="Rockwell"/>
                <a:sym typeface="Rockwell"/>
              </a:rPr>
              <a:t>The first and second order integrated rate laws can be found on the Kinetics section of the AP Equations Sheet</a:t>
            </a:r>
            <a:endParaRPr sz="14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604"/>
        <p:cNvGrpSpPr/>
        <p:nvPr/>
      </p:nvGrpSpPr>
      <p:grpSpPr>
        <a:xfrm>
          <a:off x="0" y="0"/>
          <a:ext cx="0" cy="0"/>
          <a:chOff x="0" y="0"/>
          <a:chExt cx="0" cy="0"/>
        </a:xfrm>
      </p:grpSpPr>
      <p:pic>
        <p:nvPicPr>
          <p:cNvPr id="1605" name="Google Shape;1605;g724b250972_0_1073"/>
          <p:cNvPicPr preferRelativeResize="0"/>
          <p:nvPr/>
        </p:nvPicPr>
        <p:blipFill rotWithShape="1">
          <a:blip r:embed="rId3">
            <a:alphaModFix/>
          </a:blip>
          <a:srcRect/>
          <a:stretch/>
        </p:blipFill>
        <p:spPr>
          <a:xfrm>
            <a:off x="394551" y="1059361"/>
            <a:ext cx="2347156" cy="3398682"/>
          </a:xfrm>
          <a:prstGeom prst="rect">
            <a:avLst/>
          </a:prstGeom>
          <a:noFill/>
          <a:ln>
            <a:noFill/>
          </a:ln>
        </p:spPr>
      </p:pic>
      <p:sp>
        <p:nvSpPr>
          <p:cNvPr id="1606" name="Google Shape;1606;g724b250972_0_1073"/>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Half-life (First Order)</a:t>
            </a:r>
            <a:endParaRPr/>
          </a:p>
        </p:txBody>
      </p:sp>
      <p:sp>
        <p:nvSpPr>
          <p:cNvPr id="1607" name="Google Shape;1607;g724b250972_0_1073"/>
          <p:cNvSpPr txBox="1">
            <a:spLocks noGrp="1"/>
          </p:cNvSpPr>
          <p:nvPr>
            <p:ph type="body" idx="1"/>
          </p:nvPr>
        </p:nvSpPr>
        <p:spPr>
          <a:xfrm>
            <a:off x="2646161" y="801384"/>
            <a:ext cx="5451300" cy="30351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Time needed for the concentration of reactant to reach half its initial value</a:t>
            </a:r>
            <a:endParaRPr/>
          </a:p>
          <a:p>
            <a:pPr marL="457200" lvl="1" indent="-228600" algn="l" rtl="0">
              <a:lnSpc>
                <a:spcPct val="100000"/>
              </a:lnSpc>
              <a:spcBef>
                <a:spcPts val="600"/>
              </a:spcBef>
              <a:spcAft>
                <a:spcPts val="0"/>
              </a:spcAft>
              <a:buSzPts val="1350"/>
              <a:buChar char="■"/>
            </a:pPr>
            <a:r>
              <a:rPr lang="en-US"/>
              <a:t>Time to reach half concentration is dependent on k, not initial concentration</a:t>
            </a:r>
            <a:endParaRPr/>
          </a:p>
          <a:p>
            <a:pPr marL="457200" lvl="1" indent="-228600" algn="l" rtl="0">
              <a:lnSpc>
                <a:spcPct val="100000"/>
              </a:lnSpc>
              <a:spcBef>
                <a:spcPts val="600"/>
              </a:spcBef>
              <a:spcAft>
                <a:spcPts val="0"/>
              </a:spcAft>
              <a:buSzPts val="1350"/>
              <a:buChar char="■"/>
            </a:pPr>
            <a:r>
              <a:rPr lang="en-US"/>
              <a:t>Half life remains constant in a first order reaction</a:t>
            </a:r>
            <a:endParaRPr/>
          </a:p>
          <a:p>
            <a:pPr marL="228600" lvl="0" indent="-228600" algn="l" rtl="0">
              <a:lnSpc>
                <a:spcPct val="100000"/>
              </a:lnSpc>
              <a:spcBef>
                <a:spcPts val="2000"/>
              </a:spcBef>
              <a:spcAft>
                <a:spcPts val="0"/>
              </a:spcAft>
              <a:buSzPts val="1350"/>
              <a:buChar char="■"/>
            </a:pPr>
            <a:r>
              <a:rPr lang="en-US" b="1"/>
              <a:t>Example: </a:t>
            </a:r>
            <a:r>
              <a:rPr lang="en-US"/>
              <a:t>when t</a:t>
            </a:r>
            <a:r>
              <a:rPr lang="en-US" baseline="-25000"/>
              <a:t>1/2</a:t>
            </a:r>
            <a:r>
              <a:rPr lang="en-US"/>
              <a:t>= 30 sec, the concentration is halved each 30 seconds</a:t>
            </a:r>
            <a:endParaRPr/>
          </a:p>
        </p:txBody>
      </p:sp>
      <p:sp>
        <p:nvSpPr>
          <p:cNvPr id="1608" name="Google Shape;1608;g724b250972_0_1073"/>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609" name="Google Shape;1609;g724b250972_0_1073"/>
          <p:cNvSpPr txBox="1"/>
          <p:nvPr/>
        </p:nvSpPr>
        <p:spPr>
          <a:xfrm>
            <a:off x="-24571" y="6183631"/>
            <a:ext cx="9144000" cy="83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Rockwell"/>
                <a:ea typeface="Rockwell"/>
                <a:cs typeface="Rockwell"/>
                <a:sym typeface="Rockwell"/>
              </a:rPr>
              <a:t>LO 4.3: The student is able to connect the half-life of a reaction to the rate constant of a first-order reaction and justify the use of this relation in terms of the reaction being a first-order reaction.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1610" name="Google Shape;1610;g724b250972_0_1073"/>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611" name="Google Shape;1611;g724b250972_0_1073"/>
          <p:cNvSpPr/>
          <p:nvPr/>
        </p:nvSpPr>
        <p:spPr>
          <a:xfrm>
            <a:off x="7070385" y="3599008"/>
            <a:ext cx="1872000" cy="1694700"/>
          </a:xfrm>
          <a:prstGeom prst="rect">
            <a:avLst/>
          </a:prstGeom>
          <a:solidFill>
            <a:schemeClr val="lt1"/>
          </a:soli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12" name="Google Shape;1612;g724b250972_0_1073"/>
          <p:cNvSpPr/>
          <p:nvPr/>
        </p:nvSpPr>
        <p:spPr>
          <a:xfrm>
            <a:off x="8117649" y="3859777"/>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13" name="Google Shape;1613;g724b250972_0_1073"/>
          <p:cNvSpPr/>
          <p:nvPr/>
        </p:nvSpPr>
        <p:spPr>
          <a:xfrm>
            <a:off x="8574849" y="4679977"/>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14" name="Google Shape;1614;g724b250972_0_1073"/>
          <p:cNvSpPr/>
          <p:nvPr/>
        </p:nvSpPr>
        <p:spPr>
          <a:xfrm>
            <a:off x="7438515" y="4458043"/>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15" name="Google Shape;1615;g724b250972_0_1073"/>
          <p:cNvSpPr/>
          <p:nvPr/>
        </p:nvSpPr>
        <p:spPr>
          <a:xfrm>
            <a:off x="2438404" y="3599096"/>
            <a:ext cx="1872000" cy="1694700"/>
          </a:xfrm>
          <a:prstGeom prst="rect">
            <a:avLst/>
          </a:prstGeom>
          <a:solidFill>
            <a:schemeClr val="lt1"/>
          </a:soli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16" name="Google Shape;1616;g724b250972_0_1073"/>
          <p:cNvSpPr/>
          <p:nvPr/>
        </p:nvSpPr>
        <p:spPr>
          <a:xfrm>
            <a:off x="2854565" y="4308613"/>
            <a:ext cx="115200" cy="1197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17" name="Google Shape;1617;g724b250972_0_1073"/>
          <p:cNvSpPr/>
          <p:nvPr/>
        </p:nvSpPr>
        <p:spPr>
          <a:xfrm>
            <a:off x="3374415" y="3857667"/>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18" name="Google Shape;1618;g724b250972_0_1073"/>
          <p:cNvSpPr/>
          <p:nvPr/>
        </p:nvSpPr>
        <p:spPr>
          <a:xfrm>
            <a:off x="2509334" y="4642951"/>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19" name="Google Shape;1619;g724b250972_0_1073"/>
          <p:cNvSpPr/>
          <p:nvPr/>
        </p:nvSpPr>
        <p:spPr>
          <a:xfrm>
            <a:off x="2889114" y="3857667"/>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20" name="Google Shape;1620;g724b250972_0_1073"/>
          <p:cNvSpPr/>
          <p:nvPr/>
        </p:nvSpPr>
        <p:spPr>
          <a:xfrm>
            <a:off x="3085387" y="4677867"/>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21" name="Google Shape;1621;g724b250972_0_1073"/>
          <p:cNvSpPr/>
          <p:nvPr/>
        </p:nvSpPr>
        <p:spPr>
          <a:xfrm>
            <a:off x="3533699" y="4368623"/>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22" name="Google Shape;1622;g724b250972_0_1073"/>
          <p:cNvSpPr/>
          <p:nvPr/>
        </p:nvSpPr>
        <p:spPr>
          <a:xfrm>
            <a:off x="3464165" y="5108032"/>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23" name="Google Shape;1623;g724b250972_0_1073"/>
          <p:cNvSpPr/>
          <p:nvPr/>
        </p:nvSpPr>
        <p:spPr>
          <a:xfrm>
            <a:off x="3912041" y="4716929"/>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24" name="Google Shape;1624;g724b250972_0_1073"/>
          <p:cNvSpPr/>
          <p:nvPr/>
        </p:nvSpPr>
        <p:spPr>
          <a:xfrm>
            <a:off x="3842943" y="5130623"/>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25" name="Google Shape;1625;g724b250972_0_1073"/>
          <p:cNvSpPr/>
          <p:nvPr/>
        </p:nvSpPr>
        <p:spPr>
          <a:xfrm>
            <a:off x="4059997" y="4294645"/>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26" name="Google Shape;1626;g724b250972_0_1073"/>
          <p:cNvSpPr/>
          <p:nvPr/>
        </p:nvSpPr>
        <p:spPr>
          <a:xfrm>
            <a:off x="2854565" y="5052201"/>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27" name="Google Shape;1627;g724b250972_0_1073"/>
          <p:cNvSpPr/>
          <p:nvPr/>
        </p:nvSpPr>
        <p:spPr>
          <a:xfrm>
            <a:off x="3849391" y="3697386"/>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28" name="Google Shape;1628;g724b250972_0_1073"/>
          <p:cNvSpPr/>
          <p:nvPr/>
        </p:nvSpPr>
        <p:spPr>
          <a:xfrm>
            <a:off x="4784531" y="3593350"/>
            <a:ext cx="1872000" cy="1694700"/>
          </a:xfrm>
          <a:prstGeom prst="rect">
            <a:avLst/>
          </a:prstGeom>
          <a:solidFill>
            <a:schemeClr val="lt1"/>
          </a:soli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29" name="Google Shape;1629;g724b250972_0_1073"/>
          <p:cNvSpPr/>
          <p:nvPr/>
        </p:nvSpPr>
        <p:spPr>
          <a:xfrm>
            <a:off x="4948250" y="4604668"/>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30" name="Google Shape;1630;g724b250972_0_1073"/>
          <p:cNvSpPr/>
          <p:nvPr/>
        </p:nvSpPr>
        <p:spPr>
          <a:xfrm>
            <a:off x="5328030" y="3819384"/>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31" name="Google Shape;1631;g724b250972_0_1073"/>
          <p:cNvSpPr/>
          <p:nvPr/>
        </p:nvSpPr>
        <p:spPr>
          <a:xfrm>
            <a:off x="5972615" y="4330340"/>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32" name="Google Shape;1632;g724b250972_0_1073"/>
          <p:cNvSpPr/>
          <p:nvPr/>
        </p:nvSpPr>
        <p:spPr>
          <a:xfrm>
            <a:off x="6281859" y="5092340"/>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33" name="Google Shape;1633;g724b250972_0_1073"/>
          <p:cNvSpPr/>
          <p:nvPr/>
        </p:nvSpPr>
        <p:spPr>
          <a:xfrm>
            <a:off x="5293481" y="5013918"/>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34" name="Google Shape;1634;g724b250972_0_1073"/>
          <p:cNvSpPr/>
          <p:nvPr/>
        </p:nvSpPr>
        <p:spPr>
          <a:xfrm>
            <a:off x="6217518" y="3795886"/>
            <a:ext cx="128700" cy="133800"/>
          </a:xfrm>
          <a:prstGeom prst="ellipse">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35" name="Google Shape;1635;g724b250972_0_1073"/>
          <p:cNvSpPr txBox="1"/>
          <p:nvPr/>
        </p:nvSpPr>
        <p:spPr>
          <a:xfrm>
            <a:off x="2438404" y="5415916"/>
            <a:ext cx="68238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Initial Conditions               After 30 seconds	           After 60 seconds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dk1"/>
                </a:solidFill>
                <a:latin typeface="Rockwell"/>
                <a:ea typeface="Rockwell"/>
                <a:cs typeface="Rockwell"/>
                <a:sym typeface="Rockwell"/>
              </a:rPr>
              <a:t> (12 molecules)		     (6 molecules)	              (3 molecules)</a:t>
            </a:r>
            <a:r>
              <a:rPr lang="en-US" sz="1600" b="0" i="0" u="none" strike="noStrike" cap="none">
                <a:solidFill>
                  <a:schemeClr val="dk1"/>
                </a:solidFill>
                <a:latin typeface="Rockwell"/>
                <a:ea typeface="Rockwell"/>
                <a:cs typeface="Rockwell"/>
                <a:sym typeface="Rockwell"/>
              </a:rPr>
              <a:t>	</a:t>
            </a:r>
            <a:endParaRPr sz="1600" b="0" i="0" u="none" strike="noStrike" cap="none">
              <a:solidFill>
                <a:schemeClr val="dk1"/>
              </a:solidFill>
              <a:latin typeface="Rockwell"/>
              <a:ea typeface="Rockwell"/>
              <a:cs typeface="Rockwell"/>
              <a:sym typeface="Rockwell"/>
            </a:endParaRPr>
          </a:p>
        </p:txBody>
      </p:sp>
      <p:sp>
        <p:nvSpPr>
          <p:cNvPr id="1636" name="Google Shape;1636;g724b250972_0_1073"/>
          <p:cNvSpPr/>
          <p:nvPr/>
        </p:nvSpPr>
        <p:spPr>
          <a:xfrm>
            <a:off x="394551" y="4738456"/>
            <a:ext cx="1911000" cy="1425600"/>
          </a:xfrm>
          <a:prstGeom prst="wedgeRoundRectCallout">
            <a:avLst>
              <a:gd name="adj1" fmla="val 21102"/>
              <a:gd name="adj2" fmla="val -35287"/>
              <a:gd name="adj3" fmla="val 16667"/>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Rockwell"/>
                <a:ea typeface="Rockwell"/>
                <a:cs typeface="Rockwell"/>
                <a:sym typeface="Rockwell"/>
              </a:rPr>
              <a:t>The first order half life equation is derived from the first order integrated rate law</a:t>
            </a:r>
            <a:endParaRPr sz="1400" b="0" i="0" u="none" strike="noStrike" cap="none">
              <a:solidFill>
                <a:schemeClr val="lt1"/>
              </a:solidFill>
              <a:latin typeface="Rockwell"/>
              <a:ea typeface="Rockwell"/>
              <a:cs typeface="Rockwell"/>
              <a:sym typeface="Rockwell"/>
            </a:endParaRPr>
          </a:p>
        </p:txBody>
      </p:sp>
      <p:sp>
        <p:nvSpPr>
          <p:cNvPr id="1637" name="Google Shape;1637;g724b250972_0_1073"/>
          <p:cNvSpPr/>
          <p:nvPr/>
        </p:nvSpPr>
        <p:spPr>
          <a:xfrm rot="-10634684">
            <a:off x="17573" y="1042292"/>
            <a:ext cx="592885" cy="4961735"/>
          </a:xfrm>
          <a:prstGeom prst="curvedLeftArrow">
            <a:avLst>
              <a:gd name="adj1" fmla="val 35098"/>
              <a:gd name="adj2" fmla="val 109021"/>
              <a:gd name="adj3" fmla="val 49583"/>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1638" name="Google Shape;1638;g724b250972_0_1073"/>
          <p:cNvSpPr/>
          <p:nvPr/>
        </p:nvSpPr>
        <p:spPr>
          <a:xfrm>
            <a:off x="1097342" y="3818833"/>
            <a:ext cx="1035600" cy="609600"/>
          </a:xfrm>
          <a:prstGeom prst="rect">
            <a:avLst/>
          </a:prstGeom>
          <a:no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642"/>
        <p:cNvGrpSpPr/>
        <p:nvPr/>
      </p:nvGrpSpPr>
      <p:grpSpPr>
        <a:xfrm>
          <a:off x="0" y="0"/>
          <a:ext cx="0" cy="0"/>
          <a:chOff x="0" y="0"/>
          <a:chExt cx="0" cy="0"/>
        </a:xfrm>
      </p:grpSpPr>
      <p:sp>
        <p:nvSpPr>
          <p:cNvPr id="1643" name="Google Shape;1643;g724b250972_0_1110"/>
          <p:cNvSpPr txBox="1">
            <a:spLocks noGrp="1"/>
          </p:cNvSpPr>
          <p:nvPr>
            <p:ph type="title"/>
          </p:nvPr>
        </p:nvSpPr>
        <p:spPr>
          <a:xfrm>
            <a:off x="479806" y="128007"/>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Reaction Mechanisms</a:t>
            </a:r>
            <a:endParaRPr/>
          </a:p>
        </p:txBody>
      </p:sp>
      <p:sp>
        <p:nvSpPr>
          <p:cNvPr id="1644" name="Google Shape;1644;g724b250972_0_1110"/>
          <p:cNvSpPr/>
          <p:nvPr/>
        </p:nvSpPr>
        <p:spPr>
          <a:xfrm>
            <a:off x="73892" y="4722812"/>
            <a:ext cx="8941800" cy="1323300"/>
          </a:xfrm>
          <a:prstGeom prst="rect">
            <a:avLst/>
          </a:prstGeom>
          <a:solidFill>
            <a:schemeClr val="accent4"/>
          </a:solidFill>
          <a:ln w="25400" cap="flat" cmpd="sng">
            <a:solidFill>
              <a:srgbClr val="6F6F4A"/>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ckwell"/>
                <a:ea typeface="Rockwell"/>
                <a:cs typeface="Rockwell"/>
                <a:sym typeface="Rockwell"/>
              </a:rPr>
              <a:t>Answer:  Both are consistent.  In both mechanisms, the molecularity of the slow, rate determining step is consistent with the rate law.  Furthermore, the sum of the elementary steps for both mechanisms gives the overall balanced equation for the reaction. </a:t>
            </a:r>
            <a:endParaRPr sz="1600" b="0" i="0" u="none" strike="noStrike" cap="none">
              <a:solidFill>
                <a:schemeClr val="lt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ckwell"/>
                <a:ea typeface="Rockwell"/>
                <a:cs typeface="Rockwell"/>
                <a:sym typeface="Rockwell"/>
              </a:rPr>
              <a:t>Intermediates in mechanism 1:  X, XY</a:t>
            </a:r>
            <a:r>
              <a:rPr lang="en-US" sz="1000" b="0" i="0" u="none" strike="noStrike" cap="none">
                <a:solidFill>
                  <a:schemeClr val="lt1"/>
                </a:solidFill>
                <a:latin typeface="Rockwell"/>
                <a:ea typeface="Rockwell"/>
                <a:cs typeface="Rockwell"/>
                <a:sym typeface="Rockwell"/>
              </a:rPr>
              <a:t>2</a:t>
            </a:r>
            <a:r>
              <a:rPr lang="en-US" sz="1600" b="0" i="0" u="none" strike="noStrike" cap="none">
                <a:solidFill>
                  <a:schemeClr val="lt1"/>
                </a:solidFill>
                <a:latin typeface="Rockwell"/>
                <a:ea typeface="Rockwell"/>
                <a:cs typeface="Rockwell"/>
                <a:sym typeface="Rockwell"/>
              </a:rPr>
              <a:t>.   Intermediates in mechanism 2:  X, XY, Y, X</a:t>
            </a:r>
            <a:r>
              <a:rPr lang="en-US" sz="1000" b="0" i="0" u="none" strike="noStrike" cap="none">
                <a:solidFill>
                  <a:schemeClr val="lt1"/>
                </a:solidFill>
                <a:latin typeface="Rockwell"/>
                <a:ea typeface="Rockwell"/>
                <a:cs typeface="Rockwell"/>
                <a:sym typeface="Rockwell"/>
              </a:rPr>
              <a:t>2</a:t>
            </a:r>
            <a:r>
              <a:rPr lang="en-US" sz="1600" b="0" i="0" u="none" strike="noStrike" cap="none">
                <a:solidFill>
                  <a:schemeClr val="lt1"/>
                </a:solidFill>
                <a:latin typeface="Rockwell"/>
                <a:ea typeface="Rockwell"/>
                <a:cs typeface="Rockwell"/>
                <a:sym typeface="Rockwell"/>
              </a:rPr>
              <a:t>Y</a:t>
            </a:r>
            <a:endParaRPr sz="1600" b="0" i="0" u="none" strike="noStrike" cap="none">
              <a:solidFill>
                <a:schemeClr val="lt1"/>
              </a:solidFill>
              <a:latin typeface="Rockwell"/>
              <a:ea typeface="Rockwell"/>
              <a:cs typeface="Rockwell"/>
              <a:sym typeface="Rockwell"/>
            </a:endParaRPr>
          </a:p>
        </p:txBody>
      </p:sp>
      <p:sp>
        <p:nvSpPr>
          <p:cNvPr id="1645" name="Google Shape;1645;g724b250972_0_1110"/>
          <p:cNvSpPr txBox="1"/>
          <p:nvPr/>
        </p:nvSpPr>
        <p:spPr>
          <a:xfrm>
            <a:off x="0" y="6096059"/>
            <a:ext cx="9144000" cy="1107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LO</a:t>
            </a:r>
            <a:r>
              <a:rPr lang="en-US" sz="1600" b="1" i="0" u="none" strike="noStrike" cap="none">
                <a:solidFill>
                  <a:schemeClr val="dk1"/>
                </a:solidFill>
                <a:latin typeface="Rockwell"/>
                <a:ea typeface="Rockwell"/>
                <a:cs typeface="Rockwell"/>
                <a:sym typeface="Rockwell"/>
              </a:rPr>
              <a:t> </a:t>
            </a:r>
            <a:r>
              <a:rPr lang="en-US" sz="1600" b="0" i="0" u="none" strike="noStrike" cap="none">
                <a:solidFill>
                  <a:schemeClr val="dk1"/>
                </a:solidFill>
                <a:latin typeface="Rockwell"/>
                <a:ea typeface="Rockwell"/>
                <a:cs typeface="Rockwell"/>
                <a:sym typeface="Rockwell"/>
              </a:rPr>
              <a:t>4.7: Evaluate alternative explanations, as expressed by reaction mechanisms, to determine which are consistent with data regarding the overall rate of a reaction, and data that can be used to infer the presence of a reaction intermediate.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1646" name="Google Shape;1646;g724b250972_0_1110"/>
          <p:cNvSpPr/>
          <p:nvPr/>
        </p:nvSpPr>
        <p:spPr>
          <a:xfrm>
            <a:off x="73892" y="890335"/>
            <a:ext cx="8202000" cy="4093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r>
              <a:rPr lang="en-US" sz="1600" b="1" i="0" u="none" strike="noStrike" cap="none">
                <a:solidFill>
                  <a:schemeClr val="dk1"/>
                </a:solidFill>
                <a:latin typeface="Rockwell"/>
                <a:ea typeface="Rockwell"/>
                <a:cs typeface="Rockwell"/>
                <a:sym typeface="Rockwell"/>
              </a:rPr>
              <a:t>X</a:t>
            </a:r>
            <a:r>
              <a:rPr lang="en-US" sz="1600" b="1" i="0" u="none" strike="noStrike" cap="none" baseline="-25000">
                <a:solidFill>
                  <a:schemeClr val="dk1"/>
                </a:solidFill>
                <a:latin typeface="Rockwell"/>
                <a:ea typeface="Rockwell"/>
                <a:cs typeface="Rockwell"/>
                <a:sym typeface="Rockwell"/>
              </a:rPr>
              <a:t>2</a:t>
            </a:r>
            <a:r>
              <a:rPr lang="en-US" sz="1600" b="1" i="0" u="none" strike="noStrike" cap="none">
                <a:solidFill>
                  <a:schemeClr val="dk1"/>
                </a:solidFill>
                <a:latin typeface="Rockwell"/>
                <a:ea typeface="Rockwell"/>
                <a:cs typeface="Rockwell"/>
                <a:sym typeface="Rockwell"/>
              </a:rPr>
              <a:t>  +  Y</a:t>
            </a:r>
            <a:r>
              <a:rPr lang="en-US" sz="1600" b="1" i="0" u="none" strike="noStrike" cap="none" baseline="-25000">
                <a:solidFill>
                  <a:schemeClr val="dk1"/>
                </a:solidFill>
                <a:latin typeface="Rockwell"/>
                <a:ea typeface="Rockwell"/>
                <a:cs typeface="Rockwell"/>
                <a:sym typeface="Rockwell"/>
              </a:rPr>
              <a:t>2</a:t>
            </a:r>
            <a:r>
              <a:rPr lang="en-US" sz="1600" b="1" i="0" u="none" strike="noStrike" cap="none">
                <a:solidFill>
                  <a:schemeClr val="dk1"/>
                </a:solidFill>
                <a:latin typeface="Rockwell"/>
                <a:ea typeface="Rockwell"/>
                <a:cs typeface="Rockwell"/>
                <a:sym typeface="Rockwell"/>
              </a:rPr>
              <a:t>  →  X</a:t>
            </a:r>
            <a:r>
              <a:rPr lang="en-US" sz="1600" b="1" i="0" u="none" strike="noStrike" cap="none" baseline="-25000">
                <a:solidFill>
                  <a:schemeClr val="dk1"/>
                </a:solidFill>
                <a:latin typeface="Rockwell"/>
                <a:ea typeface="Rockwell"/>
                <a:cs typeface="Rockwell"/>
                <a:sym typeface="Rockwell"/>
              </a:rPr>
              <a:t>2</a:t>
            </a:r>
            <a:r>
              <a:rPr lang="en-US" sz="1600" b="1" i="0" u="none" strike="noStrike" cap="none">
                <a:solidFill>
                  <a:schemeClr val="dk1"/>
                </a:solidFill>
                <a:latin typeface="Rockwell"/>
                <a:ea typeface="Rockwell"/>
                <a:cs typeface="Rockwell"/>
                <a:sym typeface="Rockwell"/>
              </a:rPr>
              <a:t>Y</a:t>
            </a:r>
            <a:r>
              <a:rPr lang="en-US" sz="1600" b="1" i="0" u="none" strike="noStrike" cap="none" baseline="-25000">
                <a:solidFill>
                  <a:schemeClr val="dk1"/>
                </a:solidFill>
                <a:latin typeface="Rockwell"/>
                <a:ea typeface="Rockwell"/>
                <a:cs typeface="Rockwell"/>
                <a:sym typeface="Rockwell"/>
              </a:rPr>
              <a:t>2</a:t>
            </a:r>
            <a:r>
              <a:rPr lang="en-US" sz="1600" b="1" i="0" u="none" strike="noStrike" cap="none">
                <a:solidFill>
                  <a:schemeClr val="dk1"/>
                </a:solidFill>
                <a:latin typeface="Rockwell"/>
                <a:ea typeface="Rockwell"/>
                <a:cs typeface="Rockwell"/>
                <a:sym typeface="Rockwell"/>
              </a:rPr>
              <a:t>		rate = k[X</a:t>
            </a:r>
            <a:r>
              <a:rPr lang="en-US" sz="1600" b="1" i="0" u="none" strike="noStrike" cap="none" baseline="-25000">
                <a:solidFill>
                  <a:schemeClr val="dk1"/>
                </a:solidFill>
                <a:latin typeface="Rockwell"/>
                <a:ea typeface="Rockwell"/>
                <a:cs typeface="Rockwell"/>
                <a:sym typeface="Rockwell"/>
              </a:rPr>
              <a:t>2</a:t>
            </a:r>
            <a:r>
              <a:rPr lang="en-US" sz="1600" b="1" i="0" u="none" strike="noStrike" cap="none">
                <a:solidFill>
                  <a:schemeClr val="dk1"/>
                </a:solidFill>
                <a:latin typeface="Rockwell"/>
                <a:ea typeface="Rockwell"/>
                <a:cs typeface="Rockwell"/>
                <a:sym typeface="Rockwell"/>
              </a:rPr>
              <a:t>]</a:t>
            </a:r>
            <a:endParaRPr sz="16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A reaction and its experimentally determined rate law are represented above.  A chemist proposes two different possible mechanisms for the reaction, which are given below.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			</a:t>
            </a:r>
            <a:r>
              <a:rPr lang="en-US" sz="1600" b="0" i="0" u="sng" strike="noStrike" cap="none">
                <a:solidFill>
                  <a:schemeClr val="dk1"/>
                </a:solidFill>
                <a:latin typeface="Rockwell"/>
                <a:ea typeface="Rockwell"/>
                <a:cs typeface="Rockwell"/>
                <a:sym typeface="Rockwell"/>
              </a:rPr>
              <a:t>Mechanism 1</a:t>
            </a:r>
            <a:r>
              <a:rPr lang="en-US" sz="1600" b="0" i="0" u="none" strike="noStrike" cap="none">
                <a:solidFill>
                  <a:schemeClr val="dk1"/>
                </a:solidFill>
                <a:latin typeface="Rockwell"/>
                <a:ea typeface="Rockwell"/>
                <a:cs typeface="Rockwell"/>
                <a:sym typeface="Rockwell"/>
              </a:rPr>
              <a:t>					</a:t>
            </a:r>
            <a:r>
              <a:rPr lang="en-US" sz="1600" b="0" i="0" u="sng" strike="noStrike" cap="none">
                <a:solidFill>
                  <a:schemeClr val="dk1"/>
                </a:solidFill>
                <a:latin typeface="Rockwell"/>
                <a:ea typeface="Rockwell"/>
                <a:cs typeface="Rockwell"/>
                <a:sym typeface="Rockwell"/>
              </a:rPr>
              <a:t>Mechanism 2</a:t>
            </a:r>
            <a:endParaRPr sz="16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		   X</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  →  2X		(slow)		            X</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 →  2X			(slow)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	  X  +  Y</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  →  XY</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		(fast)		   X  +  Y</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  →  XY  +  Y		(fast)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       X  +  XY</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  →  X</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Y</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		(fast)		  X  +  XY  →  X</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Y			(fast)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								 	 X</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Y  +  Y  →  X</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Y</a:t>
            </a:r>
            <a:r>
              <a:rPr lang="en-US" sz="1600" b="0" i="0" u="none" strike="noStrike" cap="none" baseline="-25000">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			(fast)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	</a:t>
            </a:r>
            <a:endParaRPr sz="16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Based on the information above, which of the mechanisms is/are consistent with the rate law?  List the intermediates in each mechanism:</a:t>
            </a:r>
            <a:endParaRPr sz="16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1647" name="Google Shape;1647;g724b250972_0_1110"/>
          <p:cNvSpPr txBox="1"/>
          <p:nvPr/>
        </p:nvSpPr>
        <p:spPr>
          <a:xfrm>
            <a:off x="8036119" y="-56659"/>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648" name="Google Shape;1648;g724b250972_0_1110"/>
          <p:cNvSpPr txBox="1"/>
          <p:nvPr/>
        </p:nvSpPr>
        <p:spPr>
          <a:xfrm>
            <a:off x="8120735"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g724b250972_0_1119"/>
          <p:cNvSpPr txBox="1">
            <a:spLocks noGrp="1"/>
          </p:cNvSpPr>
          <p:nvPr>
            <p:ph type="title"/>
          </p:nvPr>
        </p:nvSpPr>
        <p:spPr>
          <a:xfrm>
            <a:off x="627784" y="317839"/>
            <a:ext cx="6881400" cy="781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Reaction Mechanisms</a:t>
            </a:r>
            <a:endParaRPr/>
          </a:p>
        </p:txBody>
      </p:sp>
      <p:sp>
        <p:nvSpPr>
          <p:cNvPr id="1654" name="Google Shape;1654;g724b250972_0_1119"/>
          <p:cNvSpPr/>
          <p:nvPr/>
        </p:nvSpPr>
        <p:spPr>
          <a:xfrm>
            <a:off x="355600" y="1265382"/>
            <a:ext cx="7578300" cy="4524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The rate law for a reaction is found to be Rate = k[A]</a:t>
            </a:r>
            <a:r>
              <a:rPr lang="en-US" sz="1800" b="0" i="0" u="none" strike="noStrike" cap="none" baseline="30000">
                <a:solidFill>
                  <a:schemeClr val="dk1"/>
                </a:solidFill>
                <a:latin typeface="Rockwell"/>
                <a:ea typeface="Rockwell"/>
                <a:cs typeface="Rockwell"/>
                <a:sym typeface="Rockwell"/>
              </a:rPr>
              <a:t>2</a:t>
            </a:r>
            <a:r>
              <a:rPr lang="en-US" sz="1800" b="0" i="0" u="none" strike="noStrike" cap="none">
                <a:solidFill>
                  <a:schemeClr val="dk1"/>
                </a:solidFill>
                <a:latin typeface="Rockwell"/>
                <a:ea typeface="Rockwell"/>
                <a:cs typeface="Rockwell"/>
                <a:sym typeface="Rockwell"/>
              </a:rPr>
              <a:t>[B].  What is the intermediate?  Which of the following mechanisms gives this rate law?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I.  	A  +  B  </a:t>
            </a:r>
            <a:r>
              <a:rPr lang="en-US" sz="1800" b="1" i="0" u="none" strike="noStrike" cap="none">
                <a:solidFill>
                  <a:schemeClr val="dk1"/>
                </a:solidFill>
                <a:latin typeface="Rockwell"/>
                <a:ea typeface="Rockwell"/>
                <a:cs typeface="Rockwell"/>
                <a:sym typeface="Rockwell"/>
              </a:rPr>
              <a:t>⇄ </a:t>
            </a:r>
            <a:r>
              <a:rPr lang="en-US" sz="1800" b="0" i="0" u="none" strike="noStrike" cap="none">
                <a:solidFill>
                  <a:schemeClr val="dk1"/>
                </a:solidFill>
                <a:latin typeface="Rockwell"/>
                <a:ea typeface="Rockwell"/>
                <a:cs typeface="Rockwell"/>
                <a:sym typeface="Rockwell"/>
              </a:rPr>
              <a:t> E  (fast)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E  +  B  → C  +  D  (slow)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II.	A  +  B  </a:t>
            </a:r>
            <a:r>
              <a:rPr lang="en-US" sz="1800" b="1" i="0" u="none" strike="noStrike" cap="none">
                <a:solidFill>
                  <a:schemeClr val="dk1"/>
                </a:solidFill>
                <a:latin typeface="Rockwell"/>
                <a:ea typeface="Rockwell"/>
                <a:cs typeface="Rockwell"/>
                <a:sym typeface="Rockwell"/>
              </a:rPr>
              <a:t>⇄ </a:t>
            </a:r>
            <a:r>
              <a:rPr lang="en-US" sz="1800" b="0" i="0" u="none" strike="noStrike" cap="none">
                <a:solidFill>
                  <a:schemeClr val="dk1"/>
                </a:solidFill>
                <a:latin typeface="Rockwell"/>
                <a:ea typeface="Rockwell"/>
                <a:cs typeface="Rockwell"/>
                <a:sym typeface="Rockwell"/>
              </a:rPr>
              <a:t> E  (fast)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E  +  A  → C  +  D  (slow)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III.	A  +  A  →  E (slow)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E  +  B  → C  +  D  (fast)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A.  I</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B.  II</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C.  III</a:t>
            </a: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D.  Two of these</a:t>
            </a:r>
            <a:endParaRPr sz="1400" b="0" i="0" u="none" strike="noStrike" cap="none">
              <a:solidFill>
                <a:srgbClr val="000000"/>
              </a:solidFill>
              <a:latin typeface="Arial"/>
              <a:ea typeface="Arial"/>
              <a:cs typeface="Arial"/>
              <a:sym typeface="Arial"/>
            </a:endParaRPr>
          </a:p>
        </p:txBody>
      </p:sp>
      <p:sp>
        <p:nvSpPr>
          <p:cNvPr id="1655" name="Google Shape;1655;g724b250972_0_1119"/>
          <p:cNvSpPr txBox="1"/>
          <p:nvPr/>
        </p:nvSpPr>
        <p:spPr>
          <a:xfrm>
            <a:off x="4294911" y="2198255"/>
            <a:ext cx="4405800" cy="3785700"/>
          </a:xfrm>
          <a:prstGeom prst="rect">
            <a:avLst/>
          </a:prstGeom>
          <a:solidFill>
            <a:schemeClr val="accent4"/>
          </a:solidFill>
          <a:ln w="25400" cap="flat" cmpd="sng">
            <a:solidFill>
              <a:srgbClr val="6F6F4A"/>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Rockwell"/>
                <a:ea typeface="Rockwell"/>
                <a:cs typeface="Rockwell"/>
                <a:sym typeface="Rockwell"/>
              </a:rPr>
              <a:t>Answer:  E is the intermediate.  Only Mechanism II is consistent with the rate law. Whenever a fast equilibrium step producing an intermediate precedes the slow rate determining step and we want to remove the intermediate from the rate law, we can solve for the concentration of the intermediate by assuming that an equilibrium is established in the fast step.  The concentration of the intermediate in the rate determining slow step can be replaced with an expression derived from the equilibrium constant   [E] =K</a:t>
            </a:r>
            <a:r>
              <a:rPr lang="en-US" sz="1600" b="0" i="0" u="none" strike="noStrike" cap="none" baseline="-25000">
                <a:solidFill>
                  <a:schemeClr val="lt1"/>
                </a:solidFill>
                <a:latin typeface="Rockwell"/>
                <a:ea typeface="Rockwell"/>
                <a:cs typeface="Rockwell"/>
                <a:sym typeface="Rockwell"/>
              </a:rPr>
              <a:t>eq</a:t>
            </a:r>
            <a:r>
              <a:rPr lang="en-US" sz="1600" b="0" i="0" u="none" strike="noStrike" cap="none">
                <a:solidFill>
                  <a:schemeClr val="lt1"/>
                </a:solidFill>
                <a:latin typeface="Rockwell"/>
                <a:ea typeface="Rockwell"/>
                <a:cs typeface="Rockwell"/>
                <a:sym typeface="Rockwell"/>
              </a:rPr>
              <a:t>[A][B].  This substitution gives us the desired rate law: rate = k’[A]</a:t>
            </a:r>
            <a:r>
              <a:rPr lang="en-US" sz="1600" b="0" i="0" u="none" strike="noStrike" cap="none" baseline="30000">
                <a:solidFill>
                  <a:schemeClr val="lt1"/>
                </a:solidFill>
                <a:latin typeface="Rockwell"/>
                <a:ea typeface="Rockwell"/>
                <a:cs typeface="Rockwell"/>
                <a:sym typeface="Rockwell"/>
              </a:rPr>
              <a:t>2</a:t>
            </a:r>
            <a:r>
              <a:rPr lang="en-US" sz="1600" b="0" i="0" u="none" strike="noStrike" cap="none">
                <a:solidFill>
                  <a:schemeClr val="lt1"/>
                </a:solidFill>
                <a:latin typeface="Rockwell"/>
                <a:ea typeface="Rockwell"/>
                <a:cs typeface="Rockwell"/>
                <a:sym typeface="Rockwell"/>
              </a:rPr>
              <a:t>[B]</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1" u="none" strike="noStrike" cap="none">
              <a:solidFill>
                <a:schemeClr val="lt1"/>
              </a:solidFill>
              <a:latin typeface="Rockwell"/>
              <a:ea typeface="Rockwell"/>
              <a:cs typeface="Rockwell"/>
              <a:sym typeface="Rockwell"/>
            </a:endParaRPr>
          </a:p>
        </p:txBody>
      </p:sp>
      <p:sp>
        <p:nvSpPr>
          <p:cNvPr id="1656" name="Google Shape;1656;g724b250972_0_1119"/>
          <p:cNvSpPr txBox="1"/>
          <p:nvPr/>
        </p:nvSpPr>
        <p:spPr>
          <a:xfrm>
            <a:off x="0" y="6121178"/>
            <a:ext cx="9254700" cy="1077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a:t>
            </a:r>
            <a:r>
              <a:rPr lang="en-US" sz="1400" b="1" i="0" u="none" strike="noStrike" cap="none">
                <a:solidFill>
                  <a:schemeClr val="dk1"/>
                </a:solidFill>
                <a:latin typeface="Rockwell"/>
                <a:ea typeface="Rockwell"/>
                <a:cs typeface="Rockwell"/>
                <a:sym typeface="Rockwell"/>
              </a:rPr>
              <a:t> </a:t>
            </a:r>
            <a:r>
              <a:rPr lang="en-US" sz="1400" b="0" i="0" u="none" strike="noStrike" cap="none">
                <a:solidFill>
                  <a:schemeClr val="dk1"/>
                </a:solidFill>
                <a:latin typeface="Rockwell"/>
                <a:ea typeface="Rockwell"/>
                <a:cs typeface="Rockwell"/>
                <a:sym typeface="Rockwell"/>
              </a:rPr>
              <a:t>4.7 The student is able to evaluate alternative explanations, as expressed by reaction mechanisms, to determine which are consistent with data regarding the overall rate of a reaction, and data that can be used to infer the presence of a reaction intermediate.</a:t>
            </a: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1657" name="Google Shape;1657;g724b250972_0_1119"/>
          <p:cNvSpPr txBox="1"/>
          <p:nvPr/>
        </p:nvSpPr>
        <p:spPr>
          <a:xfrm>
            <a:off x="8036119" y="-56659"/>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658" name="Google Shape;1658;g724b250972_0_1119"/>
          <p:cNvSpPr txBox="1"/>
          <p:nvPr/>
        </p:nvSpPr>
        <p:spPr>
          <a:xfrm>
            <a:off x="8120735"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662"/>
        <p:cNvGrpSpPr/>
        <p:nvPr/>
      </p:nvGrpSpPr>
      <p:grpSpPr>
        <a:xfrm>
          <a:off x="0" y="0"/>
          <a:ext cx="0" cy="0"/>
          <a:chOff x="0" y="0"/>
          <a:chExt cx="0" cy="0"/>
        </a:xfrm>
      </p:grpSpPr>
      <p:sp>
        <p:nvSpPr>
          <p:cNvPr id="1663" name="Google Shape;1663;g724b250972_0_1128"/>
          <p:cNvSpPr txBox="1">
            <a:spLocks noGrp="1"/>
          </p:cNvSpPr>
          <p:nvPr>
            <p:ph type="title"/>
          </p:nvPr>
        </p:nvSpPr>
        <p:spPr>
          <a:xfrm>
            <a:off x="230763" y="911084"/>
            <a:ext cx="7556400" cy="439500"/>
          </a:xfrm>
          <a:prstGeom prst="rect">
            <a:avLst/>
          </a:prstGeom>
          <a:noFill/>
          <a:ln>
            <a:noFill/>
          </a:ln>
        </p:spPr>
        <p:txBody>
          <a:bodyPr spcFirstLastPara="1" wrap="square" lIns="91425" tIns="45700" rIns="91425" bIns="45700" anchor="t" anchorCtr="0">
            <a:noAutofit/>
          </a:bodyPr>
          <a:lstStyle/>
          <a:p>
            <a:pPr marL="0" lvl="1" indent="0" algn="l" rtl="0">
              <a:lnSpc>
                <a:spcPct val="100000"/>
              </a:lnSpc>
              <a:spcBef>
                <a:spcPts val="0"/>
              </a:spcBef>
              <a:spcAft>
                <a:spcPts val="0"/>
              </a:spcAft>
              <a:buSzPts val="1400"/>
              <a:buNone/>
            </a:pPr>
            <a:r>
              <a:rPr lang="en-US" sz="1400">
                <a:latin typeface="Rockwell"/>
                <a:ea typeface="Rockwell"/>
                <a:cs typeface="Rockwell"/>
                <a:sym typeface="Rockwell"/>
              </a:rPr>
              <a:t>Draw and label axes for the energy profiles below.  Match the curves with the appropriate description.</a:t>
            </a:r>
            <a:endParaRPr sz="1400">
              <a:latin typeface="Rockwell"/>
              <a:ea typeface="Rockwell"/>
              <a:cs typeface="Rockwell"/>
              <a:sym typeface="Rockwell"/>
            </a:endParaRPr>
          </a:p>
        </p:txBody>
      </p:sp>
      <p:graphicFrame>
        <p:nvGraphicFramePr>
          <p:cNvPr id="1664" name="Google Shape;1664;g724b250972_0_1128"/>
          <p:cNvGraphicFramePr/>
          <p:nvPr/>
        </p:nvGraphicFramePr>
        <p:xfrm>
          <a:off x="376720" y="1459342"/>
          <a:ext cx="3000000" cy="3000000"/>
        </p:xfrm>
        <a:graphic>
          <a:graphicData uri="http://schemas.openxmlformats.org/drawingml/2006/table">
            <a:tbl>
              <a:tblPr firstRow="1" firstCol="1" bandRow="1">
                <a:noFill/>
                <a:tableStyleId>{76E967D2-73EF-4B4E-AA14-45292BF0A093}</a:tableStyleId>
              </a:tblPr>
              <a:tblGrid>
                <a:gridCol w="3718000">
                  <a:extLst>
                    <a:ext uri="{9D8B030D-6E8A-4147-A177-3AD203B41FA5}">
                      <a16:colId xmlns:a16="http://schemas.microsoft.com/office/drawing/2014/main" val="20000"/>
                    </a:ext>
                  </a:extLst>
                </a:gridCol>
                <a:gridCol w="3718000">
                  <a:extLst>
                    <a:ext uri="{9D8B030D-6E8A-4147-A177-3AD203B41FA5}">
                      <a16:colId xmlns:a16="http://schemas.microsoft.com/office/drawing/2014/main" val="20001"/>
                    </a:ext>
                  </a:extLst>
                </a:gridCol>
              </a:tblGrid>
              <a:tr h="517250">
                <a:tc>
                  <a:txBody>
                    <a:bodyPr/>
                    <a:lstStyle/>
                    <a:p>
                      <a:pPr marL="228600" marR="0" lvl="0" indent="-228600" algn="l" rtl="0">
                        <a:lnSpc>
                          <a:spcPct val="115000"/>
                        </a:lnSpc>
                        <a:spcBef>
                          <a:spcPts val="0"/>
                        </a:spcBef>
                        <a:spcAft>
                          <a:spcPts val="0"/>
                        </a:spcAft>
                        <a:buClr>
                          <a:schemeClr val="dk1"/>
                        </a:buClr>
                        <a:buSzPts val="1400"/>
                        <a:buFont typeface="Rockwell"/>
                        <a:buAutoNum type="alphaUcPeriod"/>
                      </a:pPr>
                      <a:r>
                        <a:rPr lang="en-US" sz="1400" b="1" u="none" strike="noStrike" cap="none">
                          <a:solidFill>
                            <a:schemeClr val="dk1"/>
                          </a:solidFill>
                          <a:latin typeface="Rockwell"/>
                          <a:ea typeface="Rockwell"/>
                          <a:cs typeface="Rockwell"/>
                          <a:sym typeface="Rockwell"/>
                        </a:rPr>
                        <a:t>exothermic reaction with a 2 step mechanism where   the first step is slow.</a:t>
                      </a:r>
                      <a:endParaRPr sz="1400" b="1" u="none" strike="noStrike" cap="none">
                        <a:solidFill>
                          <a:schemeClr val="dk1"/>
                        </a:solidFill>
                        <a:latin typeface="Rockwell"/>
                        <a:ea typeface="Rockwell"/>
                        <a:cs typeface="Rockwell"/>
                        <a:sym typeface="Rockwell"/>
                      </a:endParaRPr>
                    </a:p>
                  </a:txBody>
                  <a:tcPr marL="35850" marR="35850" marT="0" marB="0"/>
                </a:tc>
                <a:tc>
                  <a:txBody>
                    <a:bodyPr/>
                    <a:lstStyle/>
                    <a:p>
                      <a:pPr marL="228600" marR="0" lvl="0" indent="-228600" algn="l" rtl="0">
                        <a:lnSpc>
                          <a:spcPct val="115000"/>
                        </a:lnSpc>
                        <a:spcBef>
                          <a:spcPts val="0"/>
                        </a:spcBef>
                        <a:spcAft>
                          <a:spcPts val="0"/>
                        </a:spcAft>
                        <a:buClr>
                          <a:schemeClr val="dk1"/>
                        </a:buClr>
                        <a:buSzPts val="1400"/>
                        <a:buFont typeface="Rockwell"/>
                        <a:buAutoNum type="alphaUcPeriod" startAt="4"/>
                      </a:pPr>
                      <a:r>
                        <a:rPr lang="en-US" sz="1400" b="1" u="none" strike="noStrike" cap="none">
                          <a:solidFill>
                            <a:schemeClr val="dk1"/>
                          </a:solidFill>
                          <a:latin typeface="Rockwell"/>
                          <a:ea typeface="Rockwell"/>
                          <a:cs typeface="Rockwell"/>
                          <a:sym typeface="Rockwell"/>
                        </a:rPr>
                        <a:t>endothermic reaction with a 2 step mechanism where the first step is slow.</a:t>
                      </a:r>
                      <a:endParaRPr sz="1400" b="1" u="none" strike="noStrike" cap="none">
                        <a:solidFill>
                          <a:schemeClr val="dk1"/>
                        </a:solidFill>
                        <a:latin typeface="Rockwell"/>
                        <a:ea typeface="Rockwell"/>
                        <a:cs typeface="Rockwell"/>
                        <a:sym typeface="Rockwell"/>
                      </a:endParaRPr>
                    </a:p>
                  </a:txBody>
                  <a:tcPr marL="35850" marR="35850" marT="0" marB="0"/>
                </a:tc>
                <a:extLst>
                  <a:ext uri="{0D108BD9-81ED-4DB2-BD59-A6C34878D82A}">
                    <a16:rowId xmlns:a16="http://schemas.microsoft.com/office/drawing/2014/main" val="10000"/>
                  </a:ext>
                </a:extLst>
              </a:tr>
              <a:tr h="510750">
                <a:tc>
                  <a:txBody>
                    <a:bodyPr/>
                    <a:lstStyle/>
                    <a:p>
                      <a:pPr marL="228600" marR="0" lvl="0" indent="-228600" algn="l" rtl="0">
                        <a:lnSpc>
                          <a:spcPct val="115000"/>
                        </a:lnSpc>
                        <a:spcBef>
                          <a:spcPts val="0"/>
                        </a:spcBef>
                        <a:spcAft>
                          <a:spcPts val="0"/>
                        </a:spcAft>
                        <a:buClr>
                          <a:schemeClr val="dk1"/>
                        </a:buClr>
                        <a:buSzPts val="1400"/>
                        <a:buFont typeface="Rockwell"/>
                        <a:buAutoNum type="alphaUcPeriod" startAt="2"/>
                      </a:pPr>
                      <a:r>
                        <a:rPr lang="en-US" sz="1400" b="1" u="none" strike="noStrike" cap="none">
                          <a:solidFill>
                            <a:schemeClr val="dk1"/>
                          </a:solidFill>
                          <a:latin typeface="Rockwell"/>
                          <a:ea typeface="Rockwell"/>
                          <a:cs typeface="Rockwell"/>
                          <a:sym typeface="Rockwell"/>
                        </a:rPr>
                        <a:t>endothermic reaction with a 2 step mechanism where the second step is slow</a:t>
                      </a:r>
                      <a:r>
                        <a:rPr lang="en-US" sz="1400" b="1" u="none" strike="noStrike" cap="none">
                          <a:latin typeface="Rockwell"/>
                          <a:ea typeface="Rockwell"/>
                          <a:cs typeface="Rockwell"/>
                          <a:sym typeface="Rockwell"/>
                        </a:rPr>
                        <a:t>.</a:t>
                      </a:r>
                      <a:endParaRPr sz="1400" b="1" u="none" strike="noStrike" cap="none">
                        <a:solidFill>
                          <a:srgbClr val="000000"/>
                        </a:solidFill>
                        <a:latin typeface="Rockwell"/>
                        <a:ea typeface="Rockwell"/>
                        <a:cs typeface="Rockwell"/>
                        <a:sym typeface="Rockwell"/>
                      </a:endParaRPr>
                    </a:p>
                  </a:txBody>
                  <a:tcPr marL="35850" marR="35850" marT="0" marB="0"/>
                </a:tc>
                <a:tc>
                  <a:txBody>
                    <a:bodyPr/>
                    <a:lstStyle/>
                    <a:p>
                      <a:pPr marL="228600" marR="0" lvl="0" indent="-228600" algn="l" rtl="0">
                        <a:lnSpc>
                          <a:spcPct val="115000"/>
                        </a:lnSpc>
                        <a:spcBef>
                          <a:spcPts val="0"/>
                        </a:spcBef>
                        <a:spcAft>
                          <a:spcPts val="0"/>
                        </a:spcAft>
                        <a:buClr>
                          <a:schemeClr val="dk1"/>
                        </a:buClr>
                        <a:buSzPts val="1400"/>
                        <a:buFont typeface="Rockwell"/>
                        <a:buAutoNum type="alphaUcPeriod" startAt="5"/>
                      </a:pPr>
                      <a:r>
                        <a:rPr lang="en-US" sz="1400" b="1" u="none" strike="noStrike" cap="none">
                          <a:solidFill>
                            <a:schemeClr val="dk1"/>
                          </a:solidFill>
                          <a:latin typeface="Rockwell"/>
                          <a:ea typeface="Rockwell"/>
                          <a:cs typeface="Rockwell"/>
                          <a:sym typeface="Rockwell"/>
                        </a:rPr>
                        <a:t>exothermic reaction with a 1 step mechanism.</a:t>
                      </a:r>
                      <a:endParaRPr sz="1400" b="1" u="none" strike="noStrike" cap="none">
                        <a:solidFill>
                          <a:schemeClr val="dk1"/>
                        </a:solidFill>
                        <a:latin typeface="Rockwell"/>
                        <a:ea typeface="Rockwell"/>
                        <a:cs typeface="Rockwell"/>
                        <a:sym typeface="Rockwell"/>
                      </a:endParaRPr>
                    </a:p>
                  </a:txBody>
                  <a:tcPr marL="35850" marR="35850" marT="0" marB="0"/>
                </a:tc>
                <a:extLst>
                  <a:ext uri="{0D108BD9-81ED-4DB2-BD59-A6C34878D82A}">
                    <a16:rowId xmlns:a16="http://schemas.microsoft.com/office/drawing/2014/main" val="10001"/>
                  </a:ext>
                </a:extLst>
              </a:tr>
              <a:tr h="531575">
                <a:tc>
                  <a:txBody>
                    <a:bodyPr/>
                    <a:lstStyle/>
                    <a:p>
                      <a:pPr marL="228600" marR="0" lvl="0" indent="-228600" algn="l" rtl="0">
                        <a:lnSpc>
                          <a:spcPct val="115000"/>
                        </a:lnSpc>
                        <a:spcBef>
                          <a:spcPts val="0"/>
                        </a:spcBef>
                        <a:spcAft>
                          <a:spcPts val="0"/>
                        </a:spcAft>
                        <a:buClr>
                          <a:schemeClr val="dk1"/>
                        </a:buClr>
                        <a:buSzPts val="1400"/>
                        <a:buFont typeface="Rockwell"/>
                        <a:buAutoNum type="alphaUcPeriod" startAt="3"/>
                      </a:pPr>
                      <a:r>
                        <a:rPr lang="en-US" sz="1400" b="1" u="none" strike="noStrike" cap="none">
                          <a:solidFill>
                            <a:schemeClr val="dk1"/>
                          </a:solidFill>
                          <a:latin typeface="Rockwell"/>
                          <a:ea typeface="Rockwell"/>
                          <a:cs typeface="Rockwell"/>
                          <a:sym typeface="Rockwell"/>
                        </a:rPr>
                        <a:t>exothermic reaction with a 2 step mechanism where   the second step is slow.</a:t>
                      </a:r>
                      <a:endParaRPr sz="1400" b="1" u="none" strike="noStrike" cap="none">
                        <a:solidFill>
                          <a:schemeClr val="dk1"/>
                        </a:solidFill>
                        <a:latin typeface="Rockwell"/>
                        <a:ea typeface="Rockwell"/>
                        <a:cs typeface="Rockwell"/>
                        <a:sym typeface="Rockwell"/>
                      </a:endParaRPr>
                    </a:p>
                  </a:txBody>
                  <a:tcPr marL="35850" marR="35850" marT="0" marB="0"/>
                </a:tc>
                <a:tc>
                  <a:txBody>
                    <a:bodyPr/>
                    <a:lstStyle/>
                    <a:p>
                      <a:pPr marL="228600" marR="0" lvl="0" indent="-228600" algn="l" rtl="0">
                        <a:lnSpc>
                          <a:spcPct val="115000"/>
                        </a:lnSpc>
                        <a:spcBef>
                          <a:spcPts val="0"/>
                        </a:spcBef>
                        <a:spcAft>
                          <a:spcPts val="0"/>
                        </a:spcAft>
                        <a:buClr>
                          <a:schemeClr val="dk1"/>
                        </a:buClr>
                        <a:buSzPts val="1400"/>
                        <a:buFont typeface="Rockwell"/>
                        <a:buAutoNum type="alphaUcPeriod" startAt="6"/>
                      </a:pPr>
                      <a:r>
                        <a:rPr lang="en-US" sz="1400" b="1" u="none" strike="noStrike" cap="none">
                          <a:solidFill>
                            <a:schemeClr val="dk1"/>
                          </a:solidFill>
                          <a:latin typeface="Rockwell"/>
                          <a:ea typeface="Rockwell"/>
                          <a:cs typeface="Rockwell"/>
                          <a:sym typeface="Rockwell"/>
                        </a:rPr>
                        <a:t>endothermic reaction with a 1 step mechanism.</a:t>
                      </a:r>
                      <a:endParaRPr sz="1400" b="1" u="none" strike="noStrike" cap="none">
                        <a:solidFill>
                          <a:schemeClr val="dk1"/>
                        </a:solidFill>
                        <a:latin typeface="Rockwell"/>
                        <a:ea typeface="Rockwell"/>
                        <a:cs typeface="Rockwell"/>
                        <a:sym typeface="Rockwell"/>
                      </a:endParaRPr>
                    </a:p>
                  </a:txBody>
                  <a:tcPr marL="35850" marR="35850" marT="0" marB="0"/>
                </a:tc>
                <a:extLst>
                  <a:ext uri="{0D108BD9-81ED-4DB2-BD59-A6C34878D82A}">
                    <a16:rowId xmlns:a16="http://schemas.microsoft.com/office/drawing/2014/main" val="10002"/>
                  </a:ext>
                </a:extLst>
              </a:tr>
            </a:tbl>
          </a:graphicData>
        </a:graphic>
      </p:graphicFrame>
      <p:sp>
        <p:nvSpPr>
          <p:cNvPr id="1665" name="Google Shape;1665;g724b250972_0_1128"/>
          <p:cNvSpPr/>
          <p:nvPr/>
        </p:nvSpPr>
        <p:spPr>
          <a:xfrm>
            <a:off x="147782" y="6488668"/>
            <a:ext cx="85992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LO 4.7  Cont.                                </a:t>
            </a:r>
            <a:r>
              <a:rPr lang="en-US" sz="1100" b="0" i="0" u="none" strike="noStrike" cap="none">
                <a:solidFill>
                  <a:schemeClr val="dk1"/>
                </a:solidFill>
                <a:latin typeface="Rockwell"/>
                <a:ea typeface="Rockwell"/>
                <a:cs typeface="Rockwell"/>
                <a:sym typeface="Rockwell"/>
              </a:rPr>
              <a:t>Dena K. Leggett, PhD Advanced Chemistry Teacher Allen High School Copyright 2015     </a:t>
            </a:r>
            <a:endParaRPr sz="1100" b="0" i="0" u="none" strike="noStrike" cap="none">
              <a:solidFill>
                <a:schemeClr val="dk1"/>
              </a:solidFill>
              <a:latin typeface="Rockwell"/>
              <a:ea typeface="Rockwell"/>
              <a:cs typeface="Rockwell"/>
              <a:sym typeface="Rockwell"/>
            </a:endParaRPr>
          </a:p>
        </p:txBody>
      </p:sp>
      <p:sp>
        <p:nvSpPr>
          <p:cNvPr id="1666" name="Google Shape;1666;g724b250972_0_1128"/>
          <p:cNvSpPr txBox="1"/>
          <p:nvPr/>
        </p:nvSpPr>
        <p:spPr>
          <a:xfrm>
            <a:off x="822036" y="299857"/>
            <a:ext cx="65454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Reaction Mechanisms and Energy Profiles – Practice Problem</a:t>
            </a:r>
            <a:endParaRPr sz="1800" b="0" i="0" u="none" strike="noStrike" cap="none">
              <a:solidFill>
                <a:schemeClr val="dk1"/>
              </a:solidFill>
              <a:latin typeface="Rockwell"/>
              <a:ea typeface="Rockwell"/>
              <a:cs typeface="Rockwell"/>
              <a:sym typeface="Rockwell"/>
            </a:endParaRPr>
          </a:p>
        </p:txBody>
      </p:sp>
      <p:sp>
        <p:nvSpPr>
          <p:cNvPr id="1667" name="Google Shape;1667;g724b250972_0_1128"/>
          <p:cNvSpPr/>
          <p:nvPr/>
        </p:nvSpPr>
        <p:spPr>
          <a:xfrm>
            <a:off x="1549978" y="3967019"/>
            <a:ext cx="666750" cy="623504"/>
          </a:xfrm>
          <a:custGeom>
            <a:avLst/>
            <a:gdLst/>
            <a:ahLst/>
            <a:cxnLst/>
            <a:rect l="l" t="t" r="r" b="b"/>
            <a:pathLst>
              <a:path w="666750" h="623504" extrusionOk="0">
                <a:moveTo>
                  <a:pt x="0" y="581865"/>
                </a:moveTo>
                <a:cubicBezTo>
                  <a:pt x="56356" y="620758"/>
                  <a:pt x="112713" y="659652"/>
                  <a:pt x="161925" y="562815"/>
                </a:cubicBezTo>
                <a:cubicBezTo>
                  <a:pt x="211137" y="465978"/>
                  <a:pt x="255588" y="23065"/>
                  <a:pt x="295275" y="840"/>
                </a:cubicBezTo>
                <a:cubicBezTo>
                  <a:pt x="334962" y="-21385"/>
                  <a:pt x="363538" y="404065"/>
                  <a:pt x="400050" y="429465"/>
                </a:cubicBezTo>
                <a:cubicBezTo>
                  <a:pt x="436562" y="454865"/>
                  <a:pt x="481013" y="143715"/>
                  <a:pt x="514350" y="153240"/>
                </a:cubicBezTo>
                <a:cubicBezTo>
                  <a:pt x="547688" y="162765"/>
                  <a:pt x="574675" y="424703"/>
                  <a:pt x="600075" y="486615"/>
                </a:cubicBezTo>
                <a:cubicBezTo>
                  <a:pt x="625475" y="548527"/>
                  <a:pt x="654050" y="518365"/>
                  <a:pt x="666750" y="524715"/>
                </a:cubicBezTo>
              </a:path>
            </a:pathLst>
          </a:custGeom>
          <a:noFill/>
          <a:ln w="25400" cap="flat" cmpd="sng">
            <a:solidFill>
              <a:srgbClr val="4A254A"/>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68" name="Google Shape;1668;g724b250972_0_1128"/>
          <p:cNvSpPr/>
          <p:nvPr/>
        </p:nvSpPr>
        <p:spPr>
          <a:xfrm>
            <a:off x="3774586" y="3648432"/>
            <a:ext cx="914400" cy="1102544"/>
          </a:xfrm>
          <a:custGeom>
            <a:avLst/>
            <a:gdLst/>
            <a:ahLst/>
            <a:cxnLst/>
            <a:rect l="l" t="t" r="r" b="b"/>
            <a:pathLst>
              <a:path w="914400" h="1102544" extrusionOk="0">
                <a:moveTo>
                  <a:pt x="0" y="515544"/>
                </a:moveTo>
                <a:cubicBezTo>
                  <a:pt x="76994" y="522688"/>
                  <a:pt x="153988" y="529832"/>
                  <a:pt x="209550" y="467919"/>
                </a:cubicBezTo>
                <a:cubicBezTo>
                  <a:pt x="265113" y="406006"/>
                  <a:pt x="292100" y="88506"/>
                  <a:pt x="333375" y="144069"/>
                </a:cubicBezTo>
                <a:cubicBezTo>
                  <a:pt x="374650" y="199631"/>
                  <a:pt x="409575" y="825107"/>
                  <a:pt x="457200" y="801294"/>
                </a:cubicBezTo>
                <a:cubicBezTo>
                  <a:pt x="504825" y="777482"/>
                  <a:pt x="566738" y="-35318"/>
                  <a:pt x="619125" y="1194"/>
                </a:cubicBezTo>
                <a:cubicBezTo>
                  <a:pt x="671512" y="37706"/>
                  <a:pt x="722313" y="847332"/>
                  <a:pt x="771525" y="1020369"/>
                </a:cubicBezTo>
                <a:cubicBezTo>
                  <a:pt x="820738" y="1193407"/>
                  <a:pt x="914400" y="1039419"/>
                  <a:pt x="914400" y="1039419"/>
                </a:cubicBezTo>
              </a:path>
            </a:pathLst>
          </a:custGeom>
          <a:noFill/>
          <a:ln w="25400" cap="flat" cmpd="sng">
            <a:solidFill>
              <a:srgbClr val="4A254A"/>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69" name="Google Shape;1669;g724b250972_0_1128"/>
          <p:cNvSpPr/>
          <p:nvPr/>
        </p:nvSpPr>
        <p:spPr>
          <a:xfrm>
            <a:off x="6337444" y="3877310"/>
            <a:ext cx="647700" cy="810014"/>
          </a:xfrm>
          <a:custGeom>
            <a:avLst/>
            <a:gdLst/>
            <a:ahLst/>
            <a:cxnLst/>
            <a:rect l="l" t="t" r="r" b="b"/>
            <a:pathLst>
              <a:path w="647700" h="810014" extrusionOk="0">
                <a:moveTo>
                  <a:pt x="0" y="781896"/>
                </a:moveTo>
                <a:cubicBezTo>
                  <a:pt x="68262" y="813646"/>
                  <a:pt x="136525" y="845396"/>
                  <a:pt x="200025" y="715221"/>
                </a:cubicBezTo>
                <a:cubicBezTo>
                  <a:pt x="263525" y="585046"/>
                  <a:pt x="325438" y="24658"/>
                  <a:pt x="381000" y="846"/>
                </a:cubicBezTo>
                <a:cubicBezTo>
                  <a:pt x="436562" y="-22966"/>
                  <a:pt x="488950" y="462809"/>
                  <a:pt x="533400" y="572346"/>
                </a:cubicBezTo>
                <a:cubicBezTo>
                  <a:pt x="577850" y="681883"/>
                  <a:pt x="628650" y="646959"/>
                  <a:pt x="647700" y="658071"/>
                </a:cubicBezTo>
              </a:path>
            </a:pathLst>
          </a:custGeom>
          <a:noFill/>
          <a:ln w="25400" cap="flat" cmpd="sng">
            <a:solidFill>
              <a:srgbClr val="4A254A"/>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70" name="Google Shape;1670;g724b250972_0_1128"/>
          <p:cNvSpPr/>
          <p:nvPr/>
        </p:nvSpPr>
        <p:spPr>
          <a:xfrm>
            <a:off x="6337444" y="5269519"/>
            <a:ext cx="904875" cy="857519"/>
          </a:xfrm>
          <a:custGeom>
            <a:avLst/>
            <a:gdLst/>
            <a:ahLst/>
            <a:cxnLst/>
            <a:rect l="l" t="t" r="r" b="b"/>
            <a:pathLst>
              <a:path w="904875" h="857519" extrusionOk="0">
                <a:moveTo>
                  <a:pt x="0" y="562244"/>
                </a:moveTo>
                <a:cubicBezTo>
                  <a:pt x="73819" y="594787"/>
                  <a:pt x="147638" y="627331"/>
                  <a:pt x="209550" y="533669"/>
                </a:cubicBezTo>
                <a:cubicBezTo>
                  <a:pt x="271462" y="440007"/>
                  <a:pt x="320675" y="12969"/>
                  <a:pt x="371475" y="269"/>
                </a:cubicBezTo>
                <a:cubicBezTo>
                  <a:pt x="422275" y="-12431"/>
                  <a:pt x="465138" y="427307"/>
                  <a:pt x="514350" y="457469"/>
                </a:cubicBezTo>
                <a:cubicBezTo>
                  <a:pt x="563562" y="487631"/>
                  <a:pt x="625475" y="127269"/>
                  <a:pt x="666750" y="181244"/>
                </a:cubicBezTo>
                <a:cubicBezTo>
                  <a:pt x="708025" y="235219"/>
                  <a:pt x="722313" y="668607"/>
                  <a:pt x="762000" y="781319"/>
                </a:cubicBezTo>
                <a:cubicBezTo>
                  <a:pt x="801688" y="894032"/>
                  <a:pt x="882650" y="840057"/>
                  <a:pt x="904875" y="857519"/>
                </a:cubicBezTo>
              </a:path>
            </a:pathLst>
          </a:custGeom>
          <a:noFill/>
          <a:ln w="25400" cap="flat" cmpd="sng">
            <a:solidFill>
              <a:srgbClr val="4A254A"/>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71" name="Google Shape;1671;g724b250972_0_1128"/>
          <p:cNvSpPr/>
          <p:nvPr/>
        </p:nvSpPr>
        <p:spPr>
          <a:xfrm>
            <a:off x="1661103" y="5160241"/>
            <a:ext cx="704850" cy="978695"/>
          </a:xfrm>
          <a:custGeom>
            <a:avLst/>
            <a:gdLst/>
            <a:ahLst/>
            <a:cxnLst/>
            <a:rect l="l" t="t" r="r" b="b"/>
            <a:pathLst>
              <a:path w="704850" h="978695" extrusionOk="0">
                <a:moveTo>
                  <a:pt x="0" y="530329"/>
                </a:moveTo>
                <a:cubicBezTo>
                  <a:pt x="57944" y="535885"/>
                  <a:pt x="115888" y="541441"/>
                  <a:pt x="171450" y="454129"/>
                </a:cubicBezTo>
                <a:cubicBezTo>
                  <a:pt x="227012" y="366817"/>
                  <a:pt x="274638" y="-57046"/>
                  <a:pt x="333375" y="6454"/>
                </a:cubicBezTo>
                <a:cubicBezTo>
                  <a:pt x="392113" y="69954"/>
                  <a:pt x="461963" y="673204"/>
                  <a:pt x="523875" y="835129"/>
                </a:cubicBezTo>
                <a:cubicBezTo>
                  <a:pt x="585788" y="997054"/>
                  <a:pt x="704850" y="978004"/>
                  <a:pt x="704850" y="978004"/>
                </a:cubicBezTo>
              </a:path>
            </a:pathLst>
          </a:custGeom>
          <a:noFill/>
          <a:ln w="25400" cap="flat" cmpd="sng">
            <a:solidFill>
              <a:srgbClr val="4A254A"/>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72" name="Google Shape;1672;g724b250972_0_1128"/>
          <p:cNvSpPr/>
          <p:nvPr/>
        </p:nvSpPr>
        <p:spPr>
          <a:xfrm>
            <a:off x="3846023" y="5176174"/>
            <a:ext cx="771525" cy="951127"/>
          </a:xfrm>
          <a:custGeom>
            <a:avLst/>
            <a:gdLst/>
            <a:ahLst/>
            <a:cxnLst/>
            <a:rect l="l" t="t" r="r" b="b"/>
            <a:pathLst>
              <a:path w="771525" h="951127" extrusionOk="0">
                <a:moveTo>
                  <a:pt x="0" y="944418"/>
                </a:moveTo>
                <a:cubicBezTo>
                  <a:pt x="69850" y="954737"/>
                  <a:pt x="139700" y="965056"/>
                  <a:pt x="190500" y="877743"/>
                </a:cubicBezTo>
                <a:cubicBezTo>
                  <a:pt x="241300" y="790430"/>
                  <a:pt x="268288" y="425305"/>
                  <a:pt x="304800" y="420543"/>
                </a:cubicBezTo>
                <a:cubicBezTo>
                  <a:pt x="341313" y="415780"/>
                  <a:pt x="368300" y="919018"/>
                  <a:pt x="409575" y="849168"/>
                </a:cubicBezTo>
                <a:cubicBezTo>
                  <a:pt x="450850" y="779318"/>
                  <a:pt x="512763" y="34780"/>
                  <a:pt x="552450" y="1443"/>
                </a:cubicBezTo>
                <a:cubicBezTo>
                  <a:pt x="592137" y="-31894"/>
                  <a:pt x="611188" y="522143"/>
                  <a:pt x="647700" y="649143"/>
                </a:cubicBezTo>
                <a:cubicBezTo>
                  <a:pt x="684213" y="776143"/>
                  <a:pt x="750888" y="747568"/>
                  <a:pt x="771525" y="763443"/>
                </a:cubicBezTo>
              </a:path>
            </a:pathLst>
          </a:custGeom>
          <a:noFill/>
          <a:ln w="25400" cap="flat" cmpd="sng">
            <a:solidFill>
              <a:srgbClr val="4A254A"/>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73" name="Google Shape;1673;g724b250972_0_1128"/>
          <p:cNvSpPr txBox="1"/>
          <p:nvPr/>
        </p:nvSpPr>
        <p:spPr>
          <a:xfrm>
            <a:off x="5685006" y="5548291"/>
            <a:ext cx="3387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Rockwell"/>
                <a:ea typeface="Rockwell"/>
                <a:cs typeface="Rockwell"/>
                <a:sym typeface="Rockwell"/>
              </a:rPr>
              <a:t>A</a:t>
            </a:r>
            <a:endParaRPr sz="1800" b="0" i="0" u="none" strike="noStrike" cap="none">
              <a:solidFill>
                <a:srgbClr val="FF0000"/>
              </a:solidFill>
              <a:latin typeface="Rockwell"/>
              <a:ea typeface="Rockwell"/>
              <a:cs typeface="Rockwell"/>
              <a:sym typeface="Rockwell"/>
            </a:endParaRPr>
          </a:p>
        </p:txBody>
      </p:sp>
      <p:sp>
        <p:nvSpPr>
          <p:cNvPr id="1674" name="Google Shape;1674;g724b250972_0_1128"/>
          <p:cNvSpPr txBox="1"/>
          <p:nvPr/>
        </p:nvSpPr>
        <p:spPr>
          <a:xfrm>
            <a:off x="5667128" y="4167844"/>
            <a:ext cx="325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Rockwell"/>
                <a:ea typeface="Rockwell"/>
                <a:cs typeface="Rockwell"/>
                <a:sym typeface="Rockwell"/>
              </a:rPr>
              <a:t>F</a:t>
            </a:r>
            <a:endParaRPr sz="1800" b="0" i="0" u="none" strike="noStrike" cap="none">
              <a:solidFill>
                <a:srgbClr val="FF0000"/>
              </a:solidFill>
              <a:latin typeface="Rockwell"/>
              <a:ea typeface="Rockwell"/>
              <a:cs typeface="Rockwell"/>
              <a:sym typeface="Rockwell"/>
            </a:endParaRPr>
          </a:p>
        </p:txBody>
      </p:sp>
      <p:sp>
        <p:nvSpPr>
          <p:cNvPr id="1675" name="Google Shape;1675;g724b250972_0_1128"/>
          <p:cNvSpPr txBox="1"/>
          <p:nvPr/>
        </p:nvSpPr>
        <p:spPr>
          <a:xfrm>
            <a:off x="3076208" y="5507913"/>
            <a:ext cx="3387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Rockwell"/>
                <a:ea typeface="Rockwell"/>
                <a:cs typeface="Rockwell"/>
                <a:sym typeface="Rockwell"/>
              </a:rPr>
              <a:t>B</a:t>
            </a:r>
            <a:endParaRPr sz="1400" b="0" i="0" u="none" strike="noStrike" cap="none">
              <a:solidFill>
                <a:srgbClr val="000000"/>
              </a:solidFill>
              <a:latin typeface="Arial"/>
              <a:ea typeface="Arial"/>
              <a:cs typeface="Arial"/>
              <a:sym typeface="Arial"/>
            </a:endParaRPr>
          </a:p>
        </p:txBody>
      </p:sp>
      <p:sp>
        <p:nvSpPr>
          <p:cNvPr id="1676" name="Google Shape;1676;g724b250972_0_1128"/>
          <p:cNvSpPr txBox="1"/>
          <p:nvPr/>
        </p:nvSpPr>
        <p:spPr>
          <a:xfrm>
            <a:off x="3085040" y="4137589"/>
            <a:ext cx="3513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Rockwell"/>
                <a:ea typeface="Rockwell"/>
                <a:cs typeface="Rockwell"/>
                <a:sym typeface="Rockwell"/>
              </a:rPr>
              <a:t>C</a:t>
            </a:r>
            <a:endParaRPr sz="1800" b="0" i="0" u="none" strike="noStrike" cap="none">
              <a:solidFill>
                <a:srgbClr val="FF0000"/>
              </a:solidFill>
              <a:latin typeface="Rockwell"/>
              <a:ea typeface="Rockwell"/>
              <a:cs typeface="Rockwell"/>
              <a:sym typeface="Rockwell"/>
            </a:endParaRPr>
          </a:p>
        </p:txBody>
      </p:sp>
      <p:sp>
        <p:nvSpPr>
          <p:cNvPr id="1677" name="Google Shape;1677;g724b250972_0_1128"/>
          <p:cNvSpPr txBox="1"/>
          <p:nvPr/>
        </p:nvSpPr>
        <p:spPr>
          <a:xfrm>
            <a:off x="939219" y="4116856"/>
            <a:ext cx="3513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Rockwell"/>
                <a:ea typeface="Rockwell"/>
                <a:cs typeface="Rockwell"/>
                <a:sym typeface="Rockwell"/>
              </a:rPr>
              <a:t>D</a:t>
            </a:r>
            <a:endParaRPr sz="1400" b="0" i="0" u="none" strike="noStrike" cap="none">
              <a:solidFill>
                <a:srgbClr val="000000"/>
              </a:solidFill>
              <a:latin typeface="Arial"/>
              <a:ea typeface="Arial"/>
              <a:cs typeface="Arial"/>
              <a:sym typeface="Arial"/>
            </a:endParaRPr>
          </a:p>
        </p:txBody>
      </p:sp>
      <p:sp>
        <p:nvSpPr>
          <p:cNvPr id="1678" name="Google Shape;1678;g724b250972_0_1128"/>
          <p:cNvSpPr txBox="1"/>
          <p:nvPr/>
        </p:nvSpPr>
        <p:spPr>
          <a:xfrm>
            <a:off x="933186" y="5486400"/>
            <a:ext cx="3387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Rockwell"/>
                <a:ea typeface="Rockwell"/>
                <a:cs typeface="Rockwell"/>
                <a:sym typeface="Rockwell"/>
              </a:rPr>
              <a:t>E</a:t>
            </a:r>
            <a:endParaRPr sz="1400" b="0" i="0" u="none" strike="noStrike" cap="none">
              <a:solidFill>
                <a:srgbClr val="000000"/>
              </a:solidFill>
              <a:latin typeface="Arial"/>
              <a:ea typeface="Arial"/>
              <a:cs typeface="Arial"/>
              <a:sym typeface="Arial"/>
            </a:endParaRPr>
          </a:p>
        </p:txBody>
      </p:sp>
      <p:grpSp>
        <p:nvGrpSpPr>
          <p:cNvPr id="1679" name="Google Shape;1679;g724b250972_0_1128"/>
          <p:cNvGrpSpPr/>
          <p:nvPr/>
        </p:nvGrpSpPr>
        <p:grpSpPr>
          <a:xfrm>
            <a:off x="1228250" y="3898896"/>
            <a:ext cx="1373319" cy="1185000"/>
            <a:chOff x="788063" y="1986036"/>
            <a:chExt cx="1373319" cy="1185000"/>
          </a:xfrm>
        </p:grpSpPr>
        <p:cxnSp>
          <p:nvCxnSpPr>
            <p:cNvPr id="1680" name="Google Shape;1680;g724b250972_0_1128"/>
            <p:cNvCxnSpPr/>
            <p:nvPr/>
          </p:nvCxnSpPr>
          <p:spPr>
            <a:xfrm rot="10800000" flipH="1">
              <a:off x="1062182" y="2946336"/>
              <a:ext cx="1099200" cy="9300"/>
            </a:xfrm>
            <a:prstGeom prst="straightConnector1">
              <a:avLst/>
            </a:prstGeom>
            <a:noFill/>
            <a:ln w="25400" cap="flat" cmpd="sng">
              <a:solidFill>
                <a:schemeClr val="accent1"/>
              </a:solidFill>
              <a:prstDash val="solid"/>
              <a:round/>
              <a:headEnd type="none" w="sm" len="sm"/>
              <a:tailEnd type="stealth" w="med" len="med"/>
            </a:ln>
          </p:spPr>
        </p:cxnSp>
        <p:cxnSp>
          <p:nvCxnSpPr>
            <p:cNvPr id="1681" name="Google Shape;1681;g724b250972_0_1128"/>
            <p:cNvCxnSpPr/>
            <p:nvPr/>
          </p:nvCxnSpPr>
          <p:spPr>
            <a:xfrm rot="10800000">
              <a:off x="1062182" y="1986036"/>
              <a:ext cx="0" cy="969600"/>
            </a:xfrm>
            <a:prstGeom prst="straightConnector1">
              <a:avLst/>
            </a:prstGeom>
            <a:noFill/>
            <a:ln w="25400" cap="flat" cmpd="sng">
              <a:solidFill>
                <a:schemeClr val="accent1"/>
              </a:solidFill>
              <a:prstDash val="solid"/>
              <a:round/>
              <a:headEnd type="none" w="sm" len="sm"/>
              <a:tailEnd type="stealth" w="med" len="med"/>
            </a:ln>
          </p:spPr>
        </p:cxnSp>
        <p:sp>
          <p:nvSpPr>
            <p:cNvPr id="1682" name="Google Shape;1682;g724b250972_0_1128"/>
            <p:cNvSpPr txBox="1"/>
            <p:nvPr/>
          </p:nvSpPr>
          <p:spPr>
            <a:xfrm>
              <a:off x="1003506" y="2955636"/>
              <a:ext cx="10053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Rockwell"/>
                  <a:ea typeface="Rockwell"/>
                  <a:cs typeface="Rockwell"/>
                  <a:sym typeface="Rockwell"/>
                </a:rPr>
                <a:t>Reaction pathway</a:t>
              </a:r>
              <a:endParaRPr sz="800" b="0" i="0" u="none" strike="noStrike" cap="none">
                <a:solidFill>
                  <a:schemeClr val="dk1"/>
                </a:solidFill>
                <a:latin typeface="Rockwell"/>
                <a:ea typeface="Rockwell"/>
                <a:cs typeface="Rockwell"/>
                <a:sym typeface="Rockwell"/>
              </a:endParaRPr>
            </a:p>
          </p:txBody>
        </p:sp>
        <p:sp>
          <p:nvSpPr>
            <p:cNvPr id="1683" name="Google Shape;1683;g724b250972_0_1128"/>
            <p:cNvSpPr txBox="1"/>
            <p:nvPr/>
          </p:nvSpPr>
          <p:spPr>
            <a:xfrm rot="-5400000">
              <a:off x="424313" y="2492329"/>
              <a:ext cx="9429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Rockwell"/>
                  <a:ea typeface="Rockwell"/>
                  <a:cs typeface="Rockwell"/>
                  <a:sym typeface="Rockwell"/>
                </a:rPr>
                <a:t>Potential Energy</a:t>
              </a:r>
              <a:endParaRPr sz="800" b="0" i="0" u="none" strike="noStrike" cap="none">
                <a:solidFill>
                  <a:schemeClr val="dk1"/>
                </a:solidFill>
                <a:latin typeface="Rockwell"/>
                <a:ea typeface="Rockwell"/>
                <a:cs typeface="Rockwell"/>
                <a:sym typeface="Rockwell"/>
              </a:endParaRPr>
            </a:p>
          </p:txBody>
        </p:sp>
      </p:grpSp>
      <p:grpSp>
        <p:nvGrpSpPr>
          <p:cNvPr id="1684" name="Google Shape;1684;g724b250972_0_1128"/>
          <p:cNvGrpSpPr/>
          <p:nvPr/>
        </p:nvGrpSpPr>
        <p:grpSpPr>
          <a:xfrm>
            <a:off x="3414252" y="3877383"/>
            <a:ext cx="1373319" cy="1185000"/>
            <a:chOff x="788063" y="1986036"/>
            <a:chExt cx="1373319" cy="1185000"/>
          </a:xfrm>
        </p:grpSpPr>
        <p:cxnSp>
          <p:nvCxnSpPr>
            <p:cNvPr id="1685" name="Google Shape;1685;g724b250972_0_1128"/>
            <p:cNvCxnSpPr/>
            <p:nvPr/>
          </p:nvCxnSpPr>
          <p:spPr>
            <a:xfrm rot="10800000" flipH="1">
              <a:off x="1062182" y="2946336"/>
              <a:ext cx="1099200" cy="9300"/>
            </a:xfrm>
            <a:prstGeom prst="straightConnector1">
              <a:avLst/>
            </a:prstGeom>
            <a:noFill/>
            <a:ln w="25400" cap="flat" cmpd="sng">
              <a:solidFill>
                <a:schemeClr val="accent1"/>
              </a:solidFill>
              <a:prstDash val="solid"/>
              <a:round/>
              <a:headEnd type="none" w="sm" len="sm"/>
              <a:tailEnd type="stealth" w="med" len="med"/>
            </a:ln>
          </p:spPr>
        </p:cxnSp>
        <p:cxnSp>
          <p:nvCxnSpPr>
            <p:cNvPr id="1686" name="Google Shape;1686;g724b250972_0_1128"/>
            <p:cNvCxnSpPr/>
            <p:nvPr/>
          </p:nvCxnSpPr>
          <p:spPr>
            <a:xfrm rot="10800000">
              <a:off x="1062182" y="1986036"/>
              <a:ext cx="0" cy="969600"/>
            </a:xfrm>
            <a:prstGeom prst="straightConnector1">
              <a:avLst/>
            </a:prstGeom>
            <a:noFill/>
            <a:ln w="25400" cap="flat" cmpd="sng">
              <a:solidFill>
                <a:schemeClr val="accent1"/>
              </a:solidFill>
              <a:prstDash val="solid"/>
              <a:round/>
              <a:headEnd type="none" w="sm" len="sm"/>
              <a:tailEnd type="stealth" w="med" len="med"/>
            </a:ln>
          </p:spPr>
        </p:cxnSp>
        <p:sp>
          <p:nvSpPr>
            <p:cNvPr id="1687" name="Google Shape;1687;g724b250972_0_1128"/>
            <p:cNvSpPr txBox="1"/>
            <p:nvPr/>
          </p:nvSpPr>
          <p:spPr>
            <a:xfrm>
              <a:off x="1003506" y="2955636"/>
              <a:ext cx="10053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Rockwell"/>
                  <a:ea typeface="Rockwell"/>
                  <a:cs typeface="Rockwell"/>
                  <a:sym typeface="Rockwell"/>
                </a:rPr>
                <a:t>Reaction pathway</a:t>
              </a:r>
              <a:endParaRPr sz="800" b="0" i="0" u="none" strike="noStrike" cap="none">
                <a:solidFill>
                  <a:schemeClr val="dk1"/>
                </a:solidFill>
                <a:latin typeface="Rockwell"/>
                <a:ea typeface="Rockwell"/>
                <a:cs typeface="Rockwell"/>
                <a:sym typeface="Rockwell"/>
              </a:endParaRPr>
            </a:p>
          </p:txBody>
        </p:sp>
        <p:sp>
          <p:nvSpPr>
            <p:cNvPr id="1688" name="Google Shape;1688;g724b250972_0_1128"/>
            <p:cNvSpPr txBox="1"/>
            <p:nvPr/>
          </p:nvSpPr>
          <p:spPr>
            <a:xfrm rot="-5400000">
              <a:off x="424313" y="2492329"/>
              <a:ext cx="9429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Rockwell"/>
                  <a:ea typeface="Rockwell"/>
                  <a:cs typeface="Rockwell"/>
                  <a:sym typeface="Rockwell"/>
                </a:rPr>
                <a:t>Potential Energy</a:t>
              </a:r>
              <a:endParaRPr sz="800" b="0" i="0" u="none" strike="noStrike" cap="none">
                <a:solidFill>
                  <a:schemeClr val="dk1"/>
                </a:solidFill>
                <a:latin typeface="Rockwell"/>
                <a:ea typeface="Rockwell"/>
                <a:cs typeface="Rockwell"/>
                <a:sym typeface="Rockwell"/>
              </a:endParaRPr>
            </a:p>
          </p:txBody>
        </p:sp>
      </p:grpSp>
      <p:grpSp>
        <p:nvGrpSpPr>
          <p:cNvPr id="1689" name="Google Shape;1689;g724b250972_0_1128"/>
          <p:cNvGrpSpPr/>
          <p:nvPr/>
        </p:nvGrpSpPr>
        <p:grpSpPr>
          <a:xfrm>
            <a:off x="6023561" y="3846234"/>
            <a:ext cx="1373319" cy="1185000"/>
            <a:chOff x="788063" y="1986036"/>
            <a:chExt cx="1373319" cy="1185000"/>
          </a:xfrm>
        </p:grpSpPr>
        <p:cxnSp>
          <p:nvCxnSpPr>
            <p:cNvPr id="1690" name="Google Shape;1690;g724b250972_0_1128"/>
            <p:cNvCxnSpPr/>
            <p:nvPr/>
          </p:nvCxnSpPr>
          <p:spPr>
            <a:xfrm rot="10800000" flipH="1">
              <a:off x="1062182" y="2946336"/>
              <a:ext cx="1099200" cy="9300"/>
            </a:xfrm>
            <a:prstGeom prst="straightConnector1">
              <a:avLst/>
            </a:prstGeom>
            <a:noFill/>
            <a:ln w="25400" cap="flat" cmpd="sng">
              <a:solidFill>
                <a:schemeClr val="accent1"/>
              </a:solidFill>
              <a:prstDash val="solid"/>
              <a:round/>
              <a:headEnd type="none" w="sm" len="sm"/>
              <a:tailEnd type="stealth" w="med" len="med"/>
            </a:ln>
          </p:spPr>
        </p:cxnSp>
        <p:cxnSp>
          <p:nvCxnSpPr>
            <p:cNvPr id="1691" name="Google Shape;1691;g724b250972_0_1128"/>
            <p:cNvCxnSpPr/>
            <p:nvPr/>
          </p:nvCxnSpPr>
          <p:spPr>
            <a:xfrm rot="10800000">
              <a:off x="1062182" y="1986036"/>
              <a:ext cx="0" cy="969600"/>
            </a:xfrm>
            <a:prstGeom prst="straightConnector1">
              <a:avLst/>
            </a:prstGeom>
            <a:noFill/>
            <a:ln w="25400" cap="flat" cmpd="sng">
              <a:solidFill>
                <a:schemeClr val="accent1"/>
              </a:solidFill>
              <a:prstDash val="solid"/>
              <a:round/>
              <a:headEnd type="none" w="sm" len="sm"/>
              <a:tailEnd type="stealth" w="med" len="med"/>
            </a:ln>
          </p:spPr>
        </p:cxnSp>
        <p:sp>
          <p:nvSpPr>
            <p:cNvPr id="1692" name="Google Shape;1692;g724b250972_0_1128"/>
            <p:cNvSpPr txBox="1"/>
            <p:nvPr/>
          </p:nvSpPr>
          <p:spPr>
            <a:xfrm>
              <a:off x="1003506" y="2955636"/>
              <a:ext cx="10053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Rockwell"/>
                  <a:ea typeface="Rockwell"/>
                  <a:cs typeface="Rockwell"/>
                  <a:sym typeface="Rockwell"/>
                </a:rPr>
                <a:t>Reaction pathway</a:t>
              </a:r>
              <a:endParaRPr sz="800" b="0" i="0" u="none" strike="noStrike" cap="none">
                <a:solidFill>
                  <a:schemeClr val="dk1"/>
                </a:solidFill>
                <a:latin typeface="Rockwell"/>
                <a:ea typeface="Rockwell"/>
                <a:cs typeface="Rockwell"/>
                <a:sym typeface="Rockwell"/>
              </a:endParaRPr>
            </a:p>
          </p:txBody>
        </p:sp>
        <p:sp>
          <p:nvSpPr>
            <p:cNvPr id="1693" name="Google Shape;1693;g724b250972_0_1128"/>
            <p:cNvSpPr txBox="1"/>
            <p:nvPr/>
          </p:nvSpPr>
          <p:spPr>
            <a:xfrm rot="-5400000">
              <a:off x="424313" y="2492329"/>
              <a:ext cx="9429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Rockwell"/>
                  <a:ea typeface="Rockwell"/>
                  <a:cs typeface="Rockwell"/>
                  <a:sym typeface="Rockwell"/>
                </a:rPr>
                <a:t>Potential Energy</a:t>
              </a:r>
              <a:endParaRPr sz="800" b="0" i="0" u="none" strike="noStrike" cap="none">
                <a:solidFill>
                  <a:schemeClr val="dk1"/>
                </a:solidFill>
                <a:latin typeface="Rockwell"/>
                <a:ea typeface="Rockwell"/>
                <a:cs typeface="Rockwell"/>
                <a:sym typeface="Rockwell"/>
              </a:endParaRPr>
            </a:p>
          </p:txBody>
        </p:sp>
      </p:grpSp>
      <p:grpSp>
        <p:nvGrpSpPr>
          <p:cNvPr id="1694" name="Google Shape;1694;g724b250972_0_1128"/>
          <p:cNvGrpSpPr/>
          <p:nvPr/>
        </p:nvGrpSpPr>
        <p:grpSpPr>
          <a:xfrm>
            <a:off x="1259771" y="5263246"/>
            <a:ext cx="1373319" cy="1185000"/>
            <a:chOff x="788063" y="1986036"/>
            <a:chExt cx="1373319" cy="1185000"/>
          </a:xfrm>
        </p:grpSpPr>
        <p:cxnSp>
          <p:nvCxnSpPr>
            <p:cNvPr id="1695" name="Google Shape;1695;g724b250972_0_1128"/>
            <p:cNvCxnSpPr/>
            <p:nvPr/>
          </p:nvCxnSpPr>
          <p:spPr>
            <a:xfrm rot="10800000" flipH="1">
              <a:off x="1062182" y="2946336"/>
              <a:ext cx="1099200" cy="9300"/>
            </a:xfrm>
            <a:prstGeom prst="straightConnector1">
              <a:avLst/>
            </a:prstGeom>
            <a:noFill/>
            <a:ln w="25400" cap="flat" cmpd="sng">
              <a:solidFill>
                <a:schemeClr val="accent1"/>
              </a:solidFill>
              <a:prstDash val="solid"/>
              <a:round/>
              <a:headEnd type="none" w="sm" len="sm"/>
              <a:tailEnd type="stealth" w="med" len="med"/>
            </a:ln>
          </p:spPr>
        </p:cxnSp>
        <p:cxnSp>
          <p:nvCxnSpPr>
            <p:cNvPr id="1696" name="Google Shape;1696;g724b250972_0_1128"/>
            <p:cNvCxnSpPr/>
            <p:nvPr/>
          </p:nvCxnSpPr>
          <p:spPr>
            <a:xfrm rot="10800000">
              <a:off x="1062182" y="1986036"/>
              <a:ext cx="0" cy="969600"/>
            </a:xfrm>
            <a:prstGeom prst="straightConnector1">
              <a:avLst/>
            </a:prstGeom>
            <a:noFill/>
            <a:ln w="25400" cap="flat" cmpd="sng">
              <a:solidFill>
                <a:schemeClr val="accent1"/>
              </a:solidFill>
              <a:prstDash val="solid"/>
              <a:round/>
              <a:headEnd type="none" w="sm" len="sm"/>
              <a:tailEnd type="stealth" w="med" len="med"/>
            </a:ln>
          </p:spPr>
        </p:cxnSp>
        <p:sp>
          <p:nvSpPr>
            <p:cNvPr id="1697" name="Google Shape;1697;g724b250972_0_1128"/>
            <p:cNvSpPr txBox="1"/>
            <p:nvPr/>
          </p:nvSpPr>
          <p:spPr>
            <a:xfrm>
              <a:off x="1003506" y="2955636"/>
              <a:ext cx="10053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Rockwell"/>
                  <a:ea typeface="Rockwell"/>
                  <a:cs typeface="Rockwell"/>
                  <a:sym typeface="Rockwell"/>
                </a:rPr>
                <a:t>Reaction pathway</a:t>
              </a:r>
              <a:endParaRPr sz="800" b="0" i="0" u="none" strike="noStrike" cap="none">
                <a:solidFill>
                  <a:schemeClr val="dk1"/>
                </a:solidFill>
                <a:latin typeface="Rockwell"/>
                <a:ea typeface="Rockwell"/>
                <a:cs typeface="Rockwell"/>
                <a:sym typeface="Rockwell"/>
              </a:endParaRPr>
            </a:p>
          </p:txBody>
        </p:sp>
        <p:sp>
          <p:nvSpPr>
            <p:cNvPr id="1698" name="Google Shape;1698;g724b250972_0_1128"/>
            <p:cNvSpPr txBox="1"/>
            <p:nvPr/>
          </p:nvSpPr>
          <p:spPr>
            <a:xfrm rot="-5400000">
              <a:off x="424313" y="2492329"/>
              <a:ext cx="9429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Rockwell"/>
                  <a:ea typeface="Rockwell"/>
                  <a:cs typeface="Rockwell"/>
                  <a:sym typeface="Rockwell"/>
                </a:rPr>
                <a:t>Potential Energy</a:t>
              </a:r>
              <a:endParaRPr sz="800" b="0" i="0" u="none" strike="noStrike" cap="none">
                <a:solidFill>
                  <a:schemeClr val="dk1"/>
                </a:solidFill>
                <a:latin typeface="Rockwell"/>
                <a:ea typeface="Rockwell"/>
                <a:cs typeface="Rockwell"/>
                <a:sym typeface="Rockwell"/>
              </a:endParaRPr>
            </a:p>
          </p:txBody>
        </p:sp>
      </p:grpSp>
      <p:grpSp>
        <p:nvGrpSpPr>
          <p:cNvPr id="1699" name="Google Shape;1699;g724b250972_0_1128"/>
          <p:cNvGrpSpPr/>
          <p:nvPr/>
        </p:nvGrpSpPr>
        <p:grpSpPr>
          <a:xfrm>
            <a:off x="3414763" y="5263246"/>
            <a:ext cx="1373319" cy="1185000"/>
            <a:chOff x="788063" y="1986036"/>
            <a:chExt cx="1373319" cy="1185000"/>
          </a:xfrm>
        </p:grpSpPr>
        <p:cxnSp>
          <p:nvCxnSpPr>
            <p:cNvPr id="1700" name="Google Shape;1700;g724b250972_0_1128"/>
            <p:cNvCxnSpPr/>
            <p:nvPr/>
          </p:nvCxnSpPr>
          <p:spPr>
            <a:xfrm rot="10800000" flipH="1">
              <a:off x="1062182" y="2946336"/>
              <a:ext cx="1099200" cy="9300"/>
            </a:xfrm>
            <a:prstGeom prst="straightConnector1">
              <a:avLst/>
            </a:prstGeom>
            <a:noFill/>
            <a:ln w="25400" cap="flat" cmpd="sng">
              <a:solidFill>
                <a:schemeClr val="accent1"/>
              </a:solidFill>
              <a:prstDash val="solid"/>
              <a:round/>
              <a:headEnd type="none" w="sm" len="sm"/>
              <a:tailEnd type="stealth" w="med" len="med"/>
            </a:ln>
          </p:spPr>
        </p:cxnSp>
        <p:cxnSp>
          <p:nvCxnSpPr>
            <p:cNvPr id="1701" name="Google Shape;1701;g724b250972_0_1128"/>
            <p:cNvCxnSpPr/>
            <p:nvPr/>
          </p:nvCxnSpPr>
          <p:spPr>
            <a:xfrm rot="10800000">
              <a:off x="1062182" y="1986036"/>
              <a:ext cx="0" cy="969600"/>
            </a:xfrm>
            <a:prstGeom prst="straightConnector1">
              <a:avLst/>
            </a:prstGeom>
            <a:noFill/>
            <a:ln w="25400" cap="flat" cmpd="sng">
              <a:solidFill>
                <a:schemeClr val="accent1"/>
              </a:solidFill>
              <a:prstDash val="solid"/>
              <a:round/>
              <a:headEnd type="none" w="sm" len="sm"/>
              <a:tailEnd type="stealth" w="med" len="med"/>
            </a:ln>
          </p:spPr>
        </p:cxnSp>
        <p:sp>
          <p:nvSpPr>
            <p:cNvPr id="1702" name="Google Shape;1702;g724b250972_0_1128"/>
            <p:cNvSpPr txBox="1"/>
            <p:nvPr/>
          </p:nvSpPr>
          <p:spPr>
            <a:xfrm>
              <a:off x="1003506" y="2955636"/>
              <a:ext cx="10053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Rockwell"/>
                  <a:ea typeface="Rockwell"/>
                  <a:cs typeface="Rockwell"/>
                  <a:sym typeface="Rockwell"/>
                </a:rPr>
                <a:t>Reaction pathway</a:t>
              </a:r>
              <a:endParaRPr sz="800" b="0" i="0" u="none" strike="noStrike" cap="none">
                <a:solidFill>
                  <a:schemeClr val="dk1"/>
                </a:solidFill>
                <a:latin typeface="Rockwell"/>
                <a:ea typeface="Rockwell"/>
                <a:cs typeface="Rockwell"/>
                <a:sym typeface="Rockwell"/>
              </a:endParaRPr>
            </a:p>
          </p:txBody>
        </p:sp>
        <p:sp>
          <p:nvSpPr>
            <p:cNvPr id="1703" name="Google Shape;1703;g724b250972_0_1128"/>
            <p:cNvSpPr txBox="1"/>
            <p:nvPr/>
          </p:nvSpPr>
          <p:spPr>
            <a:xfrm rot="-5400000">
              <a:off x="424313" y="2492329"/>
              <a:ext cx="9429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Rockwell"/>
                  <a:ea typeface="Rockwell"/>
                  <a:cs typeface="Rockwell"/>
                  <a:sym typeface="Rockwell"/>
                </a:rPr>
                <a:t>Potential Energy</a:t>
              </a:r>
              <a:endParaRPr sz="800" b="0" i="0" u="none" strike="noStrike" cap="none">
                <a:solidFill>
                  <a:schemeClr val="dk1"/>
                </a:solidFill>
                <a:latin typeface="Rockwell"/>
                <a:ea typeface="Rockwell"/>
                <a:cs typeface="Rockwell"/>
                <a:sym typeface="Rockwell"/>
              </a:endParaRPr>
            </a:p>
          </p:txBody>
        </p:sp>
      </p:grpSp>
      <p:grpSp>
        <p:nvGrpSpPr>
          <p:cNvPr id="1704" name="Google Shape;1704;g724b250972_0_1128"/>
          <p:cNvGrpSpPr/>
          <p:nvPr/>
        </p:nvGrpSpPr>
        <p:grpSpPr>
          <a:xfrm>
            <a:off x="6023561" y="5303624"/>
            <a:ext cx="1373319" cy="1185000"/>
            <a:chOff x="788063" y="1986036"/>
            <a:chExt cx="1373319" cy="1185000"/>
          </a:xfrm>
        </p:grpSpPr>
        <p:cxnSp>
          <p:nvCxnSpPr>
            <p:cNvPr id="1705" name="Google Shape;1705;g724b250972_0_1128"/>
            <p:cNvCxnSpPr/>
            <p:nvPr/>
          </p:nvCxnSpPr>
          <p:spPr>
            <a:xfrm rot="10800000" flipH="1">
              <a:off x="1062182" y="2946336"/>
              <a:ext cx="1099200" cy="9300"/>
            </a:xfrm>
            <a:prstGeom prst="straightConnector1">
              <a:avLst/>
            </a:prstGeom>
            <a:noFill/>
            <a:ln w="25400" cap="flat" cmpd="sng">
              <a:solidFill>
                <a:schemeClr val="accent1"/>
              </a:solidFill>
              <a:prstDash val="solid"/>
              <a:round/>
              <a:headEnd type="none" w="sm" len="sm"/>
              <a:tailEnd type="stealth" w="med" len="med"/>
            </a:ln>
          </p:spPr>
        </p:cxnSp>
        <p:cxnSp>
          <p:nvCxnSpPr>
            <p:cNvPr id="1706" name="Google Shape;1706;g724b250972_0_1128"/>
            <p:cNvCxnSpPr/>
            <p:nvPr/>
          </p:nvCxnSpPr>
          <p:spPr>
            <a:xfrm rot="10800000">
              <a:off x="1062182" y="1986036"/>
              <a:ext cx="0" cy="969600"/>
            </a:xfrm>
            <a:prstGeom prst="straightConnector1">
              <a:avLst/>
            </a:prstGeom>
            <a:noFill/>
            <a:ln w="25400" cap="flat" cmpd="sng">
              <a:solidFill>
                <a:schemeClr val="accent1"/>
              </a:solidFill>
              <a:prstDash val="solid"/>
              <a:round/>
              <a:headEnd type="none" w="sm" len="sm"/>
              <a:tailEnd type="stealth" w="med" len="med"/>
            </a:ln>
          </p:spPr>
        </p:cxnSp>
        <p:sp>
          <p:nvSpPr>
            <p:cNvPr id="1707" name="Google Shape;1707;g724b250972_0_1128"/>
            <p:cNvSpPr txBox="1"/>
            <p:nvPr/>
          </p:nvSpPr>
          <p:spPr>
            <a:xfrm>
              <a:off x="1003506" y="2955636"/>
              <a:ext cx="10053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Rockwell"/>
                  <a:ea typeface="Rockwell"/>
                  <a:cs typeface="Rockwell"/>
                  <a:sym typeface="Rockwell"/>
                </a:rPr>
                <a:t>Reaction pathway</a:t>
              </a:r>
              <a:endParaRPr sz="800" b="0" i="0" u="none" strike="noStrike" cap="none">
                <a:solidFill>
                  <a:schemeClr val="dk1"/>
                </a:solidFill>
                <a:latin typeface="Rockwell"/>
                <a:ea typeface="Rockwell"/>
                <a:cs typeface="Rockwell"/>
                <a:sym typeface="Rockwell"/>
              </a:endParaRPr>
            </a:p>
          </p:txBody>
        </p:sp>
        <p:sp>
          <p:nvSpPr>
            <p:cNvPr id="1708" name="Google Shape;1708;g724b250972_0_1128"/>
            <p:cNvSpPr txBox="1"/>
            <p:nvPr/>
          </p:nvSpPr>
          <p:spPr>
            <a:xfrm rot="-5400000">
              <a:off x="424313" y="2492329"/>
              <a:ext cx="9429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Rockwell"/>
                  <a:ea typeface="Rockwell"/>
                  <a:cs typeface="Rockwell"/>
                  <a:sym typeface="Rockwell"/>
                </a:rPr>
                <a:t>Potential Energy</a:t>
              </a:r>
              <a:endParaRPr sz="800" b="0" i="0" u="none" strike="noStrike" cap="none">
                <a:solidFill>
                  <a:schemeClr val="dk1"/>
                </a:solidFill>
                <a:latin typeface="Rockwell"/>
                <a:ea typeface="Rockwell"/>
                <a:cs typeface="Rockwell"/>
                <a:sym typeface="Rockwe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0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7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7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7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7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7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3" name="Google Shape;1713;g724b250972_0_1177"/>
          <p:cNvSpPr txBox="1">
            <a:spLocks noGrp="1"/>
          </p:cNvSpPr>
          <p:nvPr>
            <p:ph type="title"/>
          </p:nvPr>
        </p:nvSpPr>
        <p:spPr>
          <a:xfrm>
            <a:off x="498475" y="163263"/>
            <a:ext cx="6253200" cy="611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Catalysts</a:t>
            </a:r>
            <a:endParaRPr/>
          </a:p>
        </p:txBody>
      </p:sp>
      <p:sp>
        <p:nvSpPr>
          <p:cNvPr id="1714" name="Google Shape;1714;g724b250972_0_1177"/>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715" name="Google Shape;1715;g724b250972_0_1177"/>
          <p:cNvSpPr txBox="1"/>
          <p:nvPr/>
        </p:nvSpPr>
        <p:spPr>
          <a:xfrm>
            <a:off x="-1" y="6319374"/>
            <a:ext cx="9144000" cy="7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LO 4.8 The student can translate among reaction energy profile representations, particulate representations, and symbolic representations (chemical equations) of a chemical reaction occurring in the presence and absence of a catalyst.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1716" name="Google Shape;1716;g724b250972_0_1177"/>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717" name="Google Shape;1717;g724b250972_0_1177"/>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718" name="Google Shape;1718;g724b250972_0_1177" descr="C:\Users\Bonnie Buchak\Documents\Radnor15\3 AP Chemistry\REVIEW PP Project\5519202549bf9.png"/>
          <p:cNvPicPr preferRelativeResize="0"/>
          <p:nvPr/>
        </p:nvPicPr>
        <p:blipFill rotWithShape="1">
          <a:blip r:embed="rId5">
            <a:alphaModFix/>
          </a:blip>
          <a:srcRect/>
          <a:stretch/>
        </p:blipFill>
        <p:spPr>
          <a:xfrm>
            <a:off x="461792" y="3606881"/>
            <a:ext cx="3726996" cy="2476649"/>
          </a:xfrm>
          <a:prstGeom prst="rect">
            <a:avLst/>
          </a:prstGeom>
          <a:noFill/>
          <a:ln w="9525" cap="flat" cmpd="sng">
            <a:solidFill>
              <a:schemeClr val="accent1"/>
            </a:solidFill>
            <a:prstDash val="solid"/>
            <a:round/>
            <a:headEnd type="none" w="sm" len="sm"/>
            <a:tailEnd type="none" w="sm" len="sm"/>
          </a:ln>
        </p:spPr>
      </p:pic>
      <p:sp>
        <p:nvSpPr>
          <p:cNvPr id="1719" name="Google Shape;1719;g724b250972_0_1177"/>
          <p:cNvSpPr txBox="1"/>
          <p:nvPr/>
        </p:nvSpPr>
        <p:spPr>
          <a:xfrm>
            <a:off x="1515851" y="6034848"/>
            <a:ext cx="1473600" cy="27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Iron based catalyst</a:t>
            </a:r>
            <a:endParaRPr sz="1200" b="0" i="0" u="none" strike="noStrike" cap="none">
              <a:solidFill>
                <a:schemeClr val="dk1"/>
              </a:solidFill>
              <a:latin typeface="Rockwell"/>
              <a:ea typeface="Rockwell"/>
              <a:cs typeface="Rockwell"/>
              <a:sym typeface="Rockwell"/>
            </a:endParaRPr>
          </a:p>
        </p:txBody>
      </p:sp>
      <p:sp>
        <p:nvSpPr>
          <p:cNvPr id="1720" name="Google Shape;1720;g724b250972_0_1177"/>
          <p:cNvSpPr txBox="1"/>
          <p:nvPr/>
        </p:nvSpPr>
        <p:spPr>
          <a:xfrm>
            <a:off x="661767" y="774514"/>
            <a:ext cx="7196100" cy="13233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1600"/>
              <a:buFont typeface="Rockwell"/>
              <a:buAutoNum type="alphaLcPeriod"/>
            </a:pPr>
            <a:r>
              <a:rPr lang="en-US" sz="1600" b="0" i="0" u="none" strike="noStrike" cap="none">
                <a:solidFill>
                  <a:schemeClr val="dk1"/>
                </a:solidFill>
                <a:latin typeface="Rockwell"/>
                <a:ea typeface="Rockwell"/>
                <a:cs typeface="Rockwell"/>
                <a:sym typeface="Rockwell"/>
              </a:rPr>
              <a:t>A catalyst can stabilize a transition state, lowering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      the activation energy.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Rockwell"/>
              <a:ea typeface="Rockwell"/>
              <a:cs typeface="Rockwell"/>
              <a:sym typeface="Rockwell"/>
            </a:endParaRPr>
          </a:p>
          <a:p>
            <a:pPr marL="342900" marR="0" lvl="0" indent="-342900" algn="l" rtl="0">
              <a:lnSpc>
                <a:spcPct val="100000"/>
              </a:lnSpc>
              <a:spcBef>
                <a:spcPts val="0"/>
              </a:spcBef>
              <a:spcAft>
                <a:spcPts val="0"/>
              </a:spcAft>
              <a:buClr>
                <a:schemeClr val="dk1"/>
              </a:buClr>
              <a:buSzPts val="1600"/>
              <a:buFont typeface="Rockwell"/>
              <a:buAutoNum type="alphaLcPeriod" startAt="2"/>
            </a:pPr>
            <a:r>
              <a:rPr lang="en-US" sz="1600" b="0" i="0" u="none" strike="noStrike" cap="none">
                <a:solidFill>
                  <a:schemeClr val="dk1"/>
                </a:solidFill>
                <a:latin typeface="Rockwell"/>
                <a:ea typeface="Rockwell"/>
                <a:cs typeface="Rockwell"/>
                <a:sym typeface="Rockwell"/>
              </a:rPr>
              <a:t>A catalyst can participate in the formation of a new reaction intermediate,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      providing a new reaction pathway.</a:t>
            </a:r>
            <a:endParaRPr sz="1400" b="0" i="0" u="none" strike="noStrike" cap="none">
              <a:solidFill>
                <a:srgbClr val="000000"/>
              </a:solidFill>
              <a:latin typeface="Arial"/>
              <a:ea typeface="Arial"/>
              <a:cs typeface="Arial"/>
              <a:sym typeface="Arial"/>
            </a:endParaRPr>
          </a:p>
        </p:txBody>
      </p:sp>
      <p:sp>
        <p:nvSpPr>
          <p:cNvPr id="1721" name="Google Shape;1721;g724b250972_0_1177"/>
          <p:cNvSpPr txBox="1"/>
          <p:nvPr/>
        </p:nvSpPr>
        <p:spPr>
          <a:xfrm>
            <a:off x="447819" y="2201827"/>
            <a:ext cx="82485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The rate of the Haber process for the synthesis of ammonia is increased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by the use of a heterogeneous catalyst which provides a lower energy pathway.</a:t>
            </a:r>
            <a:endParaRPr sz="1800" b="0" i="0" u="none" strike="noStrike" cap="none">
              <a:solidFill>
                <a:schemeClr val="dk1"/>
              </a:solidFill>
              <a:latin typeface="Rockwell"/>
              <a:ea typeface="Rockwell"/>
              <a:cs typeface="Rockwell"/>
              <a:sym typeface="Rockwell"/>
            </a:endParaRPr>
          </a:p>
        </p:txBody>
      </p:sp>
      <p:pic>
        <p:nvPicPr>
          <p:cNvPr id="1722" name="Google Shape;1722;g724b250972_0_1177" descr="C:\Users\Bonnie Buchak\Documents\Radnor15\3 AP Chemistry\REVIEW PP Project\5519202549bf8.png"/>
          <p:cNvPicPr preferRelativeResize="0"/>
          <p:nvPr/>
        </p:nvPicPr>
        <p:blipFill rotWithShape="1">
          <a:blip r:embed="rId6">
            <a:alphaModFix/>
          </a:blip>
          <a:srcRect/>
          <a:stretch/>
        </p:blipFill>
        <p:spPr>
          <a:xfrm>
            <a:off x="4674393" y="3606881"/>
            <a:ext cx="3488508" cy="2519479"/>
          </a:xfrm>
          <a:prstGeom prst="rect">
            <a:avLst/>
          </a:prstGeom>
          <a:noFill/>
          <a:ln w="9525" cap="flat" cmpd="sng">
            <a:solidFill>
              <a:schemeClr val="accent1"/>
            </a:solidFill>
            <a:prstDash val="solid"/>
            <a:round/>
            <a:headEnd type="none" w="sm" len="sm"/>
            <a:tailEnd type="none" w="sm" len="sm"/>
          </a:ln>
        </p:spPr>
      </p:pic>
      <p:pic>
        <p:nvPicPr>
          <p:cNvPr id="1723" name="Google Shape;1723;g724b250972_0_1177" descr="C:\Users\Bonnie Buchak\Documents\Radnor15\3 AP Chemistry\REVIEW PP Project\image006.jpg"/>
          <p:cNvPicPr preferRelativeResize="0"/>
          <p:nvPr/>
        </p:nvPicPr>
        <p:blipFill rotWithShape="1">
          <a:blip r:embed="rId7">
            <a:alphaModFix/>
          </a:blip>
          <a:srcRect/>
          <a:stretch/>
        </p:blipFill>
        <p:spPr>
          <a:xfrm>
            <a:off x="5883593" y="250242"/>
            <a:ext cx="1736379" cy="1287592"/>
          </a:xfrm>
          <a:prstGeom prst="rect">
            <a:avLst/>
          </a:prstGeom>
          <a:noFill/>
          <a:ln>
            <a:noFill/>
          </a:ln>
        </p:spPr>
      </p:pic>
      <p:sp>
        <p:nvSpPr>
          <p:cNvPr id="1724" name="Google Shape;1724;g724b250972_0_1177"/>
          <p:cNvSpPr txBox="1"/>
          <p:nvPr/>
        </p:nvSpPr>
        <p:spPr>
          <a:xfrm>
            <a:off x="1210554" y="3212645"/>
            <a:ext cx="5949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N</a:t>
            </a:r>
            <a:r>
              <a:rPr lang="en-US" sz="1800" b="0" i="0" u="none" strike="noStrike" cap="none" baseline="-25000">
                <a:solidFill>
                  <a:schemeClr val="dk1"/>
                </a:solidFill>
                <a:latin typeface="Rockwell"/>
                <a:ea typeface="Rockwell"/>
                <a:cs typeface="Rockwell"/>
                <a:sym typeface="Rockwell"/>
              </a:rPr>
              <a:t>2</a:t>
            </a:r>
            <a:r>
              <a:rPr lang="en-US" sz="1800" b="0" i="0" u="none" strike="noStrike" cap="none">
                <a:solidFill>
                  <a:schemeClr val="dk1"/>
                </a:solidFill>
                <a:latin typeface="Rockwell"/>
                <a:ea typeface="Rockwell"/>
                <a:cs typeface="Rockwell"/>
                <a:sym typeface="Rockwell"/>
              </a:rPr>
              <a:t>(g)  + 2H</a:t>
            </a:r>
            <a:r>
              <a:rPr lang="en-US" sz="1800" b="0" i="0" u="none" strike="noStrike" cap="none" baseline="-25000">
                <a:solidFill>
                  <a:schemeClr val="dk1"/>
                </a:solidFill>
                <a:latin typeface="Rockwell"/>
                <a:ea typeface="Rockwell"/>
                <a:cs typeface="Rockwell"/>
                <a:sym typeface="Rockwell"/>
              </a:rPr>
              <a:t>2</a:t>
            </a:r>
            <a:r>
              <a:rPr lang="en-US" sz="1800" b="0" i="0" u="none" strike="noStrike" cap="none">
                <a:solidFill>
                  <a:schemeClr val="dk1"/>
                </a:solidFill>
                <a:latin typeface="Rockwell"/>
                <a:ea typeface="Rockwell"/>
                <a:cs typeface="Rockwell"/>
                <a:sym typeface="Rockwell"/>
              </a:rPr>
              <a:t> (g) 🡪 iron-based catalyst + 2NH</a:t>
            </a:r>
            <a:r>
              <a:rPr lang="en-US" sz="1800" b="0" i="0" u="none" strike="noStrike" cap="none" baseline="-25000">
                <a:solidFill>
                  <a:schemeClr val="dk1"/>
                </a:solidFill>
                <a:latin typeface="Rockwell"/>
                <a:ea typeface="Rockwell"/>
                <a:cs typeface="Rockwell"/>
                <a:sym typeface="Rockwell"/>
              </a:rPr>
              <a:t>3 </a:t>
            </a:r>
            <a:r>
              <a:rPr lang="en-US" sz="1800" b="0" i="0" u="none" strike="noStrike" cap="none">
                <a:solidFill>
                  <a:schemeClr val="dk1"/>
                </a:solidFill>
                <a:latin typeface="Rockwell"/>
                <a:ea typeface="Rockwell"/>
                <a:cs typeface="Rockwell"/>
                <a:sym typeface="Rockwell"/>
              </a:rPr>
              <a:t>(g)</a:t>
            </a:r>
            <a:endParaRPr sz="1800" b="0" i="0" u="none" strike="noStrike" cap="none">
              <a:solidFill>
                <a:schemeClr val="dk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728"/>
        <p:cNvGrpSpPr/>
        <p:nvPr/>
      </p:nvGrpSpPr>
      <p:grpSpPr>
        <a:xfrm>
          <a:off x="0" y="0"/>
          <a:ext cx="0" cy="0"/>
          <a:chOff x="0" y="0"/>
          <a:chExt cx="0" cy="0"/>
        </a:xfrm>
      </p:grpSpPr>
      <p:sp>
        <p:nvSpPr>
          <p:cNvPr id="1729" name="Google Shape;1729;g724b250972_0_1192"/>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730" name="Google Shape;1730;g724b250972_0_1192"/>
          <p:cNvSpPr txBox="1"/>
          <p:nvPr/>
        </p:nvSpPr>
        <p:spPr>
          <a:xfrm>
            <a:off x="0" y="6245483"/>
            <a:ext cx="9144000" cy="73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Rockwell"/>
                <a:ea typeface="Rockwell"/>
                <a:cs typeface="Rockwell"/>
                <a:sym typeface="Rockwell"/>
              </a:rPr>
              <a:t>LO 4.9 The student is able to explain changes in reaction rates arising from the use of acid-base catalysts, surface catalysts, or enzyme catalysts, including selecting appropriate mechanisms with or without the catalyst present.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1731" name="Google Shape;1731;g724b250972_0_1192"/>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732" name="Google Shape;1732;g724b250972_0_1192"/>
          <p:cNvSpPr txBox="1">
            <a:spLocks noGrp="1"/>
          </p:cNvSpPr>
          <p:nvPr>
            <p:ph type="title"/>
          </p:nvPr>
        </p:nvSpPr>
        <p:spPr>
          <a:xfrm>
            <a:off x="498475" y="163513"/>
            <a:ext cx="7556400" cy="658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Catalysts</a:t>
            </a:r>
            <a:endParaRPr/>
          </a:p>
        </p:txBody>
      </p:sp>
      <p:sp>
        <p:nvSpPr>
          <p:cNvPr id="1733" name="Google Shape;1733;g724b250972_0_1192"/>
          <p:cNvSpPr txBox="1"/>
          <p:nvPr/>
        </p:nvSpPr>
        <p:spPr>
          <a:xfrm>
            <a:off x="330168" y="1054140"/>
            <a:ext cx="7640100" cy="6462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1800"/>
              <a:buFont typeface="Rockwell"/>
              <a:buAutoNum type="alphaLcPeriod"/>
            </a:pPr>
            <a:r>
              <a:rPr lang="en-US" sz="1800" b="0" i="0" u="none" strike="noStrike" cap="none">
                <a:solidFill>
                  <a:schemeClr val="dk1"/>
                </a:solidFill>
                <a:latin typeface="Rockwell"/>
                <a:ea typeface="Rockwell"/>
                <a:cs typeface="Rockwell"/>
                <a:sym typeface="Rockwell"/>
              </a:rPr>
              <a:t>In acid-base catalysis, a reactant either gains or loses a proton,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changing the rate of the reaction.</a:t>
            </a:r>
            <a:endParaRPr sz="1800" b="0" i="0" u="none" strike="noStrike" cap="none">
              <a:solidFill>
                <a:schemeClr val="dk1"/>
              </a:solidFill>
              <a:latin typeface="Rockwell"/>
              <a:ea typeface="Rockwell"/>
              <a:cs typeface="Rockwell"/>
              <a:sym typeface="Rockwell"/>
            </a:endParaRPr>
          </a:p>
        </p:txBody>
      </p:sp>
      <p:sp>
        <p:nvSpPr>
          <p:cNvPr id="1734" name="Google Shape;1734;g724b250972_0_1192"/>
          <p:cNvSpPr txBox="1"/>
          <p:nvPr/>
        </p:nvSpPr>
        <p:spPr>
          <a:xfrm>
            <a:off x="336101" y="1774405"/>
            <a:ext cx="76401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b.  In surface catalysis, either a new reaction intermediate is formed or the probability of successful collisions is increased.</a:t>
            </a:r>
            <a:endParaRPr sz="1800" b="0" i="0" u="none" strike="noStrike" cap="none">
              <a:solidFill>
                <a:schemeClr val="dk1"/>
              </a:solidFill>
              <a:latin typeface="Rockwell"/>
              <a:ea typeface="Rockwell"/>
              <a:cs typeface="Rockwell"/>
              <a:sym typeface="Rockwell"/>
            </a:endParaRPr>
          </a:p>
        </p:txBody>
      </p:sp>
      <p:sp>
        <p:nvSpPr>
          <p:cNvPr id="1735" name="Google Shape;1735;g724b250972_0_1192"/>
          <p:cNvSpPr txBox="1"/>
          <p:nvPr/>
        </p:nvSpPr>
        <p:spPr>
          <a:xfrm>
            <a:off x="336101" y="2530764"/>
            <a:ext cx="81615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c.  In Enzyme catalysis enzymes bind to reactants in a way that lowers the activation energy.  Other enzymes react to form new reaction intermediates.</a:t>
            </a:r>
            <a:endParaRPr sz="1800" b="0" i="0" u="none" strike="noStrike" cap="none">
              <a:solidFill>
                <a:schemeClr val="dk1"/>
              </a:solidFill>
              <a:latin typeface="Rockwell"/>
              <a:ea typeface="Rockwell"/>
              <a:cs typeface="Rockwell"/>
              <a:sym typeface="Rockwell"/>
            </a:endParaRPr>
          </a:p>
        </p:txBody>
      </p:sp>
      <p:pic>
        <p:nvPicPr>
          <p:cNvPr id="1736" name="Google Shape;1736;g724b250972_0_1192" descr="14_20"/>
          <p:cNvPicPr preferRelativeResize="0"/>
          <p:nvPr/>
        </p:nvPicPr>
        <p:blipFill rotWithShape="1">
          <a:blip r:embed="rId4">
            <a:alphaModFix/>
          </a:blip>
          <a:srcRect b="4859"/>
          <a:stretch/>
        </p:blipFill>
        <p:spPr>
          <a:xfrm>
            <a:off x="3278621" y="3430094"/>
            <a:ext cx="4267200" cy="2692399"/>
          </a:xfrm>
          <a:prstGeom prst="rect">
            <a:avLst/>
          </a:prstGeom>
          <a:noFill/>
          <a:ln>
            <a:noFill/>
          </a:ln>
        </p:spPr>
      </p:pic>
      <p:sp>
        <p:nvSpPr>
          <p:cNvPr id="1737" name="Google Shape;1737;g724b250972_0_1192"/>
          <p:cNvSpPr txBox="1"/>
          <p:nvPr/>
        </p:nvSpPr>
        <p:spPr>
          <a:xfrm>
            <a:off x="295564" y="4304144"/>
            <a:ext cx="27879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Homogeneous catalysis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of the decomposition of H</a:t>
            </a:r>
            <a:r>
              <a:rPr lang="en-US" sz="800" b="0" i="0" u="none" strike="noStrike" cap="none">
                <a:solidFill>
                  <a:schemeClr val="dk1"/>
                </a:solidFill>
                <a:latin typeface="Rockwell"/>
                <a:ea typeface="Rockwell"/>
                <a:cs typeface="Rockwell"/>
                <a:sym typeface="Rockwell"/>
              </a:rPr>
              <a:t>2</a:t>
            </a:r>
            <a:r>
              <a:rPr lang="en-US" sz="1600" b="0" i="0" u="none" strike="noStrike" cap="none">
                <a:solidFill>
                  <a:schemeClr val="dk1"/>
                </a:solidFill>
                <a:latin typeface="Rockwell"/>
                <a:ea typeface="Rockwell"/>
                <a:cs typeface="Rockwell"/>
                <a:sym typeface="Rockwell"/>
              </a:rPr>
              <a:t>O</a:t>
            </a:r>
            <a:r>
              <a:rPr lang="en-US" sz="800" b="0" i="0" u="none" strike="noStrike" cap="none">
                <a:solidFill>
                  <a:schemeClr val="dk1"/>
                </a:solidFill>
                <a:latin typeface="Rockwell"/>
                <a:ea typeface="Rockwell"/>
                <a:cs typeface="Rockwell"/>
                <a:sym typeface="Rockwell"/>
              </a:rPr>
              <a:t>2</a:t>
            </a:r>
            <a:endParaRPr sz="800" b="0" i="0" u="none" strike="noStrike" cap="none">
              <a:solidFill>
                <a:schemeClr val="dk1"/>
              </a:solidFill>
              <a:latin typeface="Rockwell"/>
              <a:ea typeface="Rockwell"/>
              <a:cs typeface="Rockwell"/>
              <a:sym typeface="Rockwell"/>
            </a:endParaRPr>
          </a:p>
        </p:txBody>
      </p:sp>
      <p:sp>
        <p:nvSpPr>
          <p:cNvPr id="1738" name="Google Shape;1738;g724b250972_0_1192"/>
          <p:cNvSpPr txBox="1"/>
          <p:nvPr/>
        </p:nvSpPr>
        <p:spPr>
          <a:xfrm>
            <a:off x="8139889"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739" name="Google Shape;1739;g724b250972_0_1192"/>
          <p:cNvSpPr/>
          <p:nvPr/>
        </p:nvSpPr>
        <p:spPr>
          <a:xfrm>
            <a:off x="2622839" y="179876"/>
            <a:ext cx="51264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catalysts provide alternative mechanisms with lower activation energy</a:t>
            </a:r>
            <a:endParaRPr sz="1800" b="0" i="0" u="none" strike="noStrike" cap="none">
              <a:solidFill>
                <a:schemeClr val="dk1"/>
              </a:solidFill>
              <a:latin typeface="Rockwell"/>
              <a:ea typeface="Rockwell"/>
              <a:cs typeface="Rockwell"/>
              <a:sym typeface="Rockwe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743"/>
        <p:cNvGrpSpPr/>
        <p:nvPr/>
      </p:nvGrpSpPr>
      <p:grpSpPr>
        <a:xfrm>
          <a:off x="0" y="0"/>
          <a:ext cx="0" cy="0"/>
          <a:chOff x="0" y="0"/>
          <a:chExt cx="0" cy="0"/>
        </a:xfrm>
      </p:grpSpPr>
      <p:sp>
        <p:nvSpPr>
          <p:cNvPr id="1744" name="Google Shape;1744;g724b252115_0_188"/>
          <p:cNvSpPr txBox="1">
            <a:spLocks noGrp="1"/>
          </p:cNvSpPr>
          <p:nvPr>
            <p:ph type="title"/>
          </p:nvPr>
        </p:nvSpPr>
        <p:spPr>
          <a:xfrm>
            <a:off x="498474" y="331694"/>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B0F0"/>
              </a:buClr>
              <a:buSzPts val="3600"/>
              <a:buFont typeface="Rockwell"/>
              <a:buNone/>
            </a:pPr>
            <a:r>
              <a:rPr lang="en-US">
                <a:solidFill>
                  <a:srgbClr val="00B0F0"/>
                </a:solidFill>
              </a:rPr>
              <a:t>Kinetics; Collision Theory Factors</a:t>
            </a:r>
            <a:endParaRPr>
              <a:solidFill>
                <a:srgbClr val="00B0F0"/>
              </a:solidFill>
            </a:endParaRPr>
          </a:p>
        </p:txBody>
      </p:sp>
      <p:sp>
        <p:nvSpPr>
          <p:cNvPr id="1745" name="Google Shape;1745;g724b252115_0_188"/>
          <p:cNvSpPr txBox="1">
            <a:spLocks noGrp="1"/>
          </p:cNvSpPr>
          <p:nvPr>
            <p:ph type="body" idx="1"/>
          </p:nvPr>
        </p:nvSpPr>
        <p:spPr>
          <a:xfrm>
            <a:off x="498518" y="1101687"/>
            <a:ext cx="3657600" cy="482670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SzPts val="1148"/>
              <a:buChar char="■"/>
            </a:pPr>
            <a:r>
              <a:rPr lang="en-US" sz="1530"/>
              <a:t>Using Spectrometry:</a:t>
            </a:r>
            <a:endParaRPr/>
          </a:p>
          <a:p>
            <a:pPr marL="228600" lvl="0" indent="-155733" algn="l" rtl="0">
              <a:lnSpc>
                <a:spcPct val="80000"/>
              </a:lnSpc>
              <a:spcBef>
                <a:spcPts val="2000"/>
              </a:spcBef>
              <a:spcAft>
                <a:spcPts val="0"/>
              </a:spcAft>
              <a:buSzPts val="1148"/>
              <a:buNone/>
            </a:pPr>
            <a:endParaRPr sz="1530"/>
          </a:p>
          <a:p>
            <a:pPr marL="228600" lvl="0" indent="-155733" algn="l" rtl="0">
              <a:lnSpc>
                <a:spcPct val="80000"/>
              </a:lnSpc>
              <a:spcBef>
                <a:spcPts val="2000"/>
              </a:spcBef>
              <a:spcAft>
                <a:spcPts val="0"/>
              </a:spcAft>
              <a:buSzPts val="1148"/>
              <a:buNone/>
            </a:pPr>
            <a:endParaRPr sz="1530"/>
          </a:p>
          <a:p>
            <a:pPr marL="228600" lvl="0" indent="-155733" algn="l" rtl="0">
              <a:lnSpc>
                <a:spcPct val="80000"/>
              </a:lnSpc>
              <a:spcBef>
                <a:spcPts val="2000"/>
              </a:spcBef>
              <a:spcAft>
                <a:spcPts val="0"/>
              </a:spcAft>
              <a:buSzPts val="1148"/>
              <a:buNone/>
            </a:pPr>
            <a:endParaRPr sz="1530"/>
          </a:p>
          <a:p>
            <a:pPr marL="228600" lvl="0" indent="-228600" algn="l" rtl="0">
              <a:lnSpc>
                <a:spcPct val="80000"/>
              </a:lnSpc>
              <a:spcBef>
                <a:spcPts val="2000"/>
              </a:spcBef>
              <a:spcAft>
                <a:spcPts val="0"/>
              </a:spcAft>
              <a:buSzPts val="1148"/>
              <a:buChar char="■"/>
            </a:pPr>
            <a:r>
              <a:rPr lang="en-US" sz="1530"/>
              <a:t>Data:</a:t>
            </a:r>
            <a:endParaRPr/>
          </a:p>
          <a:p>
            <a:pPr marL="228600" lvl="0" indent="-155733" algn="l" rtl="0">
              <a:lnSpc>
                <a:spcPct val="80000"/>
              </a:lnSpc>
              <a:spcBef>
                <a:spcPts val="2000"/>
              </a:spcBef>
              <a:spcAft>
                <a:spcPts val="0"/>
              </a:spcAft>
              <a:buSzPts val="1148"/>
              <a:buNone/>
            </a:pPr>
            <a:endParaRPr sz="1530"/>
          </a:p>
          <a:p>
            <a:pPr marL="228600" lvl="0" indent="-155733" algn="l" rtl="0">
              <a:lnSpc>
                <a:spcPct val="80000"/>
              </a:lnSpc>
              <a:spcBef>
                <a:spcPts val="2000"/>
              </a:spcBef>
              <a:spcAft>
                <a:spcPts val="0"/>
              </a:spcAft>
              <a:buSzPts val="1148"/>
              <a:buNone/>
            </a:pPr>
            <a:endParaRPr sz="1530"/>
          </a:p>
          <a:p>
            <a:pPr marL="228600" lvl="0" indent="-228600" algn="l" rtl="0">
              <a:lnSpc>
                <a:spcPct val="80000"/>
              </a:lnSpc>
              <a:spcBef>
                <a:spcPts val="2000"/>
              </a:spcBef>
              <a:spcAft>
                <a:spcPts val="0"/>
              </a:spcAft>
              <a:buSzPts val="1148"/>
              <a:buNone/>
            </a:pPr>
            <a:endParaRPr sz="1530"/>
          </a:p>
          <a:p>
            <a:pPr marL="457200" lvl="1" indent="-228600" algn="l" rtl="0">
              <a:lnSpc>
                <a:spcPct val="80000"/>
              </a:lnSpc>
              <a:spcBef>
                <a:spcPts val="600"/>
              </a:spcBef>
              <a:spcAft>
                <a:spcPts val="0"/>
              </a:spcAft>
              <a:buSzPts val="1148"/>
              <a:buChar char="■"/>
            </a:pPr>
            <a:r>
              <a:rPr lang="en-US" sz="1530"/>
              <a:t>Analysis </a:t>
            </a:r>
            <a:endParaRPr/>
          </a:p>
          <a:p>
            <a:pPr marL="685800" lvl="2" indent="-228600" algn="l" rtl="0">
              <a:lnSpc>
                <a:spcPct val="80000"/>
              </a:lnSpc>
              <a:spcBef>
                <a:spcPts val="600"/>
              </a:spcBef>
              <a:spcAft>
                <a:spcPts val="0"/>
              </a:spcAft>
              <a:buSzPts val="1148"/>
              <a:buChar char="■"/>
            </a:pPr>
            <a:r>
              <a:rPr lang="en-US" sz="1530"/>
              <a:t>rate law from straight-line graph</a:t>
            </a:r>
            <a:endParaRPr/>
          </a:p>
          <a:p>
            <a:pPr marL="685800" lvl="2" indent="-228600" algn="l" rtl="0">
              <a:lnSpc>
                <a:spcPct val="80000"/>
              </a:lnSpc>
              <a:spcBef>
                <a:spcPts val="600"/>
              </a:spcBef>
              <a:spcAft>
                <a:spcPts val="0"/>
              </a:spcAft>
              <a:buSzPts val="1148"/>
              <a:buChar char="■"/>
            </a:pPr>
            <a:r>
              <a:rPr lang="en-US" sz="1530"/>
              <a:t>k from integrated rate law</a:t>
            </a:r>
            <a:endParaRPr/>
          </a:p>
          <a:p>
            <a:pPr marL="685800" lvl="2" indent="-228600" algn="l" rtl="0">
              <a:lnSpc>
                <a:spcPct val="80000"/>
              </a:lnSpc>
              <a:spcBef>
                <a:spcPts val="600"/>
              </a:spcBef>
              <a:spcAft>
                <a:spcPts val="0"/>
              </a:spcAft>
              <a:buSzPts val="1148"/>
              <a:buChar char="■"/>
            </a:pPr>
            <a:r>
              <a:rPr lang="en-US" sz="1530"/>
              <a:t>E</a:t>
            </a:r>
            <a:r>
              <a:rPr lang="en-US" sz="1530" baseline="-25000"/>
              <a:t>a</a:t>
            </a:r>
            <a:r>
              <a:rPr lang="en-US" sz="1530"/>
              <a:t> from Arrhenius Equation</a:t>
            </a:r>
            <a:endParaRPr/>
          </a:p>
          <a:p>
            <a:pPr marL="228600" lvl="0" indent="-155733" algn="l" rtl="0">
              <a:lnSpc>
                <a:spcPct val="80000"/>
              </a:lnSpc>
              <a:spcBef>
                <a:spcPts val="2000"/>
              </a:spcBef>
              <a:spcAft>
                <a:spcPts val="0"/>
              </a:spcAft>
              <a:buSzPts val="1148"/>
              <a:buNone/>
            </a:pPr>
            <a:endParaRPr sz="1530"/>
          </a:p>
        </p:txBody>
      </p:sp>
      <p:sp>
        <p:nvSpPr>
          <p:cNvPr id="1746" name="Google Shape;1746;g724b252115_0_188"/>
          <p:cNvSpPr txBox="1">
            <a:spLocks noGrp="1"/>
          </p:cNvSpPr>
          <p:nvPr>
            <p:ph type="body" idx="2"/>
          </p:nvPr>
        </p:nvSpPr>
        <p:spPr>
          <a:xfrm>
            <a:off x="4399878" y="1101687"/>
            <a:ext cx="3801900" cy="41403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Clock Reactions</a:t>
            </a:r>
            <a:endParaRPr/>
          </a:p>
          <a:p>
            <a:pPr marL="457200" lvl="1" indent="-228600" algn="l" rtl="0">
              <a:lnSpc>
                <a:spcPct val="100000"/>
              </a:lnSpc>
              <a:spcBef>
                <a:spcPts val="600"/>
              </a:spcBef>
              <a:spcAft>
                <a:spcPts val="0"/>
              </a:spcAft>
              <a:buSzPts val="1350"/>
              <a:buChar char="■"/>
            </a:pPr>
            <a:r>
              <a:rPr lang="en-US"/>
              <a:t>Reactions that have a delayed physical change due to mechanism which only has a later step show color change</a:t>
            </a:r>
            <a:endParaRPr/>
          </a:p>
          <a:p>
            <a:pPr marL="457200" lvl="1" indent="-228600" algn="l" rtl="0">
              <a:lnSpc>
                <a:spcPct val="100000"/>
              </a:lnSpc>
              <a:spcBef>
                <a:spcPts val="600"/>
              </a:spcBef>
              <a:spcAft>
                <a:spcPts val="0"/>
              </a:spcAft>
              <a:buSzPts val="1350"/>
              <a:buChar char="■"/>
            </a:pPr>
            <a:r>
              <a:rPr lang="en-US"/>
              <a:t>Concentration vs. time data can be gathered </a:t>
            </a:r>
            <a:endParaRPr/>
          </a:p>
          <a:p>
            <a:pPr marL="685800" lvl="2" indent="-228600" algn="l" rtl="0">
              <a:lnSpc>
                <a:spcPct val="100000"/>
              </a:lnSpc>
              <a:spcBef>
                <a:spcPts val="600"/>
              </a:spcBef>
              <a:spcAft>
                <a:spcPts val="0"/>
              </a:spcAft>
              <a:buSzPts val="1050"/>
              <a:buChar char="■"/>
            </a:pPr>
            <a:r>
              <a:rPr lang="en-US" sz="1400"/>
              <a:t>It is important that there is a relatively low [S</a:t>
            </a:r>
            <a:r>
              <a:rPr lang="en-US" sz="1400" baseline="-25000"/>
              <a:t>2</a:t>
            </a:r>
            <a:r>
              <a:rPr lang="en-US" sz="1400"/>
              <a:t>O</a:t>
            </a:r>
            <a:r>
              <a:rPr lang="en-US" sz="1400" baseline="-25000"/>
              <a:t>3</a:t>
            </a:r>
            <a:r>
              <a:rPr lang="en-US" sz="1400" baseline="30000"/>
              <a:t>-</a:t>
            </a:r>
            <a:r>
              <a:rPr lang="en-US" sz="1400"/>
              <a:t>] so that the I</a:t>
            </a:r>
            <a:r>
              <a:rPr lang="en-US" sz="1400" baseline="-25000"/>
              <a:t>3</a:t>
            </a:r>
            <a:r>
              <a:rPr lang="en-US" sz="1400" baseline="30000"/>
              <a:t>-</a:t>
            </a:r>
            <a:r>
              <a:rPr lang="en-US" sz="1400"/>
              <a:t> will accumulate and show the color change</a:t>
            </a:r>
            <a:endParaRPr/>
          </a:p>
        </p:txBody>
      </p:sp>
      <p:sp>
        <p:nvSpPr>
          <p:cNvPr id="1747" name="Google Shape;1747;g724b252115_0_188"/>
          <p:cNvSpPr txBox="1"/>
          <p:nvPr/>
        </p:nvSpPr>
        <p:spPr>
          <a:xfrm>
            <a:off x="7935598" y="-32652"/>
            <a:ext cx="1141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 1</a:t>
            </a:r>
            <a:endParaRPr sz="1800" b="0" i="0" u="none" strike="noStrike" cap="none">
              <a:solidFill>
                <a:schemeClr val="dk1"/>
              </a:solidFill>
              <a:latin typeface="Rockwell"/>
              <a:ea typeface="Rockwell"/>
              <a:cs typeface="Rockwell"/>
              <a:sym typeface="Rockwell"/>
            </a:endParaRPr>
          </a:p>
        </p:txBody>
      </p:sp>
      <p:sp>
        <p:nvSpPr>
          <p:cNvPr id="1748" name="Google Shape;1748;g724b252115_0_188"/>
          <p:cNvSpPr txBox="1"/>
          <p:nvPr/>
        </p:nvSpPr>
        <p:spPr>
          <a:xfrm>
            <a:off x="7084707" y="-33051"/>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749" name="Google Shape;1749;g724b252115_0_188"/>
          <p:cNvSpPr txBox="1"/>
          <p:nvPr/>
        </p:nvSpPr>
        <p:spPr>
          <a:xfrm>
            <a:off x="5431625" y="-22034"/>
            <a:ext cx="16641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Virtual Lab 2</a:t>
            </a:r>
            <a:endParaRPr sz="1800" b="0" i="0" u="none" strike="noStrike" cap="none">
              <a:solidFill>
                <a:schemeClr val="dk1"/>
              </a:solidFill>
              <a:latin typeface="Rockwell"/>
              <a:ea typeface="Rockwell"/>
              <a:cs typeface="Rockwell"/>
              <a:sym typeface="Rockwell"/>
            </a:endParaRPr>
          </a:p>
        </p:txBody>
      </p:sp>
      <p:pic>
        <p:nvPicPr>
          <p:cNvPr id="1750" name="Google Shape;1750;g724b252115_0_188" descr="http://docott.com/files.142/labs.exams/crystal.violet.pics/rxn.gif"/>
          <p:cNvPicPr preferRelativeResize="0"/>
          <p:nvPr/>
        </p:nvPicPr>
        <p:blipFill rotWithShape="1">
          <a:blip r:embed="rId6">
            <a:alphaModFix/>
          </a:blip>
          <a:srcRect/>
          <a:stretch/>
        </p:blipFill>
        <p:spPr>
          <a:xfrm>
            <a:off x="155574" y="1390885"/>
            <a:ext cx="3749039" cy="346168"/>
          </a:xfrm>
          <a:prstGeom prst="rect">
            <a:avLst/>
          </a:prstGeom>
          <a:noFill/>
          <a:ln>
            <a:noFill/>
          </a:ln>
        </p:spPr>
      </p:pic>
      <p:pic>
        <p:nvPicPr>
          <p:cNvPr id="1751" name="Google Shape;1751;g724b252115_0_188" descr="http://www.harpercollege.edu/tm-ps/chm/100/dgodambe/thedisk/kinetic/1a.jpg"/>
          <p:cNvPicPr preferRelativeResize="0"/>
          <p:nvPr/>
        </p:nvPicPr>
        <p:blipFill rotWithShape="1">
          <a:blip r:embed="rId7">
            <a:alphaModFix/>
          </a:blip>
          <a:srcRect/>
          <a:stretch/>
        </p:blipFill>
        <p:spPr>
          <a:xfrm>
            <a:off x="665110" y="1784122"/>
            <a:ext cx="2849271" cy="877207"/>
          </a:xfrm>
          <a:prstGeom prst="rect">
            <a:avLst/>
          </a:prstGeom>
          <a:noFill/>
          <a:ln>
            <a:noFill/>
          </a:ln>
        </p:spPr>
      </p:pic>
      <p:sp>
        <p:nvSpPr>
          <p:cNvPr id="1752" name="Google Shape;1752;g724b252115_0_188"/>
          <p:cNvSpPr txBox="1"/>
          <p:nvPr/>
        </p:nvSpPr>
        <p:spPr>
          <a:xfrm>
            <a:off x="-66006" y="2440991"/>
            <a:ext cx="859500" cy="292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1" i="0" u="none" strike="noStrike" cap="none">
                <a:solidFill>
                  <a:schemeClr val="dk1"/>
                </a:solidFill>
                <a:latin typeface="Rockwell"/>
                <a:ea typeface="Rockwell"/>
                <a:cs typeface="Rockwell"/>
                <a:sym typeface="Rockwell"/>
              </a:rPr>
              <a:t>Time (s)</a:t>
            </a:r>
            <a:endParaRPr sz="1300" b="1" i="0" u="none" strike="noStrike" cap="none">
              <a:solidFill>
                <a:schemeClr val="dk1"/>
              </a:solidFill>
              <a:latin typeface="Rockwell"/>
              <a:ea typeface="Rockwell"/>
              <a:cs typeface="Rockwell"/>
              <a:sym typeface="Rockwell"/>
            </a:endParaRPr>
          </a:p>
        </p:txBody>
      </p:sp>
      <p:grpSp>
        <p:nvGrpSpPr>
          <p:cNvPr id="1753" name="Google Shape;1753;g724b252115_0_188"/>
          <p:cNvGrpSpPr/>
          <p:nvPr/>
        </p:nvGrpSpPr>
        <p:grpSpPr>
          <a:xfrm>
            <a:off x="-10292" y="3106757"/>
            <a:ext cx="4538950" cy="1344061"/>
            <a:chOff x="-10292" y="3040655"/>
            <a:chExt cx="4538950" cy="1344061"/>
          </a:xfrm>
        </p:grpSpPr>
        <p:pic>
          <p:nvPicPr>
            <p:cNvPr id="1754" name="Google Shape;1754;g724b252115_0_188" descr="http://webpages.sou.edu/~chapman/Ch206/kineticszero.gif"/>
            <p:cNvPicPr preferRelativeResize="0"/>
            <p:nvPr/>
          </p:nvPicPr>
          <p:blipFill rotWithShape="1">
            <a:blip r:embed="rId8">
              <a:alphaModFix/>
            </a:blip>
            <a:srcRect/>
            <a:stretch/>
          </p:blipFill>
          <p:spPr>
            <a:xfrm>
              <a:off x="-10292" y="3040656"/>
              <a:ext cx="1585283" cy="1344060"/>
            </a:xfrm>
            <a:prstGeom prst="rect">
              <a:avLst/>
            </a:prstGeom>
            <a:noFill/>
            <a:ln>
              <a:noFill/>
            </a:ln>
          </p:spPr>
        </p:pic>
        <p:pic>
          <p:nvPicPr>
            <p:cNvPr id="1755" name="Google Shape;1755;g724b252115_0_188" descr="http://webpages.sou.edu/~chapman/Ch206/kineticsfirst.gif"/>
            <p:cNvPicPr preferRelativeResize="0"/>
            <p:nvPr/>
          </p:nvPicPr>
          <p:blipFill rotWithShape="1">
            <a:blip r:embed="rId9">
              <a:alphaModFix/>
            </a:blip>
            <a:srcRect/>
            <a:stretch/>
          </p:blipFill>
          <p:spPr>
            <a:xfrm>
              <a:off x="1534569" y="3040655"/>
              <a:ext cx="1533731" cy="1344060"/>
            </a:xfrm>
            <a:prstGeom prst="rect">
              <a:avLst/>
            </a:prstGeom>
            <a:noFill/>
            <a:ln>
              <a:noFill/>
            </a:ln>
          </p:spPr>
        </p:pic>
        <p:pic>
          <p:nvPicPr>
            <p:cNvPr id="1756" name="Google Shape;1756;g724b252115_0_188" descr="http://webpages.sou.edu/~chapman/Ch206/kineticsecond.gif"/>
            <p:cNvPicPr preferRelativeResize="0"/>
            <p:nvPr/>
          </p:nvPicPr>
          <p:blipFill rotWithShape="1">
            <a:blip r:embed="rId10">
              <a:alphaModFix/>
            </a:blip>
            <a:srcRect/>
            <a:stretch/>
          </p:blipFill>
          <p:spPr>
            <a:xfrm>
              <a:off x="3068301" y="3040656"/>
              <a:ext cx="1460357" cy="1344060"/>
            </a:xfrm>
            <a:prstGeom prst="rect">
              <a:avLst/>
            </a:prstGeom>
            <a:noFill/>
            <a:ln>
              <a:noFill/>
            </a:ln>
          </p:spPr>
        </p:pic>
      </p:grpSp>
      <p:sp>
        <p:nvSpPr>
          <p:cNvPr id="1757" name="Google Shape;1757;g724b252115_0_188"/>
          <p:cNvSpPr txBox="1"/>
          <p:nvPr/>
        </p:nvSpPr>
        <p:spPr>
          <a:xfrm>
            <a:off x="4399878" y="5928287"/>
            <a:ext cx="4747500" cy="9234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Learning Objectives</a:t>
            </a:r>
            <a:r>
              <a:rPr lang="en-US" sz="9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4.2: The student is able to analyze concentration vs. time data to determine the rate law for a zeroth-, first-, or second-order reaction.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LO 4.3: The student is able to connect the half-life of a reaction to the rate constant of a first-order reaction and justify the use of this relation in terms of the reaction being a first-order reaction. </a:t>
            </a:r>
            <a:endParaRPr sz="900" b="0" i="0" u="sng" strike="noStrike" cap="none">
              <a:solidFill>
                <a:schemeClr val="dk1"/>
              </a:solidFill>
              <a:latin typeface="Rockwell"/>
              <a:ea typeface="Rockwell"/>
              <a:cs typeface="Rockwell"/>
              <a:sym typeface="Rockwell"/>
            </a:endParaRPr>
          </a:p>
        </p:txBody>
      </p:sp>
      <p:sp>
        <p:nvSpPr>
          <p:cNvPr id="1758" name="Google Shape;1758;g724b252115_0_188"/>
          <p:cNvSpPr txBox="1"/>
          <p:nvPr/>
        </p:nvSpPr>
        <p:spPr>
          <a:xfrm>
            <a:off x="0" y="5928288"/>
            <a:ext cx="4399800" cy="923400"/>
          </a:xfrm>
          <a:prstGeom prst="rect">
            <a:avLst/>
          </a:prstGeom>
          <a:solidFill>
            <a:schemeClr val="accent6"/>
          </a:solid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rgbClr val="000000"/>
              </a:buClr>
              <a:buSzPts val="900"/>
              <a:buFont typeface="Arial"/>
              <a:buNone/>
            </a:pPr>
            <a:r>
              <a:rPr lang="en-US" sz="900" b="0" i="0" u="sng" strike="noStrike" cap="none">
                <a:solidFill>
                  <a:schemeClr val="dk1"/>
                </a:solidFill>
                <a:latin typeface="Rockwell"/>
                <a:ea typeface="Rockwell"/>
                <a:cs typeface="Rockwell"/>
                <a:sym typeface="Rockwell"/>
              </a:rPr>
              <a:t>Science Practices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2.1 The student can </a:t>
            </a:r>
            <a:r>
              <a:rPr lang="en-US" sz="900" b="0" i="1" u="none" strike="noStrike" cap="none">
                <a:solidFill>
                  <a:schemeClr val="dk1"/>
                </a:solidFill>
                <a:latin typeface="Rockwell"/>
                <a:ea typeface="Rockwell"/>
                <a:cs typeface="Rockwell"/>
                <a:sym typeface="Rockwell"/>
              </a:rPr>
              <a:t>justify the selection of a mathematical routine </a:t>
            </a:r>
            <a:r>
              <a:rPr lang="en-US" sz="900" b="0" i="0" u="none" strike="noStrike" cap="none">
                <a:solidFill>
                  <a:schemeClr val="dk1"/>
                </a:solidFill>
                <a:latin typeface="Rockwell"/>
                <a:ea typeface="Rockwell"/>
                <a:cs typeface="Rockwell"/>
                <a:sym typeface="Rockwell"/>
              </a:rPr>
              <a:t>to solve problems.</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2.2 The student can </a:t>
            </a:r>
            <a:r>
              <a:rPr lang="en-US" sz="900" b="0" i="1" u="none" strike="noStrike" cap="none">
                <a:solidFill>
                  <a:schemeClr val="dk1"/>
                </a:solidFill>
                <a:latin typeface="Rockwell"/>
                <a:ea typeface="Rockwell"/>
                <a:cs typeface="Rockwell"/>
                <a:sym typeface="Rockwell"/>
              </a:rPr>
              <a:t>apply mathematical routines </a:t>
            </a:r>
            <a:r>
              <a:rPr lang="en-US" sz="900" b="0" i="0" u="none" strike="noStrike" cap="none">
                <a:solidFill>
                  <a:schemeClr val="dk1"/>
                </a:solidFill>
                <a:latin typeface="Rockwell"/>
                <a:ea typeface="Rockwell"/>
                <a:cs typeface="Rockwell"/>
                <a:sym typeface="Rockwell"/>
              </a:rPr>
              <a:t>to quantities that describe natural phenomena.</a:t>
            </a:r>
            <a:endParaRPr sz="1400" b="0" i="0" u="none" strike="noStrike" cap="none">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Rockwell"/>
                <a:ea typeface="Rockwell"/>
                <a:cs typeface="Rockwell"/>
                <a:sym typeface="Rockwell"/>
              </a:rPr>
              <a:t>5.1 The student can </a:t>
            </a:r>
            <a:r>
              <a:rPr lang="en-US" sz="900" b="0" i="1" u="none" strike="noStrike" cap="none">
                <a:solidFill>
                  <a:schemeClr val="dk1"/>
                </a:solidFill>
                <a:latin typeface="Rockwell"/>
                <a:ea typeface="Rockwell"/>
                <a:cs typeface="Rockwell"/>
                <a:sym typeface="Rockwell"/>
              </a:rPr>
              <a:t>analyze data </a:t>
            </a:r>
            <a:r>
              <a:rPr lang="en-US" sz="900" b="0" i="0" u="none" strike="noStrike" cap="none">
                <a:solidFill>
                  <a:schemeClr val="dk1"/>
                </a:solidFill>
                <a:latin typeface="Rockwell"/>
                <a:ea typeface="Rockwell"/>
                <a:cs typeface="Rockwell"/>
                <a:sym typeface="Rockwell"/>
              </a:rPr>
              <a:t>to identify patterns or relationships.</a:t>
            </a:r>
            <a:endParaRPr sz="900" b="0" i="0" u="sng" strike="noStrike" cap="none">
              <a:solidFill>
                <a:schemeClr val="dk1"/>
              </a:solidFill>
              <a:latin typeface="Rockwell"/>
              <a:ea typeface="Rockwell"/>
              <a:cs typeface="Rockwell"/>
              <a:sym typeface="Rockwell"/>
            </a:endParaRPr>
          </a:p>
        </p:txBody>
      </p:sp>
      <p:pic>
        <p:nvPicPr>
          <p:cNvPr id="1759" name="Google Shape;1759;g724b252115_0_188" descr="http://2.bp.blogspot.com/-j8EwqHPyVms/TebknGrgvYI/AAAAAAAAJZ0/RwKLBkV1MFk/s1600/iodine+clock.jpg"/>
          <p:cNvPicPr preferRelativeResize="0"/>
          <p:nvPr/>
        </p:nvPicPr>
        <p:blipFill rotWithShape="1">
          <a:blip r:embed="rId11">
            <a:alphaModFix/>
          </a:blip>
          <a:srcRect/>
          <a:stretch/>
        </p:blipFill>
        <p:spPr>
          <a:xfrm>
            <a:off x="4814374" y="4136955"/>
            <a:ext cx="3878444" cy="1216217"/>
          </a:xfrm>
          <a:prstGeom prst="rect">
            <a:avLst/>
          </a:prstGeom>
          <a:noFill/>
          <a:ln>
            <a:noFill/>
          </a:ln>
        </p:spPr>
      </p:pic>
      <p:sp>
        <p:nvSpPr>
          <p:cNvPr id="1760" name="Google Shape;1760;g724b252115_0_188"/>
          <p:cNvSpPr txBox="1"/>
          <p:nvPr/>
        </p:nvSpPr>
        <p:spPr>
          <a:xfrm>
            <a:off x="3880693" y="-22034"/>
            <a:ext cx="1551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12">
                  <a:extLst>
                    <a:ext uri="{A12FA001-AC4F-418D-AE19-62706E023703}">
                      <ahyp:hlinkClr xmlns:ahyp="http://schemas.microsoft.com/office/drawing/2018/hyperlinkcolor" val="tx"/>
                    </a:ext>
                  </a:extLst>
                </a:hlinkClick>
              </a:rPr>
              <a:t>Virtual Lab 1</a:t>
            </a:r>
            <a:endParaRPr sz="1800" b="0" i="0" u="none" strike="noStrike" cap="none">
              <a:solidFill>
                <a:schemeClr val="dk1"/>
              </a:solidFill>
              <a:latin typeface="Rockwell"/>
              <a:ea typeface="Rockwell"/>
              <a:cs typeface="Rockwell"/>
              <a:sym typeface="Rockwell"/>
            </a:endParaRPr>
          </a:p>
        </p:txBody>
      </p:sp>
      <p:graphicFrame>
        <p:nvGraphicFramePr>
          <p:cNvPr id="1761" name="Google Shape;1761;g724b252115_0_188"/>
          <p:cNvGraphicFramePr/>
          <p:nvPr/>
        </p:nvGraphicFramePr>
        <p:xfrm>
          <a:off x="0" y="3040655"/>
          <a:ext cx="3000000" cy="3000000"/>
        </p:xfrm>
        <a:graphic>
          <a:graphicData uri="http://schemas.openxmlformats.org/drawingml/2006/table">
            <a:tbl>
              <a:tblPr firstRow="1" bandRow="1">
                <a:noFill/>
                <a:tableStyleId>{76E967D2-73EF-4B4E-AA14-45292BF0A093}</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tblGrid>
              <a:tr h="182875">
                <a:tc>
                  <a:txBody>
                    <a:bodyPr/>
                    <a:lstStyle/>
                    <a:p>
                      <a:pPr marL="0" marR="0" lvl="0" indent="0" algn="l" rtl="0">
                        <a:lnSpc>
                          <a:spcPct val="100000"/>
                        </a:lnSpc>
                        <a:spcBef>
                          <a:spcPts val="0"/>
                        </a:spcBef>
                        <a:spcAft>
                          <a:spcPts val="0"/>
                        </a:spcAft>
                        <a:buClr>
                          <a:srgbClr val="000000"/>
                        </a:buClr>
                        <a:buSzPts val="1050"/>
                        <a:buFont typeface="Arial"/>
                        <a:buNone/>
                      </a:pPr>
                      <a:r>
                        <a:rPr lang="en-US" sz="1050" u="none" strike="noStrike" cap="none"/>
                        <a:t>Zero Order Plot</a:t>
                      </a:r>
                      <a:endParaRPr sz="105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50"/>
                        <a:buFont typeface="Arial"/>
                        <a:buNone/>
                      </a:pPr>
                      <a:r>
                        <a:rPr lang="en-US" sz="1050" u="none" strike="noStrike" cap="none"/>
                        <a:t>1</a:t>
                      </a:r>
                      <a:r>
                        <a:rPr lang="en-US" sz="1050" u="none" strike="noStrike" cap="none" baseline="30000"/>
                        <a:t>st</a:t>
                      </a:r>
                      <a:r>
                        <a:rPr lang="en-US" sz="1050" u="none" strike="noStrike" cap="none"/>
                        <a:t> Order Plot</a:t>
                      </a:r>
                      <a:endParaRPr sz="105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050"/>
                        <a:buFont typeface="Arial"/>
                        <a:buNone/>
                      </a:pPr>
                      <a:r>
                        <a:rPr lang="en-US" sz="1050" u="none" strike="noStrike" cap="none"/>
                        <a:t>2</a:t>
                      </a:r>
                      <a:r>
                        <a:rPr lang="en-US" sz="1050" u="none" strike="noStrike" cap="none" baseline="30000"/>
                        <a:t>nd</a:t>
                      </a:r>
                      <a:r>
                        <a:rPr lang="en-US" sz="1050" u="none" strike="noStrike" cap="none"/>
                        <a:t> Order Plot</a:t>
                      </a:r>
                      <a:endParaRPr sz="1050" u="none" strike="noStrike" cap="none"/>
                    </a:p>
                  </a:txBody>
                  <a:tcPr marL="91450" marR="91450" marT="45725" marB="45725"/>
                </a:tc>
                <a:extLst>
                  <a:ext uri="{0D108BD9-81ED-4DB2-BD59-A6C34878D82A}">
                    <a16:rowId xmlns:a16="http://schemas.microsoft.com/office/drawing/2014/main" val="10000"/>
                  </a:ext>
                </a:extLst>
              </a:tr>
            </a:tbl>
          </a:graphicData>
        </a:graphic>
      </p:graphicFrame>
      <p:grpSp>
        <p:nvGrpSpPr>
          <p:cNvPr id="1762" name="Google Shape;1762;g724b252115_0_188"/>
          <p:cNvGrpSpPr/>
          <p:nvPr/>
        </p:nvGrpSpPr>
        <p:grpSpPr>
          <a:xfrm>
            <a:off x="4814375" y="4858789"/>
            <a:ext cx="3788538" cy="1053193"/>
            <a:chOff x="4814375" y="4324205"/>
            <a:chExt cx="3788538" cy="1053193"/>
          </a:xfrm>
        </p:grpSpPr>
        <p:sp>
          <p:nvSpPr>
            <p:cNvPr id="1763" name="Google Shape;1763;g724b252115_0_188"/>
            <p:cNvSpPr txBox="1"/>
            <p:nvPr/>
          </p:nvSpPr>
          <p:spPr>
            <a:xfrm>
              <a:off x="5305013" y="5008098"/>
              <a:ext cx="3297900" cy="369300"/>
            </a:xfrm>
            <a:prstGeom prst="rect">
              <a:avLst/>
            </a:prstGeom>
            <a:solidFill>
              <a:srgbClr val="00206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Blue in the presence of starch</a:t>
              </a:r>
              <a:endParaRPr sz="1800" b="0" i="0" u="none" strike="noStrike" cap="none">
                <a:solidFill>
                  <a:schemeClr val="lt1"/>
                </a:solidFill>
                <a:latin typeface="Rockwell"/>
                <a:ea typeface="Rockwell"/>
                <a:cs typeface="Rockwell"/>
                <a:sym typeface="Rockwell"/>
              </a:endParaRPr>
            </a:p>
          </p:txBody>
        </p:sp>
        <p:sp>
          <p:nvSpPr>
            <p:cNvPr id="1764" name="Google Shape;1764;g724b252115_0_188"/>
            <p:cNvSpPr/>
            <p:nvPr/>
          </p:nvSpPr>
          <p:spPr>
            <a:xfrm>
              <a:off x="4814375" y="4450817"/>
              <a:ext cx="404700" cy="791100"/>
            </a:xfrm>
            <a:prstGeom prst="curvedRightArrow">
              <a:avLst>
                <a:gd name="adj1" fmla="val 25000"/>
                <a:gd name="adj2" fmla="val 50000"/>
                <a:gd name="adj3" fmla="val 25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p:txBody>
        </p:sp>
        <p:sp>
          <p:nvSpPr>
            <p:cNvPr id="1765" name="Google Shape;1765;g724b252115_0_188"/>
            <p:cNvSpPr/>
            <p:nvPr/>
          </p:nvSpPr>
          <p:spPr>
            <a:xfrm>
              <a:off x="5219115" y="4324205"/>
              <a:ext cx="562800" cy="317400"/>
            </a:xfrm>
            <a:prstGeom prst="ellipse">
              <a:avLst/>
            </a:prstGeom>
            <a:noFill/>
            <a:ln w="381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grpSp>
      <p:grpSp>
        <p:nvGrpSpPr>
          <p:cNvPr id="1766" name="Google Shape;1766;g724b252115_0_188"/>
          <p:cNvGrpSpPr/>
          <p:nvPr/>
        </p:nvGrpSpPr>
        <p:grpSpPr>
          <a:xfrm>
            <a:off x="4528657" y="3292114"/>
            <a:ext cx="4548600" cy="2619900"/>
            <a:chOff x="4595500" y="3292115"/>
            <a:chExt cx="4548600" cy="2619900"/>
          </a:xfrm>
        </p:grpSpPr>
        <p:sp>
          <p:nvSpPr>
            <p:cNvPr id="1767" name="Google Shape;1767;g724b252115_0_188"/>
            <p:cNvSpPr/>
            <p:nvPr/>
          </p:nvSpPr>
          <p:spPr>
            <a:xfrm>
              <a:off x="4595500" y="3292115"/>
              <a:ext cx="4548600" cy="2619900"/>
            </a:xfrm>
            <a:prstGeom prst="rect">
              <a:avLst/>
            </a:prstGeom>
            <a:solidFill>
              <a:schemeClr val="lt1"/>
            </a:solidFill>
            <a:ln>
              <a:noFill/>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pic>
          <p:nvPicPr>
            <p:cNvPr id="1768" name="Google Shape;1768;g724b252115_0_188" descr="http://interchemnet.um.maine.edu/data/images/iodine_graphic_rxn.jpg"/>
            <p:cNvPicPr preferRelativeResize="0"/>
            <p:nvPr/>
          </p:nvPicPr>
          <p:blipFill rotWithShape="1">
            <a:blip r:embed="rId13">
              <a:alphaModFix/>
            </a:blip>
            <a:srcRect/>
            <a:stretch/>
          </p:blipFill>
          <p:spPr>
            <a:xfrm>
              <a:off x="4595500" y="3349942"/>
              <a:ext cx="4548500" cy="2305284"/>
            </a:xfrm>
            <a:prstGeom prst="rect">
              <a:avLst/>
            </a:prstGeom>
            <a:noFill/>
            <a:ln>
              <a:noFill/>
            </a:ln>
          </p:spPr>
        </p:pic>
      </p:grpSp>
      <p:sp>
        <p:nvSpPr>
          <p:cNvPr id="1769" name="Google Shape;1769;g724b252115_0_188"/>
          <p:cNvSpPr/>
          <p:nvPr/>
        </p:nvSpPr>
        <p:spPr>
          <a:xfrm>
            <a:off x="-10292" y="928054"/>
            <a:ext cx="9039600" cy="5000100"/>
          </a:xfrm>
          <a:prstGeom prst="rect">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pic>
        <p:nvPicPr>
          <p:cNvPr id="1770" name="Google Shape;1770;g724b252115_0_188"/>
          <p:cNvPicPr preferRelativeResize="0"/>
          <p:nvPr/>
        </p:nvPicPr>
        <p:blipFill rotWithShape="1">
          <a:blip r:embed="rId14">
            <a:alphaModFix/>
          </a:blip>
          <a:srcRect l="26966" t="27513" r="35329" b="39537"/>
          <a:stretch/>
        </p:blipFill>
        <p:spPr>
          <a:xfrm>
            <a:off x="175778" y="1071074"/>
            <a:ext cx="7564792" cy="3716899"/>
          </a:xfrm>
          <a:prstGeom prst="rect">
            <a:avLst/>
          </a:prstGeom>
          <a:noFill/>
          <a:ln>
            <a:noFill/>
          </a:ln>
        </p:spPr>
      </p:pic>
      <p:sp>
        <p:nvSpPr>
          <p:cNvPr id="1771" name="Google Shape;1771;g724b252115_0_188"/>
          <p:cNvSpPr/>
          <p:nvPr/>
        </p:nvSpPr>
        <p:spPr>
          <a:xfrm>
            <a:off x="488226" y="3929294"/>
            <a:ext cx="6936000" cy="838800"/>
          </a:xfrm>
          <a:prstGeom prst="roundRect">
            <a:avLst>
              <a:gd name="adj" fmla="val 16667"/>
            </a:avLst>
          </a:prstGeom>
          <a:gradFill>
            <a:gsLst>
              <a:gs pos="0">
                <a:schemeClr val="dk1"/>
              </a:gs>
              <a:gs pos="100000">
                <a:srgbClr val="949494"/>
              </a:gs>
            </a:gsLst>
            <a:lin ang="5400012" scaled="0"/>
          </a:gradFill>
          <a:ln w="12700" cap="flat" cmpd="sng">
            <a:solidFill>
              <a:schemeClr val="dk1"/>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766"/>
                                        </p:tgtEl>
                                      </p:cBhvr>
                                    </p:animEffect>
                                    <p:set>
                                      <p:cBhvr>
                                        <p:cTn id="7" dur="1" fill="hold">
                                          <p:stCondLst>
                                            <p:cond delay="2000"/>
                                          </p:stCondLst>
                                        </p:cTn>
                                        <p:tgtEl>
                                          <p:spTgt spid="176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6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76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77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771"/>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7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775"/>
        <p:cNvGrpSpPr/>
        <p:nvPr/>
      </p:nvGrpSpPr>
      <p:grpSpPr>
        <a:xfrm>
          <a:off x="0" y="0"/>
          <a:ext cx="0" cy="0"/>
          <a:chOff x="0" y="0"/>
          <a:chExt cx="0" cy="0"/>
        </a:xfrm>
      </p:grpSpPr>
      <p:sp>
        <p:nvSpPr>
          <p:cNvPr id="1776" name="Google Shape;1776;g724b250972_0_1206"/>
          <p:cNvSpPr txBox="1">
            <a:spLocks noGrp="1"/>
          </p:cNvSpPr>
          <p:nvPr>
            <p:ph type="title"/>
          </p:nvPr>
        </p:nvSpPr>
        <p:spPr>
          <a:xfrm>
            <a:off x="1296768" y="4207042"/>
            <a:ext cx="5638800" cy="1362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4000"/>
              <a:buFont typeface="Rockwell"/>
              <a:buNone/>
            </a:pPr>
            <a:r>
              <a:rPr lang="en-US" sz="4000"/>
              <a:t>Big Idea #5</a:t>
            </a:r>
            <a:endParaRPr sz="4000"/>
          </a:p>
        </p:txBody>
      </p:sp>
      <p:sp>
        <p:nvSpPr>
          <p:cNvPr id="1777" name="Google Shape;1777;g724b250972_0_1206"/>
          <p:cNvSpPr txBox="1">
            <a:spLocks noGrp="1"/>
          </p:cNvSpPr>
          <p:nvPr>
            <p:ph type="body" idx="1"/>
          </p:nvPr>
        </p:nvSpPr>
        <p:spPr>
          <a:xfrm>
            <a:off x="1844852" y="5371181"/>
            <a:ext cx="6219300" cy="15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3750"/>
              <a:buNone/>
            </a:pPr>
            <a:r>
              <a:rPr lang="en-US" sz="5000"/>
              <a:t>Thermochemistry</a:t>
            </a:r>
            <a:endParaRPr sz="5000"/>
          </a:p>
        </p:txBody>
      </p:sp>
      <p:pic>
        <p:nvPicPr>
          <p:cNvPr id="1778" name="Google Shape;1778;g724b250972_0_1206"/>
          <p:cNvPicPr preferRelativeResize="0"/>
          <p:nvPr/>
        </p:nvPicPr>
        <p:blipFill rotWithShape="1">
          <a:blip r:embed="rId3">
            <a:alphaModFix/>
          </a:blip>
          <a:srcRect l="14810" t="14303" r="16176" b="16124"/>
          <a:stretch/>
        </p:blipFill>
        <p:spPr>
          <a:xfrm>
            <a:off x="1823874" y="332142"/>
            <a:ext cx="6535680" cy="4357918"/>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782"/>
        <p:cNvGrpSpPr/>
        <p:nvPr/>
      </p:nvGrpSpPr>
      <p:grpSpPr>
        <a:xfrm>
          <a:off x="0" y="0"/>
          <a:ext cx="0" cy="0"/>
          <a:chOff x="0" y="0"/>
          <a:chExt cx="0" cy="0"/>
        </a:xfrm>
      </p:grpSpPr>
      <p:sp>
        <p:nvSpPr>
          <p:cNvPr id="1783" name="Google Shape;1783;g724b250972_0_4103"/>
          <p:cNvSpPr txBox="1">
            <a:spLocks noGrp="1"/>
          </p:cNvSpPr>
          <p:nvPr>
            <p:ph type="title"/>
          </p:nvPr>
        </p:nvSpPr>
        <p:spPr>
          <a:xfrm>
            <a:off x="498474" y="189998"/>
            <a:ext cx="7556400" cy="72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Thermodynamic vocabulary</a:t>
            </a:r>
            <a:endParaRPr/>
          </a:p>
        </p:txBody>
      </p:sp>
      <p:sp>
        <p:nvSpPr>
          <p:cNvPr id="1784" name="Google Shape;1784;g724b250972_0_4103">
            <a:hlinkClick r:id="rId3"/>
          </p:cNvPr>
          <p:cNvSpPr txBox="1"/>
          <p:nvPr/>
        </p:nvSpPr>
        <p:spPr>
          <a:xfrm>
            <a:off x="8054787" y="-38248"/>
            <a:ext cx="11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785" name="Google Shape;1785;g724b250972_0_4103"/>
          <p:cNvSpPr txBox="1"/>
          <p:nvPr/>
        </p:nvSpPr>
        <p:spPr>
          <a:xfrm>
            <a:off x="41640" y="6053007"/>
            <a:ext cx="9144000" cy="800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5.3: The student can generate explanations or make predictions about the transfer of thermal energy between systems based on this transfer being due to a kinetic energy transfer between systems arising from molecular collisions</a:t>
            </a: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1786" name="Google Shape;1786;g724b250972_0_4103"/>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787" name="Google Shape;1787;g724b250972_0_4103" descr="http://2.bp.blogspot.com/-wWKwgwWDdW0/To1lf5CNtzI/AAAAAAAAADQ/JPadVSgYs7Q/s1600/thermodynamic_system.jpg"/>
          <p:cNvPicPr preferRelativeResize="0">
            <a:picLocks noGrp="1"/>
          </p:cNvPicPr>
          <p:nvPr>
            <p:ph type="body" idx="1"/>
          </p:nvPr>
        </p:nvPicPr>
        <p:blipFill rotWithShape="1">
          <a:blip r:embed="rId5">
            <a:alphaModFix/>
          </a:blip>
          <a:srcRect/>
          <a:stretch/>
        </p:blipFill>
        <p:spPr>
          <a:xfrm>
            <a:off x="1643961" y="3176268"/>
            <a:ext cx="5634000" cy="2940900"/>
          </a:xfrm>
          <a:prstGeom prst="rect">
            <a:avLst/>
          </a:prstGeom>
          <a:noFill/>
          <a:ln w="38100" cap="flat" cmpd="sng">
            <a:solidFill>
              <a:srgbClr val="000000"/>
            </a:solidFill>
            <a:prstDash val="solid"/>
            <a:miter lim="800000"/>
            <a:headEnd type="none" w="sm" len="sm"/>
            <a:tailEnd type="none" w="sm" len="sm"/>
          </a:ln>
        </p:spPr>
      </p:pic>
      <p:sp>
        <p:nvSpPr>
          <p:cNvPr id="1788" name="Google Shape;1788;g724b250972_0_4103"/>
          <p:cNvSpPr txBox="1">
            <a:spLocks noGrp="1"/>
          </p:cNvSpPr>
          <p:nvPr>
            <p:ph type="body" idx="1"/>
          </p:nvPr>
        </p:nvSpPr>
        <p:spPr>
          <a:xfrm>
            <a:off x="150125" y="820672"/>
            <a:ext cx="8927100" cy="30882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b="1"/>
              <a:t>Universe</a:t>
            </a:r>
            <a:r>
              <a:rPr lang="en-US"/>
              <a:t>: The sum of the system and surroundings </a:t>
            </a:r>
            <a:endParaRPr/>
          </a:p>
          <a:p>
            <a:pPr marL="228600" lvl="0" indent="-228600" algn="l" rtl="0">
              <a:lnSpc>
                <a:spcPct val="100000"/>
              </a:lnSpc>
              <a:spcBef>
                <a:spcPts val="600"/>
              </a:spcBef>
              <a:spcAft>
                <a:spcPts val="0"/>
              </a:spcAft>
              <a:buSzPts val="1350"/>
              <a:buChar char="■"/>
            </a:pPr>
            <a:r>
              <a:rPr lang="en-US" b="1"/>
              <a:t>System</a:t>
            </a:r>
            <a:r>
              <a:rPr lang="en-US"/>
              <a:t>: The species we want to study</a:t>
            </a:r>
            <a:endParaRPr/>
          </a:p>
          <a:p>
            <a:pPr marL="228600" lvl="0" indent="-228600" algn="l" rtl="0">
              <a:lnSpc>
                <a:spcPct val="100000"/>
              </a:lnSpc>
              <a:spcBef>
                <a:spcPts val="600"/>
              </a:spcBef>
              <a:spcAft>
                <a:spcPts val="0"/>
              </a:spcAft>
              <a:buSzPts val="1350"/>
              <a:buChar char="■"/>
            </a:pPr>
            <a:r>
              <a:rPr lang="en-US" b="1"/>
              <a:t>Surroundings</a:t>
            </a:r>
            <a:r>
              <a:rPr lang="en-US"/>
              <a:t>: the environment outside the system </a:t>
            </a:r>
            <a:endParaRPr/>
          </a:p>
          <a:p>
            <a:pPr marL="228600" lvl="0" indent="-228600" algn="l" rtl="0">
              <a:lnSpc>
                <a:spcPct val="100000"/>
              </a:lnSpc>
              <a:spcBef>
                <a:spcPts val="600"/>
              </a:spcBef>
              <a:spcAft>
                <a:spcPts val="0"/>
              </a:spcAft>
              <a:buSzPts val="1350"/>
              <a:buChar char="■"/>
            </a:pPr>
            <a:r>
              <a:rPr lang="en-US" b="1"/>
              <a:t>Endothermic:</a:t>
            </a:r>
            <a:r>
              <a:rPr lang="en-US"/>
              <a:t> Heat flows to the system from the surroundings (surroundings temperature drops-i.e. beaker feels cold)</a:t>
            </a:r>
            <a:endParaRPr/>
          </a:p>
          <a:p>
            <a:pPr marL="228600" lvl="0" indent="-228600" algn="l" rtl="0">
              <a:lnSpc>
                <a:spcPct val="100000"/>
              </a:lnSpc>
              <a:spcBef>
                <a:spcPts val="600"/>
              </a:spcBef>
              <a:spcAft>
                <a:spcPts val="0"/>
              </a:spcAft>
              <a:buSzPts val="1350"/>
              <a:buChar char="■"/>
            </a:pPr>
            <a:r>
              <a:rPr lang="en-US" b="1"/>
              <a:t>Exothermic</a:t>
            </a:r>
            <a:r>
              <a:rPr lang="en-US"/>
              <a:t>: Heat flows from the system to the surroundings. (surroundings temperature rises-i.e. beaker feels hot)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7"/>
          <p:cNvSpPr txBox="1">
            <a:spLocks noGrp="1"/>
          </p:cNvSpPr>
          <p:nvPr>
            <p:ph type="title"/>
          </p:nvPr>
        </p:nvSpPr>
        <p:spPr>
          <a:xfrm>
            <a:off x="498474" y="163261"/>
            <a:ext cx="7556313" cy="114986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Electronic Structure of the Atom: Electron Configurations</a:t>
            </a:r>
            <a:endParaRPr/>
          </a:p>
        </p:txBody>
      </p:sp>
      <p:pic>
        <p:nvPicPr>
          <p:cNvPr id="623" name="Google Shape;623;p7" descr="Electron Config 1-11.png"/>
          <p:cNvPicPr preferRelativeResize="0">
            <a:picLocks noGrp="1"/>
          </p:cNvPicPr>
          <p:nvPr>
            <p:ph type="body" idx="1"/>
          </p:nvPr>
        </p:nvPicPr>
        <p:blipFill rotWithShape="1">
          <a:blip r:embed="rId3">
            <a:alphaModFix/>
          </a:blip>
          <a:srcRect t="-1596" b="-643"/>
          <a:stretch/>
        </p:blipFill>
        <p:spPr>
          <a:xfrm>
            <a:off x="280988" y="1470526"/>
            <a:ext cx="3875087" cy="3449206"/>
          </a:xfrm>
          <a:prstGeom prst="rect">
            <a:avLst/>
          </a:prstGeom>
          <a:noFill/>
          <a:ln>
            <a:noFill/>
          </a:ln>
        </p:spPr>
      </p:pic>
      <p:sp>
        <p:nvSpPr>
          <p:cNvPr id="624" name="Google Shape;624;p7"/>
          <p:cNvSpPr txBox="1">
            <a:spLocks noGrp="1"/>
          </p:cNvSpPr>
          <p:nvPr>
            <p:ph type="body" idx="2"/>
          </p:nvPr>
        </p:nvSpPr>
        <p:spPr>
          <a:xfrm>
            <a:off x="4399878" y="1470526"/>
            <a:ext cx="3959646" cy="4959685"/>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1350"/>
              <a:buChar char="■"/>
            </a:pPr>
            <a:r>
              <a:rPr lang="en-US"/>
              <a:t>Electrons in occupy orbitals whose energy level depends on the nuclear charge and average distance to the nucleus</a:t>
            </a:r>
            <a:endParaRPr/>
          </a:p>
          <a:p>
            <a:pPr marL="228600" lvl="0" indent="-228600" algn="l" rtl="0">
              <a:lnSpc>
                <a:spcPct val="100000"/>
              </a:lnSpc>
              <a:spcBef>
                <a:spcPts val="0"/>
              </a:spcBef>
              <a:spcAft>
                <a:spcPts val="0"/>
              </a:spcAft>
              <a:buSzPts val="1350"/>
              <a:buChar char="■"/>
            </a:pPr>
            <a:r>
              <a:rPr lang="en-US"/>
              <a:t>Electron configurations &amp; orbital diagrams indicate the arrangement of electrons with the lowest energy (most stable):</a:t>
            </a:r>
            <a:endParaRPr/>
          </a:p>
          <a:p>
            <a:pPr marL="457200" lvl="1" indent="-228600" algn="l" rtl="0">
              <a:lnSpc>
                <a:spcPct val="100000"/>
              </a:lnSpc>
              <a:spcBef>
                <a:spcPts val="0"/>
              </a:spcBef>
              <a:spcAft>
                <a:spcPts val="0"/>
              </a:spcAft>
              <a:buSzPts val="1350"/>
              <a:buChar char="■"/>
            </a:pPr>
            <a:r>
              <a:rPr lang="en-US"/>
              <a:t>Electrons occupy lowest available energy levels</a:t>
            </a:r>
            <a:endParaRPr/>
          </a:p>
          <a:p>
            <a:pPr marL="457200" lvl="1" indent="-228600" algn="l" rtl="0">
              <a:lnSpc>
                <a:spcPct val="100000"/>
              </a:lnSpc>
              <a:spcBef>
                <a:spcPts val="0"/>
              </a:spcBef>
              <a:spcAft>
                <a:spcPts val="0"/>
              </a:spcAft>
              <a:buSzPts val="1350"/>
              <a:buChar char="■"/>
            </a:pPr>
            <a:r>
              <a:rPr lang="en-US"/>
              <a:t>A maximum of two electrons may occupy an energy level</a:t>
            </a:r>
            <a:endParaRPr/>
          </a:p>
          <a:p>
            <a:pPr marL="685800" lvl="2" indent="-228600" algn="l" rtl="0">
              <a:lnSpc>
                <a:spcPct val="100000"/>
              </a:lnSpc>
              <a:spcBef>
                <a:spcPts val="0"/>
              </a:spcBef>
              <a:spcAft>
                <a:spcPts val="0"/>
              </a:spcAft>
              <a:buSzPts val="1350"/>
              <a:buChar char="■"/>
            </a:pPr>
            <a:r>
              <a:rPr lang="en-US"/>
              <a:t>Each must have opposite spin (±½)</a:t>
            </a:r>
            <a:endParaRPr/>
          </a:p>
          <a:p>
            <a:pPr marL="457200" lvl="1" indent="-228600" algn="l" rtl="0">
              <a:lnSpc>
                <a:spcPct val="100000"/>
              </a:lnSpc>
              <a:spcBef>
                <a:spcPts val="0"/>
              </a:spcBef>
              <a:spcAft>
                <a:spcPts val="0"/>
              </a:spcAft>
              <a:buSzPts val="1350"/>
              <a:buChar char="■"/>
            </a:pPr>
            <a:r>
              <a:rPr lang="en-US"/>
              <a:t>In orbitals of equal energy, electrons maximize parallel unpaired spins</a:t>
            </a:r>
            <a:endParaRPr/>
          </a:p>
        </p:txBody>
      </p:sp>
      <p:sp>
        <p:nvSpPr>
          <p:cNvPr id="625" name="Google Shape;625;p7"/>
          <p:cNvSpPr/>
          <p:nvPr/>
        </p:nvSpPr>
        <p:spPr>
          <a:xfrm>
            <a:off x="376638" y="1313123"/>
            <a:ext cx="7558960" cy="77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626" name="Google Shape;626;p7"/>
          <p:cNvSpPr txBox="1"/>
          <p:nvPr/>
        </p:nvSpPr>
        <p:spPr>
          <a:xfrm>
            <a:off x="0" y="6220618"/>
            <a:ext cx="914400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1.5:  The student is able to explain the distribution of electrons in an atom or ion based upon data.																</a:t>
            </a:r>
            <a:endParaRPr sz="1800" b="0" i="0" u="none" strike="noStrike" cap="none">
              <a:solidFill>
                <a:schemeClr val="dk1"/>
              </a:solidFill>
              <a:latin typeface="Rockwell"/>
              <a:ea typeface="Rockwell"/>
              <a:cs typeface="Rockwell"/>
              <a:sym typeface="Rockwell"/>
            </a:endParaRPr>
          </a:p>
        </p:txBody>
      </p:sp>
      <p:sp>
        <p:nvSpPr>
          <p:cNvPr id="627" name="Google Shape;627;p7"/>
          <p:cNvSpPr txBox="1"/>
          <p:nvPr/>
        </p:nvSpPr>
        <p:spPr>
          <a:xfrm>
            <a:off x="8097582" y="-32652"/>
            <a:ext cx="9795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628" name="Google Shape;628;p7"/>
          <p:cNvSpPr txBox="1"/>
          <p:nvPr/>
        </p:nvSpPr>
        <p:spPr>
          <a:xfrm>
            <a:off x="8157538" y="1816854"/>
            <a:ext cx="89495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629" name="Google Shape;629;p7" descr="Si Electron Config Question.png"/>
          <p:cNvPicPr preferRelativeResize="0"/>
          <p:nvPr/>
        </p:nvPicPr>
        <p:blipFill rotWithShape="1">
          <a:blip r:embed="rId6">
            <a:alphaModFix/>
          </a:blip>
          <a:srcRect/>
          <a:stretch/>
        </p:blipFill>
        <p:spPr>
          <a:xfrm>
            <a:off x="889000" y="1066800"/>
            <a:ext cx="7345782" cy="4721852"/>
          </a:xfrm>
          <a:prstGeom prst="rect">
            <a:avLst/>
          </a:prstGeom>
          <a:solidFill>
            <a:srgbClr val="000000"/>
          </a:solidFill>
          <a:ln w="444500" cap="sq" cmpd="sng">
            <a:solidFill>
              <a:srgbClr val="00000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630" name="Google Shape;630;p7"/>
          <p:cNvSpPr/>
          <p:nvPr/>
        </p:nvSpPr>
        <p:spPr>
          <a:xfrm>
            <a:off x="889000" y="4675909"/>
            <a:ext cx="7361570" cy="1112743"/>
          </a:xfrm>
          <a:prstGeom prst="roundRect">
            <a:avLst>
              <a:gd name="adj" fmla="val 16667"/>
            </a:avLst>
          </a:prstGeom>
          <a:gradFill>
            <a:gsLst>
              <a:gs pos="0">
                <a:schemeClr val="dk1"/>
              </a:gs>
              <a:gs pos="100000">
                <a:srgbClr val="949494"/>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Rockwell"/>
                <a:ea typeface="Rockwell"/>
                <a:cs typeface="Rockwell"/>
                <a:sym typeface="Rockwell"/>
              </a:rPr>
              <a:t>Click reveals answer and explanation.</a:t>
            </a:r>
            <a:endParaRPr sz="1800" b="0" i="0" u="none" strike="noStrike" cap="none">
              <a:solidFill>
                <a:schemeClr val="lt1"/>
              </a:solidFill>
              <a:latin typeface="Rockwell"/>
              <a:ea typeface="Rockwell"/>
              <a:cs typeface="Rockwell"/>
              <a:sym typeface="Rockwe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9"/>
                                        </p:tgtEl>
                                        <p:attrNameLst>
                                          <p:attrName>style.visibility</p:attrName>
                                        </p:attrNameLst>
                                      </p:cBhvr>
                                      <p:to>
                                        <p:strVal val="visible"/>
                                      </p:to>
                                    </p:set>
                                    <p:animEffect transition="in" filter="fade">
                                      <p:cBhvr>
                                        <p:cTn id="7" dur="500"/>
                                        <p:tgtEl>
                                          <p:spTgt spid="629"/>
                                        </p:tgtEl>
                                      </p:cBhvr>
                                    </p:animEffect>
                                  </p:childTnLst>
                                </p:cTn>
                              </p:par>
                              <p:par>
                                <p:cTn id="8" presetID="10" presetClass="entr" presetSubtype="0" fill="hold" nodeType="withEffect">
                                  <p:stCondLst>
                                    <p:cond delay="0"/>
                                  </p:stCondLst>
                                  <p:childTnLst>
                                    <p:set>
                                      <p:cBhvr>
                                        <p:cTn id="9" dur="1" fill="hold">
                                          <p:stCondLst>
                                            <p:cond delay="0"/>
                                          </p:stCondLst>
                                        </p:cTn>
                                        <p:tgtEl>
                                          <p:spTgt spid="630"/>
                                        </p:tgtEl>
                                        <p:attrNameLst>
                                          <p:attrName>style.visibility</p:attrName>
                                        </p:attrNameLst>
                                      </p:cBhvr>
                                      <p:to>
                                        <p:strVal val="visible"/>
                                      </p:to>
                                    </p:set>
                                    <p:animEffect transition="in" filter="fade">
                                      <p:cBhvr>
                                        <p:cTn id="10" dur="500"/>
                                        <p:tgtEl>
                                          <p:spTgt spid="6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630"/>
                                        </p:tgtEl>
                                      </p:cBhvr>
                                    </p:animEffect>
                                    <p:set>
                                      <p:cBhvr>
                                        <p:cTn id="15" dur="1" fill="hold">
                                          <p:stCondLst>
                                            <p:cond delay="2000"/>
                                          </p:stCondLst>
                                        </p:cTn>
                                        <p:tgtEl>
                                          <p:spTgt spid="6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792"/>
        <p:cNvGrpSpPr/>
        <p:nvPr/>
      </p:nvGrpSpPr>
      <p:grpSpPr>
        <a:xfrm>
          <a:off x="0" y="0"/>
          <a:ext cx="0" cy="0"/>
          <a:chOff x="0" y="0"/>
          <a:chExt cx="0" cy="0"/>
        </a:xfrm>
      </p:grpSpPr>
      <p:sp>
        <p:nvSpPr>
          <p:cNvPr id="1793" name="Google Shape;1793;g724b250972_0_4112"/>
          <p:cNvSpPr txBox="1">
            <a:spLocks noGrp="1"/>
          </p:cNvSpPr>
          <p:nvPr>
            <p:ph type="title"/>
          </p:nvPr>
        </p:nvSpPr>
        <p:spPr>
          <a:xfrm>
            <a:off x="498474" y="189998"/>
            <a:ext cx="7556400" cy="72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Heat Transfer </a:t>
            </a:r>
            <a:endParaRPr/>
          </a:p>
        </p:txBody>
      </p:sp>
      <p:sp>
        <p:nvSpPr>
          <p:cNvPr id="1794" name="Google Shape;1794;g724b250972_0_4112"/>
          <p:cNvSpPr txBox="1">
            <a:spLocks noGrp="1"/>
          </p:cNvSpPr>
          <p:nvPr>
            <p:ph type="body" idx="1"/>
          </p:nvPr>
        </p:nvSpPr>
        <p:spPr>
          <a:xfrm>
            <a:off x="396412" y="910469"/>
            <a:ext cx="7273500" cy="508350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SzPts val="1526"/>
              <a:buChar char="■"/>
            </a:pPr>
            <a:r>
              <a:rPr lang="en-US" sz="2035"/>
              <a:t>Kinetic energy transferred between particles of varying temperature is heat energy.</a:t>
            </a:r>
            <a:endParaRPr/>
          </a:p>
          <a:p>
            <a:pPr marL="228600" lvl="0" indent="-228600" algn="l" rtl="0">
              <a:lnSpc>
                <a:spcPct val="80000"/>
              </a:lnSpc>
              <a:spcBef>
                <a:spcPts val="2000"/>
              </a:spcBef>
              <a:spcAft>
                <a:spcPts val="0"/>
              </a:spcAft>
              <a:buSzPts val="1526"/>
              <a:buChar char="■"/>
            </a:pPr>
            <a:r>
              <a:rPr lang="en-US" sz="2035"/>
              <a:t>Heat flows from particles of higher energy (hot) to those of lower energy (cold) when particles collide.</a:t>
            </a:r>
            <a:endParaRPr/>
          </a:p>
          <a:p>
            <a:pPr marL="228600" lvl="0" indent="-228600" algn="l" rtl="0">
              <a:lnSpc>
                <a:spcPct val="80000"/>
              </a:lnSpc>
              <a:spcBef>
                <a:spcPts val="2000"/>
              </a:spcBef>
              <a:spcAft>
                <a:spcPts val="0"/>
              </a:spcAft>
              <a:buSzPts val="1526"/>
              <a:buChar char="■"/>
            </a:pPr>
            <a:r>
              <a:rPr lang="en-US" sz="2035"/>
              <a:t>When the temperature of both particles are equal the substances are in thermal equilibrium.</a:t>
            </a:r>
            <a:endParaRPr/>
          </a:p>
          <a:p>
            <a:pPr marL="228600" lvl="0" indent="-228600" algn="l" rtl="0">
              <a:lnSpc>
                <a:spcPct val="80000"/>
              </a:lnSpc>
              <a:spcBef>
                <a:spcPts val="2000"/>
              </a:spcBef>
              <a:spcAft>
                <a:spcPts val="0"/>
              </a:spcAft>
              <a:buSzPts val="1526"/>
              <a:buChar char="■"/>
            </a:pPr>
            <a:r>
              <a:rPr lang="en-US" sz="2035"/>
              <a:t>Not all particles will absorb or                                                release the same amount of heat                                                  per gram.</a:t>
            </a:r>
            <a:endParaRPr/>
          </a:p>
          <a:p>
            <a:pPr marL="228600" lvl="0" indent="-228600" algn="l" rtl="0">
              <a:lnSpc>
                <a:spcPct val="80000"/>
              </a:lnSpc>
              <a:spcBef>
                <a:spcPts val="2000"/>
              </a:spcBef>
              <a:spcAft>
                <a:spcPts val="0"/>
              </a:spcAft>
              <a:buSzPts val="1526"/>
              <a:buChar char="■"/>
            </a:pPr>
            <a:r>
              <a:rPr lang="en-US" sz="2035"/>
              <a:t>Specific Heat Capacity is a                                                       measure of the amount of heat                                                       energy in Joules that is absorbed                                                 to raise the temperature of 1 gram                                                 of a substance by 1 degree Kelvin.</a:t>
            </a:r>
            <a:endParaRPr/>
          </a:p>
          <a:p>
            <a:pPr marL="228600" lvl="0" indent="-228600" algn="l" rtl="0">
              <a:lnSpc>
                <a:spcPct val="80000"/>
              </a:lnSpc>
              <a:spcBef>
                <a:spcPts val="2000"/>
              </a:spcBef>
              <a:spcAft>
                <a:spcPts val="0"/>
              </a:spcAft>
              <a:buSzPts val="1526"/>
              <a:buChar char="■"/>
            </a:pPr>
            <a:r>
              <a:rPr lang="en-US" sz="2035"/>
              <a:t>Heat transfer can be measured q=mc</a:t>
            </a:r>
            <a:r>
              <a:rPr lang="en-US" sz="2035" baseline="-25000"/>
              <a:t>p</a:t>
            </a:r>
            <a:r>
              <a:rPr lang="en-US" sz="2035"/>
              <a:t>∆T</a:t>
            </a:r>
            <a:endParaRPr sz="2035"/>
          </a:p>
          <a:p>
            <a:pPr marL="228600" lvl="0" indent="-149303" algn="l" rtl="0">
              <a:lnSpc>
                <a:spcPct val="80000"/>
              </a:lnSpc>
              <a:spcBef>
                <a:spcPts val="2000"/>
              </a:spcBef>
              <a:spcAft>
                <a:spcPts val="0"/>
              </a:spcAft>
              <a:buSzPts val="1249"/>
              <a:buNone/>
            </a:pPr>
            <a:endParaRPr sz="1665"/>
          </a:p>
          <a:p>
            <a:pPr marL="228600" lvl="0" indent="-149303" algn="l" rtl="0">
              <a:lnSpc>
                <a:spcPct val="80000"/>
              </a:lnSpc>
              <a:spcBef>
                <a:spcPts val="2000"/>
              </a:spcBef>
              <a:spcAft>
                <a:spcPts val="0"/>
              </a:spcAft>
              <a:buSzPts val="1249"/>
              <a:buNone/>
            </a:pPr>
            <a:endParaRPr sz="1665"/>
          </a:p>
        </p:txBody>
      </p:sp>
      <p:sp>
        <p:nvSpPr>
          <p:cNvPr id="1795" name="Google Shape;1795;g724b250972_0_4112"/>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796" name="Google Shape;1796;g724b250972_0_4112"/>
          <p:cNvSpPr txBox="1"/>
          <p:nvPr/>
        </p:nvSpPr>
        <p:spPr>
          <a:xfrm>
            <a:off x="150126" y="5993819"/>
            <a:ext cx="9144000" cy="1138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LO 5.3: The student can generate explanations or make predictions about the transfer of thermal energy between systems based on this transfer being due to a kinetic energy transfer between systems arising from molecular collisions. 	</a:t>
            </a: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1797" name="Google Shape;1797;g724b250972_0_4112"/>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798" name="Google Shape;1798;g724b250972_0_4112"/>
          <p:cNvPicPr preferRelativeResize="0"/>
          <p:nvPr/>
        </p:nvPicPr>
        <p:blipFill rotWithShape="1">
          <a:blip r:embed="rId5">
            <a:alphaModFix/>
          </a:blip>
          <a:srcRect/>
          <a:stretch/>
        </p:blipFill>
        <p:spPr>
          <a:xfrm>
            <a:off x="4829175" y="3025018"/>
            <a:ext cx="4314825" cy="211455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802"/>
        <p:cNvGrpSpPr/>
        <p:nvPr/>
      </p:nvGrpSpPr>
      <p:grpSpPr>
        <a:xfrm>
          <a:off x="0" y="0"/>
          <a:ext cx="0" cy="0"/>
          <a:chOff x="0" y="0"/>
          <a:chExt cx="0" cy="0"/>
        </a:xfrm>
      </p:grpSpPr>
      <p:sp>
        <p:nvSpPr>
          <p:cNvPr id="1803" name="Google Shape;1803;g724b250972_0_4121"/>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Conservation of Energy </a:t>
            </a:r>
            <a:endParaRPr/>
          </a:p>
        </p:txBody>
      </p:sp>
      <p:sp>
        <p:nvSpPr>
          <p:cNvPr id="1804" name="Google Shape;1804;g724b250972_0_4121"/>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805" name="Google Shape;1805;g724b250972_0_4121"/>
          <p:cNvSpPr txBox="1"/>
          <p:nvPr/>
        </p:nvSpPr>
        <p:spPr>
          <a:xfrm>
            <a:off x="0" y="5700730"/>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5.4: The student is able to use conservation of energy to relate the magnitude of the energy changes occurring in two or more interacting systems, including identification of the systems, the type (heat vs. work), or the direction of the energy flow. 														</a:t>
            </a:r>
            <a:endParaRPr sz="1800" b="0" i="0" u="none" strike="noStrike" cap="none">
              <a:solidFill>
                <a:schemeClr val="dk1"/>
              </a:solidFill>
              <a:latin typeface="Rockwell"/>
              <a:ea typeface="Rockwell"/>
              <a:cs typeface="Rockwell"/>
              <a:sym typeface="Rockwell"/>
            </a:endParaRPr>
          </a:p>
        </p:txBody>
      </p:sp>
      <p:sp>
        <p:nvSpPr>
          <p:cNvPr id="1806" name="Google Shape;1806;g724b250972_0_4121"/>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807" name="Google Shape;1807;g724b250972_0_4121"/>
          <p:cNvSpPr txBox="1">
            <a:spLocks noGrp="1"/>
          </p:cNvSpPr>
          <p:nvPr>
            <p:ph type="body" idx="1"/>
          </p:nvPr>
        </p:nvSpPr>
        <p:spPr>
          <a:xfrm>
            <a:off x="163773" y="1009935"/>
            <a:ext cx="4527000" cy="44220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1</a:t>
            </a:r>
            <a:r>
              <a:rPr lang="en-US" baseline="30000"/>
              <a:t>st</a:t>
            </a:r>
            <a:r>
              <a:rPr lang="en-US"/>
              <a:t> Law of Thermodynamics: Energy is conserved</a:t>
            </a:r>
            <a:endParaRPr/>
          </a:p>
          <a:p>
            <a:pPr marL="228600" lvl="0" indent="-228600" algn="l" rtl="0">
              <a:lnSpc>
                <a:spcPct val="100000"/>
              </a:lnSpc>
              <a:spcBef>
                <a:spcPts val="2000"/>
              </a:spcBef>
              <a:spcAft>
                <a:spcPts val="0"/>
              </a:spcAft>
              <a:buSzPts val="1350"/>
              <a:buChar char="■"/>
            </a:pPr>
            <a:r>
              <a:rPr lang="en-US"/>
              <a:t>Temperature is a measure of the average Kinetic energy of particles in a substance</a:t>
            </a:r>
            <a:endParaRPr/>
          </a:p>
          <a:p>
            <a:pPr marL="228600" lvl="0" indent="-228600" algn="l" rtl="0">
              <a:lnSpc>
                <a:spcPct val="100000"/>
              </a:lnSpc>
              <a:spcBef>
                <a:spcPts val="2000"/>
              </a:spcBef>
              <a:spcAft>
                <a:spcPts val="0"/>
              </a:spcAft>
              <a:buSzPts val="1350"/>
              <a:buChar char="■"/>
            </a:pPr>
            <a:r>
              <a:rPr lang="en-US"/>
              <a:t>Energy can be transferred as Work or Heat</a:t>
            </a:r>
            <a:endParaRPr/>
          </a:p>
          <a:p>
            <a:pPr marL="228600" lvl="0" indent="-228600" algn="l" rtl="0">
              <a:lnSpc>
                <a:spcPct val="100000"/>
              </a:lnSpc>
              <a:spcBef>
                <a:spcPts val="2000"/>
              </a:spcBef>
              <a:spcAft>
                <a:spcPts val="0"/>
              </a:spcAft>
              <a:buSzPts val="1350"/>
              <a:buChar char="■"/>
            </a:pPr>
            <a:r>
              <a:rPr lang="en-US"/>
              <a:t>∆E = q+w </a:t>
            </a:r>
            <a:endParaRPr/>
          </a:p>
          <a:p>
            <a:pPr marL="228600" lvl="0" indent="-228600" algn="l" rtl="0">
              <a:lnSpc>
                <a:spcPct val="100000"/>
              </a:lnSpc>
              <a:spcBef>
                <a:spcPts val="2000"/>
              </a:spcBef>
              <a:spcAft>
                <a:spcPts val="0"/>
              </a:spcAft>
              <a:buSzPts val="1350"/>
              <a:buChar char="■"/>
            </a:pPr>
            <a:r>
              <a:rPr lang="en-US"/>
              <a:t>Work = -P∆V  (this is the work a gas does on the surroundings i:e the volume expanding a piston) a gas does no work in a vacuum.</a:t>
            </a:r>
            <a:endParaRPr/>
          </a:p>
          <a:p>
            <a:pPr marL="0" lvl="0" indent="0" algn="l" rtl="0">
              <a:lnSpc>
                <a:spcPct val="100000"/>
              </a:lnSpc>
              <a:spcBef>
                <a:spcPts val="2000"/>
              </a:spcBef>
              <a:spcAft>
                <a:spcPts val="0"/>
              </a:spcAft>
              <a:buSzPts val="1350"/>
              <a:buNone/>
            </a:pPr>
            <a:endParaRPr/>
          </a:p>
          <a:p>
            <a:pPr marL="228600" lvl="0" indent="-142875" algn="l" rtl="0">
              <a:lnSpc>
                <a:spcPct val="100000"/>
              </a:lnSpc>
              <a:spcBef>
                <a:spcPts val="2000"/>
              </a:spcBef>
              <a:spcAft>
                <a:spcPts val="0"/>
              </a:spcAft>
              <a:buSzPts val="1350"/>
              <a:buNone/>
            </a:pPr>
            <a:endParaRPr/>
          </a:p>
        </p:txBody>
      </p:sp>
      <p:pic>
        <p:nvPicPr>
          <p:cNvPr id="1808" name="Google Shape;1808;g724b250972_0_4121"/>
          <p:cNvPicPr preferRelativeResize="0"/>
          <p:nvPr/>
        </p:nvPicPr>
        <p:blipFill rotWithShape="1">
          <a:blip r:embed="rId5">
            <a:alphaModFix/>
          </a:blip>
          <a:srcRect/>
          <a:stretch/>
        </p:blipFill>
        <p:spPr>
          <a:xfrm>
            <a:off x="4733574" y="2593796"/>
            <a:ext cx="4410426" cy="2622006"/>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812"/>
        <p:cNvGrpSpPr/>
        <p:nvPr/>
      </p:nvGrpSpPr>
      <p:grpSpPr>
        <a:xfrm>
          <a:off x="0" y="0"/>
          <a:ext cx="0" cy="0"/>
          <a:chOff x="0" y="0"/>
          <a:chExt cx="0" cy="0"/>
        </a:xfrm>
      </p:grpSpPr>
      <p:sp>
        <p:nvSpPr>
          <p:cNvPr id="1813" name="Google Shape;1813;g724b250972_0_4130"/>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Conservation of Energy </a:t>
            </a:r>
            <a:endParaRPr/>
          </a:p>
        </p:txBody>
      </p:sp>
      <p:sp>
        <p:nvSpPr>
          <p:cNvPr id="1814" name="Google Shape;1814;g724b250972_0_4130"/>
          <p:cNvSpPr txBox="1">
            <a:spLocks noGrp="1"/>
          </p:cNvSpPr>
          <p:nvPr>
            <p:ph type="body" idx="1"/>
          </p:nvPr>
        </p:nvSpPr>
        <p:spPr>
          <a:xfrm>
            <a:off x="6003016" y="2214724"/>
            <a:ext cx="3049500" cy="24414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Expansion/Compression of a gas </a:t>
            </a:r>
            <a:endParaRPr/>
          </a:p>
          <a:p>
            <a:pPr marL="228600" lvl="0" indent="-228600" algn="l" rtl="0">
              <a:lnSpc>
                <a:spcPct val="100000"/>
              </a:lnSpc>
              <a:spcBef>
                <a:spcPts val="2000"/>
              </a:spcBef>
              <a:spcAft>
                <a:spcPts val="0"/>
              </a:spcAft>
              <a:buSzPts val="1350"/>
              <a:buChar char="■"/>
            </a:pPr>
            <a:r>
              <a:rPr lang="en-US"/>
              <a:t>Volume increases, work is done by the gas</a:t>
            </a:r>
            <a:endParaRPr/>
          </a:p>
          <a:p>
            <a:pPr marL="228600" lvl="0" indent="-228600" algn="l" rtl="0">
              <a:lnSpc>
                <a:spcPct val="100000"/>
              </a:lnSpc>
              <a:spcBef>
                <a:spcPts val="2000"/>
              </a:spcBef>
              <a:spcAft>
                <a:spcPts val="0"/>
              </a:spcAft>
              <a:buSzPts val="1350"/>
              <a:buChar char="■"/>
            </a:pPr>
            <a:r>
              <a:rPr lang="en-US"/>
              <a:t>Volume decreases, work is done on the gas</a:t>
            </a:r>
            <a:endParaRPr/>
          </a:p>
          <a:p>
            <a:pPr marL="228600" lvl="0" indent="-142875" algn="l" rtl="0">
              <a:lnSpc>
                <a:spcPct val="100000"/>
              </a:lnSpc>
              <a:spcBef>
                <a:spcPts val="2000"/>
              </a:spcBef>
              <a:spcAft>
                <a:spcPts val="0"/>
              </a:spcAft>
              <a:buSzPts val="1350"/>
              <a:buNone/>
            </a:pPr>
            <a:endParaRPr/>
          </a:p>
        </p:txBody>
      </p:sp>
      <p:sp>
        <p:nvSpPr>
          <p:cNvPr id="1815" name="Google Shape;1815;g724b250972_0_4130"/>
          <p:cNvSpPr txBox="1"/>
          <p:nvPr/>
        </p:nvSpPr>
        <p:spPr>
          <a:xfrm>
            <a:off x="8080111" y="-58673"/>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816" name="Google Shape;1816;g724b250972_0_4130"/>
          <p:cNvSpPr txBox="1"/>
          <p:nvPr/>
        </p:nvSpPr>
        <p:spPr>
          <a:xfrm>
            <a:off x="0" y="5581622"/>
            <a:ext cx="9144000" cy="147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5.4: The student is able to use conservation of energy to relate the magnitude of the energy changes occurring in two or more interacting systems, including identification of the systems, the type (heat vs. work), or the direction of the energy flow. 																								</a:t>
            </a:r>
            <a:endParaRPr sz="1800" b="0" i="0" u="none" strike="noStrike" cap="none">
              <a:solidFill>
                <a:schemeClr val="dk1"/>
              </a:solidFill>
              <a:latin typeface="Rockwell"/>
              <a:ea typeface="Rockwell"/>
              <a:cs typeface="Rockwell"/>
              <a:sym typeface="Rockwell"/>
            </a:endParaRPr>
          </a:p>
        </p:txBody>
      </p:sp>
      <p:sp>
        <p:nvSpPr>
          <p:cNvPr id="1817" name="Google Shape;1817;g724b250972_0_4130"/>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818" name="Google Shape;1818;g724b250972_0_4130" descr="05_13_Figure_L"/>
          <p:cNvPicPr preferRelativeResize="0"/>
          <p:nvPr/>
        </p:nvPicPr>
        <p:blipFill rotWithShape="1">
          <a:blip r:embed="rId5">
            <a:alphaModFix/>
          </a:blip>
          <a:srcRect/>
          <a:stretch/>
        </p:blipFill>
        <p:spPr>
          <a:xfrm>
            <a:off x="76199" y="1030431"/>
            <a:ext cx="5831747" cy="4513996"/>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822"/>
        <p:cNvGrpSpPr/>
        <p:nvPr/>
      </p:nvGrpSpPr>
      <p:grpSpPr>
        <a:xfrm>
          <a:off x="0" y="0"/>
          <a:ext cx="0" cy="0"/>
          <a:chOff x="0" y="0"/>
          <a:chExt cx="0" cy="0"/>
        </a:xfrm>
      </p:grpSpPr>
      <p:sp>
        <p:nvSpPr>
          <p:cNvPr id="1823" name="Google Shape;1823;g724b250972_0_3553"/>
          <p:cNvSpPr txBox="1">
            <a:spLocks noGrp="1"/>
          </p:cNvSpPr>
          <p:nvPr>
            <p:ph type="title"/>
          </p:nvPr>
        </p:nvSpPr>
        <p:spPr>
          <a:xfrm>
            <a:off x="498474" y="189998"/>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Energy Changes</a:t>
            </a:r>
            <a:endParaRPr/>
          </a:p>
        </p:txBody>
      </p:sp>
      <p:sp>
        <p:nvSpPr>
          <p:cNvPr id="1824" name="Google Shape;1824;g724b250972_0_3553"/>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rgbClr val="000000"/>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rgbClr val="000000"/>
              </a:solidFill>
              <a:latin typeface="Rockwell"/>
              <a:ea typeface="Rockwell"/>
              <a:cs typeface="Rockwell"/>
              <a:sym typeface="Rockwell"/>
            </a:endParaRPr>
          </a:p>
        </p:txBody>
      </p:sp>
      <p:sp>
        <p:nvSpPr>
          <p:cNvPr id="1825" name="Google Shape;1825;g724b250972_0_3553"/>
          <p:cNvSpPr txBox="1"/>
          <p:nvPr/>
        </p:nvSpPr>
        <p:spPr>
          <a:xfrm>
            <a:off x="0" y="6304002"/>
            <a:ext cx="9144000" cy="554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Rockwell"/>
                <a:ea typeface="Rockwell"/>
                <a:cs typeface="Rockwell"/>
                <a:sym typeface="Rockwell"/>
              </a:rPr>
              <a:t>LO 3.11: 	</a:t>
            </a:r>
            <a:r>
              <a:rPr lang="en-US" sz="1200" b="0" i="0" u="none" strike="noStrike" cap="none">
                <a:solidFill>
                  <a:schemeClr val="dk1"/>
                </a:solidFill>
                <a:latin typeface="Rockwell"/>
                <a:ea typeface="Rockwell"/>
                <a:cs typeface="Rockwell"/>
                <a:sym typeface="Rockwell"/>
              </a:rPr>
              <a:t>The student is able to interpret observations regarding macroscopic energy changes associated with a reaction or process to generate a relevant symbolic and/or graphical representation of the energy changes.</a:t>
            </a:r>
            <a:r>
              <a:rPr lang="en-US" sz="1800" b="0" i="0" u="none" strike="noStrike" cap="none">
                <a:solidFill>
                  <a:srgbClr val="000000"/>
                </a:solidFill>
                <a:latin typeface="Rockwell"/>
                <a:ea typeface="Rockwell"/>
                <a:cs typeface="Rockwell"/>
                <a:sym typeface="Rockwell"/>
              </a:rPr>
              <a:t>					</a:t>
            </a:r>
            <a:endParaRPr sz="1800" b="0" i="0" u="none" strike="noStrike" cap="none">
              <a:solidFill>
                <a:srgbClr val="000000"/>
              </a:solidFill>
              <a:latin typeface="Rockwell"/>
              <a:ea typeface="Rockwell"/>
              <a:cs typeface="Rockwell"/>
              <a:sym typeface="Rockwell"/>
            </a:endParaRPr>
          </a:p>
        </p:txBody>
      </p:sp>
      <p:sp>
        <p:nvSpPr>
          <p:cNvPr id="1826" name="Google Shape;1826;g724b250972_0_3553"/>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rgbClr val="000000"/>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rgbClr val="000000"/>
              </a:solidFill>
              <a:latin typeface="Rockwell"/>
              <a:ea typeface="Rockwell"/>
              <a:cs typeface="Rockwell"/>
              <a:sym typeface="Rockwell"/>
            </a:endParaRPr>
          </a:p>
        </p:txBody>
      </p:sp>
      <p:sp>
        <p:nvSpPr>
          <p:cNvPr id="1827" name="Google Shape;1827;g724b250972_0_3553"/>
          <p:cNvSpPr/>
          <p:nvPr/>
        </p:nvSpPr>
        <p:spPr>
          <a:xfrm>
            <a:off x="249572" y="934702"/>
            <a:ext cx="7077300" cy="20622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600"/>
              <a:buFont typeface="Noto Sans Symbols"/>
              <a:buChar char="▪"/>
            </a:pPr>
            <a:r>
              <a:rPr lang="en-US" sz="1600" b="0" i="0" u="none" strike="noStrike" cap="none">
                <a:solidFill>
                  <a:schemeClr val="dk1"/>
                </a:solidFill>
                <a:latin typeface="Rockwell"/>
                <a:ea typeface="Rockwell"/>
                <a:cs typeface="Rockwell"/>
                <a:sym typeface="Rockwell"/>
              </a:rPr>
              <a:t>Chemical reactions involve the formation of new products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600"/>
              <a:buFont typeface="Noto Sans Symbols"/>
              <a:buChar char="▪"/>
            </a:pPr>
            <a:r>
              <a:rPr lang="en-US" sz="1600" b="0" i="0" u="none" strike="noStrike" cap="none">
                <a:solidFill>
                  <a:schemeClr val="dk1"/>
                </a:solidFill>
                <a:latin typeface="Rockwell"/>
                <a:ea typeface="Rockwell"/>
                <a:cs typeface="Rockwell"/>
                <a:sym typeface="Rockwell"/>
              </a:rPr>
              <a:t>Bonds between atoms or ions in the reactants must be BROKEN (the enthalpy of the system is increasing  … ENDOTHERMIC process)</a:t>
            </a:r>
            <a:endParaRPr sz="1600" b="0" i="0" u="none" strike="noStrike" cap="none">
              <a:solidFill>
                <a:schemeClr val="dk1"/>
              </a:solidFill>
              <a:latin typeface="Rockwell"/>
              <a:ea typeface="Rockwell"/>
              <a:cs typeface="Rockwell"/>
              <a:sym typeface="Rockwell"/>
            </a:endParaRPr>
          </a:p>
          <a:p>
            <a:pPr marL="285750" marR="0" lvl="0" indent="-285750" algn="l" rtl="0">
              <a:lnSpc>
                <a:spcPct val="100000"/>
              </a:lnSpc>
              <a:spcBef>
                <a:spcPts val="0"/>
              </a:spcBef>
              <a:spcAft>
                <a:spcPts val="0"/>
              </a:spcAft>
              <a:buClr>
                <a:schemeClr val="dk1"/>
              </a:buClr>
              <a:buSzPts val="1600"/>
              <a:buFont typeface="Noto Sans Symbols"/>
              <a:buChar char="▪"/>
            </a:pPr>
            <a:r>
              <a:rPr lang="en-US" sz="1600" b="0" i="0" u="none" strike="noStrike" cap="none">
                <a:solidFill>
                  <a:schemeClr val="dk1"/>
                </a:solidFill>
                <a:latin typeface="Rockwell"/>
                <a:ea typeface="Rockwell"/>
                <a:cs typeface="Rockwell"/>
                <a:sym typeface="Rockwell"/>
              </a:rPr>
              <a:t>Bonds are then FORMED between atoms or ions to make the producsts of the reaction. (the enthalpy of hte system is decreasing...EXOTHERMIC process) </a:t>
            </a:r>
            <a:endParaRPr sz="1400" b="0" i="0" u="none" strike="noStrike" cap="none">
              <a:solidFill>
                <a:srgbClr val="000000"/>
              </a:solidFill>
              <a:latin typeface="Arial"/>
              <a:ea typeface="Arial"/>
              <a:cs typeface="Arial"/>
              <a:sym typeface="Arial"/>
            </a:endParaRPr>
          </a:p>
          <a:p>
            <a:pPr marL="3200400" marR="0" lvl="7"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Rockwell"/>
              <a:ea typeface="Rockwell"/>
              <a:cs typeface="Rockwell"/>
              <a:sym typeface="Rockwell"/>
            </a:endParaRPr>
          </a:p>
          <a:p>
            <a:pPr marL="285750" marR="0" lvl="0" indent="-184150" algn="l" rtl="0">
              <a:lnSpc>
                <a:spcPct val="100000"/>
              </a:lnSpc>
              <a:spcBef>
                <a:spcPts val="0"/>
              </a:spcBef>
              <a:spcAft>
                <a:spcPts val="0"/>
              </a:spcAft>
              <a:buClr>
                <a:schemeClr val="dk1"/>
              </a:buClr>
              <a:buSzPts val="1600"/>
              <a:buFont typeface="Noto Sans Symbols"/>
              <a:buNone/>
            </a:pPr>
            <a:endParaRPr sz="1600" b="0" i="0" u="none" strike="noStrike" cap="none">
              <a:solidFill>
                <a:schemeClr val="dk1"/>
              </a:solidFill>
              <a:latin typeface="Rockwell"/>
              <a:ea typeface="Rockwell"/>
              <a:cs typeface="Rockwell"/>
              <a:sym typeface="Rockwell"/>
            </a:endParaRPr>
          </a:p>
        </p:txBody>
      </p:sp>
      <p:sp>
        <p:nvSpPr>
          <p:cNvPr id="1828" name="Google Shape;1828;g724b250972_0_3553"/>
          <p:cNvSpPr txBox="1"/>
          <p:nvPr/>
        </p:nvSpPr>
        <p:spPr>
          <a:xfrm>
            <a:off x="8157538" y="2186186"/>
            <a:ext cx="8364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829" name="Google Shape;1829;g724b250972_0_3553"/>
          <p:cNvPicPr preferRelativeResize="0"/>
          <p:nvPr/>
        </p:nvPicPr>
        <p:blipFill rotWithShape="1">
          <a:blip r:embed="rId6">
            <a:alphaModFix/>
          </a:blip>
          <a:srcRect/>
          <a:stretch/>
        </p:blipFill>
        <p:spPr>
          <a:xfrm>
            <a:off x="982780" y="2702627"/>
            <a:ext cx="6002216" cy="3578019"/>
          </a:xfrm>
          <a:prstGeom prst="rect">
            <a:avLst/>
          </a:prstGeom>
          <a:noFill/>
          <a:ln w="38100" cap="flat" cmpd="sng">
            <a:solidFill>
              <a:schemeClr val="accent1"/>
            </a:solidFill>
            <a:prstDash val="solid"/>
            <a:round/>
            <a:headEnd type="none" w="sm" len="sm"/>
            <a:tailEnd type="none" w="sm" len="sm"/>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834" name="Google Shape;1834;g724b250972_0_1227"/>
          <p:cNvSpPr txBox="1">
            <a:spLocks noGrp="1"/>
          </p:cNvSpPr>
          <p:nvPr>
            <p:ph type="title"/>
          </p:nvPr>
        </p:nvSpPr>
        <p:spPr>
          <a:xfrm>
            <a:off x="498474" y="4770"/>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Maxwell –Boltzmann Distributions</a:t>
            </a:r>
            <a:endParaRPr/>
          </a:p>
        </p:txBody>
      </p:sp>
      <p:sp>
        <p:nvSpPr>
          <p:cNvPr id="1835" name="Google Shape;1835;g724b250972_0_1227"/>
          <p:cNvSpPr txBox="1">
            <a:spLocks noGrp="1"/>
          </p:cNvSpPr>
          <p:nvPr>
            <p:ph type="body" idx="2"/>
          </p:nvPr>
        </p:nvSpPr>
        <p:spPr>
          <a:xfrm>
            <a:off x="160840" y="777922"/>
            <a:ext cx="4877100" cy="53487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SzPts val="1148"/>
              <a:buChar char="■"/>
            </a:pPr>
            <a:r>
              <a:rPr lang="en-US" sz="1530"/>
              <a:t>Temperature is a measure of the average Kinetic Energy of a sample of substance. </a:t>
            </a:r>
            <a:endParaRPr/>
          </a:p>
          <a:p>
            <a:pPr marL="228600" lvl="0" indent="-228600" algn="l" rtl="0">
              <a:lnSpc>
                <a:spcPct val="90000"/>
              </a:lnSpc>
              <a:spcBef>
                <a:spcPts val="2000"/>
              </a:spcBef>
              <a:spcAft>
                <a:spcPts val="0"/>
              </a:spcAft>
              <a:buSzPts val="1148"/>
              <a:buChar char="■"/>
            </a:pPr>
            <a:r>
              <a:rPr lang="en-US" sz="1530"/>
              <a:t>Particles with larger mass will have a lower velocity but the same Average KE at the same Temperature.</a:t>
            </a:r>
            <a:endParaRPr/>
          </a:p>
          <a:p>
            <a:pPr marL="228600" lvl="0" indent="-228600" algn="l" rtl="0">
              <a:lnSpc>
                <a:spcPct val="90000"/>
              </a:lnSpc>
              <a:spcBef>
                <a:spcPts val="2000"/>
              </a:spcBef>
              <a:spcAft>
                <a:spcPts val="0"/>
              </a:spcAft>
              <a:buSzPts val="1148"/>
              <a:buChar char="■"/>
            </a:pPr>
            <a:r>
              <a:rPr lang="en-US" sz="1530"/>
              <a:t>Kinetic Energy is directly proportional to the temperature of particles in a substance. (if you double the Kelvin Temp you double the KE) </a:t>
            </a:r>
            <a:endParaRPr/>
          </a:p>
          <a:p>
            <a:pPr marL="228600" lvl="0" indent="-228600" algn="l" rtl="0">
              <a:lnSpc>
                <a:spcPct val="90000"/>
              </a:lnSpc>
              <a:spcBef>
                <a:spcPts val="2000"/>
              </a:spcBef>
              <a:spcAft>
                <a:spcPts val="0"/>
              </a:spcAft>
              <a:buSzPts val="1148"/>
              <a:buChar char="■"/>
            </a:pPr>
            <a:r>
              <a:rPr lang="en-US" sz="1530"/>
              <a:t>The M-B Distribution shows that the distribution of KE becomes greater at higher temperature. </a:t>
            </a:r>
            <a:endParaRPr/>
          </a:p>
          <a:p>
            <a:pPr marL="228600" lvl="0" indent="-228600" algn="l" rtl="0">
              <a:lnSpc>
                <a:spcPct val="90000"/>
              </a:lnSpc>
              <a:spcBef>
                <a:spcPts val="2000"/>
              </a:spcBef>
              <a:spcAft>
                <a:spcPts val="0"/>
              </a:spcAft>
              <a:buSzPts val="1148"/>
              <a:buChar char="■"/>
            </a:pPr>
            <a:r>
              <a:rPr lang="en-US" sz="1530"/>
              <a:t>The areas under the curve are equal and therefore the number of molecules is constant</a:t>
            </a:r>
            <a:endParaRPr/>
          </a:p>
          <a:p>
            <a:pPr marL="228600" lvl="0" indent="-228600" algn="l" rtl="0">
              <a:lnSpc>
                <a:spcPct val="90000"/>
              </a:lnSpc>
              <a:spcBef>
                <a:spcPts val="2000"/>
              </a:spcBef>
              <a:spcAft>
                <a:spcPts val="0"/>
              </a:spcAft>
              <a:buSzPts val="1148"/>
              <a:buChar char="■"/>
            </a:pPr>
            <a:r>
              <a:rPr lang="en-US" sz="1530"/>
              <a:t>Increasing Temperature (KE) increases the number of particles with the Activation Energy necessary to react. </a:t>
            </a:r>
            <a:endParaRPr/>
          </a:p>
          <a:p>
            <a:pPr marL="228600" lvl="0" indent="-228600" algn="l" rtl="0">
              <a:lnSpc>
                <a:spcPct val="90000"/>
              </a:lnSpc>
              <a:spcBef>
                <a:spcPts val="2000"/>
              </a:spcBef>
              <a:spcAft>
                <a:spcPts val="0"/>
              </a:spcAft>
              <a:buSzPts val="1148"/>
              <a:buChar char="■"/>
            </a:pPr>
            <a:r>
              <a:rPr lang="en-US" sz="1530"/>
              <a:t>Activation Energy is not changed with temperature but may be changed with a catalyst.</a:t>
            </a:r>
            <a:endParaRPr sz="1530"/>
          </a:p>
        </p:txBody>
      </p:sp>
      <p:sp>
        <p:nvSpPr>
          <p:cNvPr id="1836" name="Google Shape;1836;g724b250972_0_1227"/>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837" name="Google Shape;1837;g724b250972_0_1227"/>
          <p:cNvSpPr txBox="1"/>
          <p:nvPr/>
        </p:nvSpPr>
        <p:spPr>
          <a:xfrm>
            <a:off x="109182" y="6126511"/>
            <a:ext cx="9144000" cy="615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Rockwell"/>
                <a:ea typeface="Rockwell"/>
                <a:cs typeface="Rockwell"/>
                <a:sym typeface="Rockwell"/>
              </a:rPr>
              <a:t>LO 5.2:  The student is able to relate Temp to motions of particles in particulate representations including velocity , and/ or via KE and distributions of KE of the particles. </a:t>
            </a:r>
            <a:r>
              <a:rPr lang="en-US" sz="1800" b="0" i="0" u="none" strike="noStrike" cap="none">
                <a:solidFill>
                  <a:schemeClr val="dk1"/>
                </a:solidFill>
                <a:latin typeface="Rockwell"/>
                <a:ea typeface="Rockwell"/>
                <a:cs typeface="Rockwell"/>
                <a:sym typeface="Rockwell"/>
              </a:rPr>
              <a:t>			</a:t>
            </a:r>
            <a:endParaRPr sz="1400" b="0" i="0" u="none" strike="noStrike" cap="none">
              <a:solidFill>
                <a:srgbClr val="000000"/>
              </a:solidFill>
              <a:latin typeface="Arial"/>
              <a:ea typeface="Arial"/>
              <a:cs typeface="Arial"/>
              <a:sym typeface="Arial"/>
            </a:endParaRPr>
          </a:p>
        </p:txBody>
      </p:sp>
      <p:sp>
        <p:nvSpPr>
          <p:cNvPr id="1838" name="Google Shape;1838;g724b250972_0_1227"/>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839" name="Google Shape;1839;g724b250972_0_1227"/>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840" name="Google Shape;1840;g724b250972_0_1227" descr="Boltzmann distribution"/>
          <p:cNvPicPr preferRelativeResize="0">
            <a:picLocks noGrp="1"/>
          </p:cNvPicPr>
          <p:nvPr>
            <p:ph type="body" idx="1"/>
          </p:nvPr>
        </p:nvPicPr>
        <p:blipFill rotWithShape="1">
          <a:blip r:embed="rId5">
            <a:alphaModFix/>
          </a:blip>
          <a:srcRect/>
          <a:stretch/>
        </p:blipFill>
        <p:spPr>
          <a:xfrm>
            <a:off x="5037852" y="2337550"/>
            <a:ext cx="4014600" cy="31713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845"/>
        <p:cNvGrpSpPr/>
        <p:nvPr/>
      </p:nvGrpSpPr>
      <p:grpSpPr>
        <a:xfrm>
          <a:off x="0" y="0"/>
          <a:ext cx="0" cy="0"/>
          <a:chOff x="0" y="0"/>
          <a:chExt cx="0" cy="0"/>
        </a:xfrm>
      </p:grpSpPr>
      <p:sp>
        <p:nvSpPr>
          <p:cNvPr id="1846" name="Google Shape;1846;g724b250972_0_1212"/>
          <p:cNvSpPr txBox="1">
            <a:spLocks noGrp="1"/>
          </p:cNvSpPr>
          <p:nvPr>
            <p:ph type="title"/>
          </p:nvPr>
        </p:nvSpPr>
        <p:spPr>
          <a:xfrm>
            <a:off x="528316" y="118316"/>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Bond Energy, Length &amp; Strength</a:t>
            </a:r>
            <a:endParaRPr/>
          </a:p>
        </p:txBody>
      </p:sp>
      <p:sp>
        <p:nvSpPr>
          <p:cNvPr id="1847" name="Google Shape;1847;g724b250972_0_1212"/>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848" name="Google Shape;1848;g724b250972_0_1212"/>
          <p:cNvSpPr txBox="1"/>
          <p:nvPr/>
        </p:nvSpPr>
        <p:spPr>
          <a:xfrm>
            <a:off x="0" y="6263540"/>
            <a:ext cx="9144000" cy="8895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5.1 The student is able to create or use graphical representations in order to connect the dependence of potential energy to the distance between atoms and factors, such as bond order and polarity, which influence the interaction strength.	</a:t>
            </a: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1849" name="Google Shape;1849;g724b250972_0_1212"/>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850" name="Google Shape;1850;g724b250972_0_1212"/>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851" name="Google Shape;1851;g724b250972_0_1212"/>
          <p:cNvSpPr txBox="1">
            <a:spLocks noGrp="1"/>
          </p:cNvSpPr>
          <p:nvPr>
            <p:ph type="body" idx="1"/>
          </p:nvPr>
        </p:nvSpPr>
        <p:spPr>
          <a:xfrm>
            <a:off x="154698" y="836042"/>
            <a:ext cx="8002800" cy="49254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Bond strength is determined by the distance between the atoms in a molecule and bond order.  Multiple bonds shorten the distance &amp; increase the force of attraction between atoms in a molecule. </a:t>
            </a:r>
            <a:endParaRPr/>
          </a:p>
          <a:p>
            <a:pPr marL="228600" lvl="0" indent="-228600" algn="l" rtl="0">
              <a:lnSpc>
                <a:spcPct val="100000"/>
              </a:lnSpc>
              <a:spcBef>
                <a:spcPts val="2000"/>
              </a:spcBef>
              <a:spcAft>
                <a:spcPts val="0"/>
              </a:spcAft>
              <a:buSzPts val="1350"/>
              <a:buChar char="■"/>
            </a:pPr>
            <a:r>
              <a:rPr lang="en-US"/>
              <a:t>Bond Energy is ENDOTHERMIC –the energy needed to break the bond.</a:t>
            </a:r>
            <a:endParaRPr/>
          </a:p>
        </p:txBody>
      </p:sp>
      <p:pic>
        <p:nvPicPr>
          <p:cNvPr id="1852" name="Google Shape;1852;g724b250972_0_1212"/>
          <p:cNvPicPr preferRelativeResize="0">
            <a:picLocks noGrp="1"/>
          </p:cNvPicPr>
          <p:nvPr>
            <p:ph type="body" idx="1"/>
          </p:nvPr>
        </p:nvPicPr>
        <p:blipFill rotWithShape="1">
          <a:blip r:embed="rId5">
            <a:alphaModFix/>
          </a:blip>
          <a:srcRect/>
          <a:stretch/>
        </p:blipFill>
        <p:spPr>
          <a:xfrm>
            <a:off x="5318273" y="2629041"/>
            <a:ext cx="3825600" cy="2731800"/>
          </a:xfrm>
          <a:prstGeom prst="rect">
            <a:avLst/>
          </a:prstGeom>
          <a:noFill/>
          <a:ln>
            <a:noFill/>
          </a:ln>
        </p:spPr>
      </p:pic>
      <p:sp>
        <p:nvSpPr>
          <p:cNvPr id="1853" name="Google Shape;1853;g724b250972_0_1212"/>
          <p:cNvSpPr txBox="1"/>
          <p:nvPr/>
        </p:nvSpPr>
        <p:spPr>
          <a:xfrm>
            <a:off x="6097382" y="5507606"/>
            <a:ext cx="29550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Lowest PE =Bond Energy</a:t>
            </a:r>
            <a:endParaRPr sz="1800" b="0" i="0" u="none" strike="noStrike" cap="none">
              <a:solidFill>
                <a:schemeClr val="dk1"/>
              </a:solidFill>
              <a:latin typeface="Rockwell"/>
              <a:ea typeface="Rockwell"/>
              <a:cs typeface="Rockwell"/>
              <a:sym typeface="Rockwell"/>
            </a:endParaRPr>
          </a:p>
        </p:txBody>
      </p:sp>
      <p:sp>
        <p:nvSpPr>
          <p:cNvPr id="1854" name="Google Shape;1854;g724b250972_0_1212"/>
          <p:cNvSpPr txBox="1"/>
          <p:nvPr/>
        </p:nvSpPr>
        <p:spPr>
          <a:xfrm>
            <a:off x="3786385" y="2405071"/>
            <a:ext cx="1792200" cy="397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rPr>
              <a:t>3 Factors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1) Size: H-Cl is smaller than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 H-Br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2) Polarity: HCl is more polar than H-C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Rockwell"/>
              <a:ea typeface="Rockwell"/>
              <a:cs typeface="Rockwell"/>
              <a:sym typeface="Rockwel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3) Bond order (length) C=C involves more e-  is shorter than C-C.</a:t>
            </a:r>
            <a:endParaRPr sz="1800" b="0" i="0" u="none" strike="noStrike" cap="none">
              <a:solidFill>
                <a:schemeClr val="dk1"/>
              </a:solidFill>
              <a:latin typeface="Rockwell"/>
              <a:ea typeface="Rockwell"/>
              <a:cs typeface="Rockwell"/>
              <a:sym typeface="Rockwell"/>
            </a:endParaRPr>
          </a:p>
        </p:txBody>
      </p:sp>
      <p:cxnSp>
        <p:nvCxnSpPr>
          <p:cNvPr id="1855" name="Google Shape;1855;g724b250972_0_1212"/>
          <p:cNvCxnSpPr>
            <a:stCxn id="1853" idx="1"/>
          </p:cNvCxnSpPr>
          <p:nvPr/>
        </p:nvCxnSpPr>
        <p:spPr>
          <a:xfrm rot="10800000">
            <a:off x="5839682" y="5151656"/>
            <a:ext cx="257700" cy="540600"/>
          </a:xfrm>
          <a:prstGeom prst="straightConnector1">
            <a:avLst/>
          </a:prstGeom>
          <a:noFill/>
          <a:ln w="25400" cap="flat" cmpd="sng">
            <a:solidFill>
              <a:schemeClr val="accent1"/>
            </a:solidFill>
            <a:prstDash val="solid"/>
            <a:round/>
            <a:headEnd type="none" w="sm" len="sm"/>
            <a:tailEnd type="stealth" w="med" len="med"/>
          </a:ln>
        </p:spPr>
      </p:cxnSp>
      <p:pic>
        <p:nvPicPr>
          <p:cNvPr id="1856" name="Google Shape;1856;g724b250972_0_1212" descr="Screen Shot 2016-04-10 at 7.04.41 PM.png"/>
          <p:cNvPicPr preferRelativeResize="0"/>
          <p:nvPr/>
        </p:nvPicPr>
        <p:blipFill rotWithShape="1">
          <a:blip r:embed="rId6">
            <a:alphaModFix/>
          </a:blip>
          <a:srcRect l="2976" t="8634" r="1318"/>
          <a:stretch/>
        </p:blipFill>
        <p:spPr>
          <a:xfrm>
            <a:off x="142247" y="2554328"/>
            <a:ext cx="3619236" cy="3499172"/>
          </a:xfrm>
          <a:prstGeom prst="rect">
            <a:avLst/>
          </a:prstGeom>
          <a:noFill/>
          <a:ln w="38100" cap="flat" cmpd="sng">
            <a:solidFill>
              <a:schemeClr val="accent1"/>
            </a:solidFill>
            <a:prstDash val="solid"/>
            <a:round/>
            <a:headEnd type="none" w="sm" len="sm"/>
            <a:tailEnd type="none" w="sm" len="sm"/>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861"/>
        <p:cNvGrpSpPr/>
        <p:nvPr/>
      </p:nvGrpSpPr>
      <p:grpSpPr>
        <a:xfrm>
          <a:off x="0" y="0"/>
          <a:ext cx="0" cy="0"/>
          <a:chOff x="0" y="0"/>
          <a:chExt cx="0" cy="0"/>
        </a:xfrm>
      </p:grpSpPr>
      <p:sp>
        <p:nvSpPr>
          <p:cNvPr id="1862" name="Google Shape;1862;g724b250972_0_4091"/>
          <p:cNvSpPr txBox="1">
            <a:spLocks noGrp="1"/>
          </p:cNvSpPr>
          <p:nvPr>
            <p:ph type="title"/>
          </p:nvPr>
        </p:nvSpPr>
        <p:spPr>
          <a:xfrm>
            <a:off x="498474" y="163261"/>
            <a:ext cx="7556400" cy="1149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1600"/>
              <a:buFont typeface="Rockwell"/>
              <a:buNone/>
            </a:pPr>
            <a:r>
              <a:rPr lang="en-US" sz="1600"/>
              <a:t>The net energy change during a reaction is the sum of the energy required to break the reactant bonds and the energy released in forming the product bonds. The net energy change may be positive for endothermic reactions where energy is required, or negative for exothermic reactions where energy is released.</a:t>
            </a:r>
            <a:endParaRPr sz="1600"/>
          </a:p>
        </p:txBody>
      </p:sp>
      <p:sp>
        <p:nvSpPr>
          <p:cNvPr id="1863" name="Google Shape;1863;g724b250972_0_4091"/>
          <p:cNvSpPr txBox="1">
            <a:spLocks noGrp="1"/>
          </p:cNvSpPr>
          <p:nvPr>
            <p:ph type="body" idx="1"/>
          </p:nvPr>
        </p:nvSpPr>
        <p:spPr>
          <a:xfrm>
            <a:off x="265668" y="1205768"/>
            <a:ext cx="3875400" cy="49596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SzPts val="971"/>
              <a:buNone/>
            </a:pPr>
            <a:endParaRPr sz="1295">
              <a:solidFill>
                <a:srgbClr val="0070C0"/>
              </a:solidFill>
              <a:latin typeface="Arial"/>
              <a:ea typeface="Arial"/>
              <a:cs typeface="Arial"/>
              <a:sym typeface="Arial"/>
            </a:endParaRPr>
          </a:p>
          <a:p>
            <a:pPr marL="0" lvl="0" indent="0" algn="l" rtl="0">
              <a:lnSpc>
                <a:spcPct val="80000"/>
              </a:lnSpc>
              <a:spcBef>
                <a:spcPts val="2000"/>
              </a:spcBef>
              <a:spcAft>
                <a:spcPts val="0"/>
              </a:spcAft>
              <a:buSzPts val="971"/>
              <a:buNone/>
            </a:pPr>
            <a:r>
              <a:rPr lang="en-US" sz="1295">
                <a:solidFill>
                  <a:srgbClr val="0070C0"/>
                </a:solidFill>
                <a:latin typeface="Arial"/>
                <a:ea typeface="Arial"/>
                <a:cs typeface="Arial"/>
                <a:sym typeface="Arial"/>
              </a:rPr>
              <a:t>Any bond that can be formed can be broken. These processes are in opposition. (their enthalpy changes are equal in magnitude, opposite sign)</a:t>
            </a:r>
            <a:endParaRPr/>
          </a:p>
          <a:p>
            <a:pPr marL="228600" lvl="0" indent="-228599" algn="l" rtl="0">
              <a:lnSpc>
                <a:spcPct val="80000"/>
              </a:lnSpc>
              <a:spcBef>
                <a:spcPts val="600"/>
              </a:spcBef>
              <a:spcAft>
                <a:spcPts val="0"/>
              </a:spcAft>
              <a:buSzPts val="971"/>
              <a:buFont typeface="Noto Sans Symbols"/>
              <a:buChar char="⮚"/>
            </a:pPr>
            <a:r>
              <a:rPr lang="en-US" sz="1295">
                <a:solidFill>
                  <a:srgbClr val="0070C0"/>
                </a:solidFill>
                <a:latin typeface="Arial"/>
                <a:ea typeface="Arial"/>
                <a:cs typeface="Arial"/>
                <a:sym typeface="Arial"/>
              </a:rPr>
              <a:t>ΔH bonds breaking 🡪 ENDOTHERMIC (+)</a:t>
            </a:r>
            <a:endParaRPr/>
          </a:p>
          <a:p>
            <a:pPr marL="228600" lvl="0" indent="-228599" algn="l" rtl="0">
              <a:lnSpc>
                <a:spcPct val="80000"/>
              </a:lnSpc>
              <a:spcBef>
                <a:spcPts val="600"/>
              </a:spcBef>
              <a:spcAft>
                <a:spcPts val="0"/>
              </a:spcAft>
              <a:buSzPts val="971"/>
              <a:buFont typeface="Noto Sans Symbols"/>
              <a:buChar char="⮚"/>
            </a:pPr>
            <a:r>
              <a:rPr lang="en-US" sz="1295">
                <a:solidFill>
                  <a:srgbClr val="0070C0"/>
                </a:solidFill>
                <a:latin typeface="Arial"/>
                <a:ea typeface="Arial"/>
                <a:cs typeface="Arial"/>
                <a:sym typeface="Arial"/>
              </a:rPr>
              <a:t>ΔH bonds forming 🡪 EXOTHERMIC (-)</a:t>
            </a:r>
            <a:endParaRPr/>
          </a:p>
          <a:p>
            <a:pPr marL="228600" lvl="0" indent="-228599" algn="l" rtl="0">
              <a:lnSpc>
                <a:spcPct val="80000"/>
              </a:lnSpc>
              <a:spcBef>
                <a:spcPts val="600"/>
              </a:spcBef>
              <a:spcAft>
                <a:spcPts val="0"/>
              </a:spcAft>
              <a:buSzPts val="971"/>
              <a:buFont typeface="Noto Sans Symbols"/>
              <a:buChar char="⮚"/>
            </a:pPr>
            <a:r>
              <a:rPr lang="en-US" sz="1295">
                <a:solidFill>
                  <a:srgbClr val="0070C0"/>
                </a:solidFill>
                <a:latin typeface="Arial"/>
                <a:ea typeface="Arial"/>
                <a:cs typeface="Arial"/>
                <a:sym typeface="Arial"/>
              </a:rPr>
              <a:t>To find ΔHrxn, apply Hess’s Law:</a:t>
            </a:r>
            <a:endParaRPr sz="1295">
              <a:solidFill>
                <a:srgbClr val="0070C0"/>
              </a:solidFill>
              <a:latin typeface="Arial"/>
              <a:ea typeface="Arial"/>
              <a:cs typeface="Arial"/>
              <a:sym typeface="Arial"/>
            </a:endParaRPr>
          </a:p>
          <a:p>
            <a:pPr marL="228600" lvl="0" indent="-228599" algn="l" rtl="0">
              <a:lnSpc>
                <a:spcPct val="80000"/>
              </a:lnSpc>
              <a:spcBef>
                <a:spcPts val="600"/>
              </a:spcBef>
              <a:spcAft>
                <a:spcPts val="0"/>
              </a:spcAft>
              <a:buSzPts val="971"/>
              <a:buFont typeface="Noto Sans Symbols"/>
              <a:buChar char="⮚"/>
            </a:pPr>
            <a:r>
              <a:rPr lang="en-US" sz="1295">
                <a:solidFill>
                  <a:srgbClr val="0070C0"/>
                </a:solidFill>
                <a:latin typeface="Arial"/>
                <a:ea typeface="Arial"/>
                <a:cs typeface="Arial"/>
                <a:sym typeface="Arial"/>
              </a:rPr>
              <a:t>ΔHrxn = ΣΔH bonds breaking (+)  + Σ ΔH bonds forming (-)</a:t>
            </a:r>
            <a:endParaRPr/>
          </a:p>
          <a:p>
            <a:pPr marL="228600" lvl="0" indent="-166924" algn="l" rtl="0">
              <a:lnSpc>
                <a:spcPct val="80000"/>
              </a:lnSpc>
              <a:spcBef>
                <a:spcPts val="600"/>
              </a:spcBef>
              <a:spcAft>
                <a:spcPts val="0"/>
              </a:spcAft>
              <a:buSzPts val="971"/>
              <a:buFont typeface="Noto Sans Symbols"/>
              <a:buNone/>
            </a:pPr>
            <a:endParaRPr sz="1295">
              <a:latin typeface="Arial"/>
              <a:ea typeface="Arial"/>
              <a:cs typeface="Arial"/>
              <a:sym typeface="Arial"/>
            </a:endParaRPr>
          </a:p>
          <a:p>
            <a:pPr marL="0" lvl="0" indent="0" algn="l" rtl="0">
              <a:lnSpc>
                <a:spcPct val="80000"/>
              </a:lnSpc>
              <a:spcBef>
                <a:spcPts val="600"/>
              </a:spcBef>
              <a:spcAft>
                <a:spcPts val="0"/>
              </a:spcAft>
              <a:buSzPts val="971"/>
              <a:buNone/>
            </a:pPr>
            <a:r>
              <a:rPr lang="en-US" sz="1295" b="1">
                <a:solidFill>
                  <a:schemeClr val="dk1"/>
                </a:solidFill>
                <a:latin typeface="Arial"/>
                <a:ea typeface="Arial"/>
                <a:cs typeface="Arial"/>
                <a:sym typeface="Arial"/>
              </a:rPr>
              <a:t>To calculate or estimate ΔHrxn from Bond Energy:</a:t>
            </a:r>
            <a:endParaRPr/>
          </a:p>
          <a:p>
            <a:pPr marL="342900" lvl="0" indent="-342899" algn="l" rtl="0">
              <a:lnSpc>
                <a:spcPct val="80000"/>
              </a:lnSpc>
              <a:spcBef>
                <a:spcPts val="600"/>
              </a:spcBef>
              <a:spcAft>
                <a:spcPts val="0"/>
              </a:spcAft>
              <a:buSzPts val="971"/>
              <a:buFont typeface="Rockwell"/>
              <a:buAutoNum type="arabicPeriod"/>
            </a:pPr>
            <a:r>
              <a:rPr lang="en-US" sz="1295">
                <a:solidFill>
                  <a:schemeClr val="dk1"/>
                </a:solidFill>
                <a:latin typeface="Arial"/>
                <a:ea typeface="Arial"/>
                <a:cs typeface="Arial"/>
                <a:sym typeface="Arial"/>
              </a:rPr>
              <a:t>Draw the Lewis Structure. Don’t forget about double and triple bonds!</a:t>
            </a:r>
            <a:endParaRPr/>
          </a:p>
          <a:p>
            <a:pPr marL="342900" lvl="0" indent="-342899" algn="l" rtl="0">
              <a:lnSpc>
                <a:spcPct val="80000"/>
              </a:lnSpc>
              <a:spcBef>
                <a:spcPts val="600"/>
              </a:spcBef>
              <a:spcAft>
                <a:spcPts val="0"/>
              </a:spcAft>
              <a:buSzPts val="971"/>
              <a:buFont typeface="Rockwell"/>
              <a:buAutoNum type="arabicPeriod"/>
            </a:pPr>
            <a:r>
              <a:rPr lang="en-US" sz="1295">
                <a:solidFill>
                  <a:schemeClr val="dk1"/>
                </a:solidFill>
                <a:latin typeface="Arial"/>
                <a:ea typeface="Arial"/>
                <a:cs typeface="Arial"/>
                <a:sym typeface="Arial"/>
              </a:rPr>
              <a:t>Add up ΔH bonds breaking. It’s + (kJ)</a:t>
            </a:r>
            <a:endParaRPr/>
          </a:p>
          <a:p>
            <a:pPr marL="342900" lvl="0" indent="-342899" algn="l" rtl="0">
              <a:lnSpc>
                <a:spcPct val="80000"/>
              </a:lnSpc>
              <a:spcBef>
                <a:spcPts val="600"/>
              </a:spcBef>
              <a:spcAft>
                <a:spcPts val="0"/>
              </a:spcAft>
              <a:buSzPts val="971"/>
              <a:buFont typeface="Rockwell"/>
              <a:buAutoNum type="arabicPeriod"/>
            </a:pPr>
            <a:r>
              <a:rPr lang="en-US" sz="1295">
                <a:solidFill>
                  <a:schemeClr val="dk1"/>
                </a:solidFill>
                <a:latin typeface="Arial"/>
                <a:ea typeface="Arial"/>
                <a:cs typeface="Arial"/>
                <a:sym typeface="Arial"/>
              </a:rPr>
              <a:t>Add up ΔH bonds forming. It’s - (kJ).</a:t>
            </a:r>
            <a:endParaRPr/>
          </a:p>
          <a:p>
            <a:pPr marL="342900" lvl="0" indent="-342899" algn="l" rtl="0">
              <a:lnSpc>
                <a:spcPct val="80000"/>
              </a:lnSpc>
              <a:spcBef>
                <a:spcPts val="600"/>
              </a:spcBef>
              <a:spcAft>
                <a:spcPts val="0"/>
              </a:spcAft>
              <a:buSzPts val="971"/>
              <a:buFont typeface="Rockwell"/>
              <a:buAutoNum type="arabicPeriod"/>
            </a:pPr>
            <a:r>
              <a:rPr lang="en-US" sz="1295">
                <a:solidFill>
                  <a:schemeClr val="dk1"/>
                </a:solidFill>
                <a:latin typeface="Arial"/>
                <a:ea typeface="Arial"/>
                <a:cs typeface="Arial"/>
                <a:sym typeface="Arial"/>
              </a:rPr>
              <a:t>Add the two terms. Units are kJ/mol rxn.</a:t>
            </a:r>
            <a:endParaRPr/>
          </a:p>
          <a:p>
            <a:pPr marL="342900" lvl="0" indent="-281225" algn="l" rtl="0">
              <a:lnSpc>
                <a:spcPct val="80000"/>
              </a:lnSpc>
              <a:spcBef>
                <a:spcPts val="600"/>
              </a:spcBef>
              <a:spcAft>
                <a:spcPts val="0"/>
              </a:spcAft>
              <a:buSzPts val="971"/>
              <a:buFont typeface="Rockwell"/>
              <a:buNone/>
            </a:pPr>
            <a:endParaRPr sz="1295">
              <a:solidFill>
                <a:schemeClr val="dk1"/>
              </a:solidFill>
              <a:latin typeface="Arial"/>
              <a:ea typeface="Arial"/>
              <a:cs typeface="Arial"/>
              <a:sym typeface="Arial"/>
            </a:endParaRPr>
          </a:p>
          <a:p>
            <a:pPr marL="0" lvl="0" indent="0" algn="l" rtl="0">
              <a:lnSpc>
                <a:spcPct val="80000"/>
              </a:lnSpc>
              <a:spcBef>
                <a:spcPts val="600"/>
              </a:spcBef>
              <a:spcAft>
                <a:spcPts val="0"/>
              </a:spcAft>
              <a:buSzPts val="971"/>
              <a:buNone/>
            </a:pPr>
            <a:r>
              <a:rPr lang="en-US" sz="1295" b="1">
                <a:solidFill>
                  <a:srgbClr val="7030A0"/>
                </a:solidFill>
                <a:latin typeface="Arial"/>
                <a:ea typeface="Arial"/>
                <a:cs typeface="Arial"/>
                <a:sym typeface="Arial"/>
              </a:rPr>
              <a:t>To calculate ΔH°</a:t>
            </a:r>
            <a:r>
              <a:rPr lang="en-US" sz="1295" b="1" baseline="-25000">
                <a:solidFill>
                  <a:srgbClr val="7030A0"/>
                </a:solidFill>
                <a:latin typeface="Arial"/>
                <a:ea typeface="Arial"/>
                <a:cs typeface="Arial"/>
                <a:sym typeface="Arial"/>
              </a:rPr>
              <a:t>rxn</a:t>
            </a:r>
            <a:r>
              <a:rPr lang="en-US" sz="1295" b="1">
                <a:solidFill>
                  <a:srgbClr val="7030A0"/>
                </a:solidFill>
                <a:latin typeface="Arial"/>
                <a:ea typeface="Arial"/>
                <a:cs typeface="Arial"/>
                <a:sym typeface="Arial"/>
              </a:rPr>
              <a:t> from a table of standard enthalpies of formation:</a:t>
            </a:r>
            <a:endParaRPr sz="1295">
              <a:solidFill>
                <a:srgbClr val="7030A0"/>
              </a:solidFill>
              <a:latin typeface="Arial"/>
              <a:ea typeface="Arial"/>
              <a:cs typeface="Arial"/>
              <a:sym typeface="Arial"/>
            </a:endParaRPr>
          </a:p>
          <a:p>
            <a:pPr marL="0" lvl="0" indent="0" algn="l" rtl="0">
              <a:lnSpc>
                <a:spcPct val="80000"/>
              </a:lnSpc>
              <a:spcBef>
                <a:spcPts val="600"/>
              </a:spcBef>
              <a:spcAft>
                <a:spcPts val="0"/>
              </a:spcAft>
              <a:buSzPts val="971"/>
              <a:buNone/>
            </a:pPr>
            <a:r>
              <a:rPr lang="en-US" sz="1295" b="1">
                <a:solidFill>
                  <a:srgbClr val="7030A0"/>
                </a:solidFill>
                <a:latin typeface="Arial"/>
                <a:ea typeface="Arial"/>
                <a:cs typeface="Arial"/>
                <a:sym typeface="Arial"/>
              </a:rPr>
              <a:t>ΔH°</a:t>
            </a:r>
            <a:r>
              <a:rPr lang="en-US" sz="1295" b="1" baseline="-25000">
                <a:solidFill>
                  <a:srgbClr val="7030A0"/>
                </a:solidFill>
                <a:latin typeface="Arial"/>
                <a:ea typeface="Arial"/>
                <a:cs typeface="Arial"/>
                <a:sym typeface="Arial"/>
              </a:rPr>
              <a:t>rxn</a:t>
            </a:r>
            <a:r>
              <a:rPr lang="en-US" sz="1295" b="1">
                <a:solidFill>
                  <a:srgbClr val="7030A0"/>
                </a:solidFill>
                <a:latin typeface="Arial"/>
                <a:ea typeface="Arial"/>
                <a:cs typeface="Arial"/>
                <a:sym typeface="Arial"/>
              </a:rPr>
              <a:t> = </a:t>
            </a:r>
            <a:r>
              <a:rPr lang="en-US" sz="1295">
                <a:solidFill>
                  <a:srgbClr val="7030A0"/>
                </a:solidFill>
                <a:latin typeface="Arial"/>
                <a:ea typeface="Arial"/>
                <a:cs typeface="Arial"/>
                <a:sym typeface="Arial"/>
              </a:rPr>
              <a:t>ΣΔH</a:t>
            </a:r>
            <a:r>
              <a:rPr lang="en-US" sz="1295" b="1">
                <a:solidFill>
                  <a:srgbClr val="7030A0"/>
                </a:solidFill>
                <a:latin typeface="Arial"/>
                <a:ea typeface="Arial"/>
                <a:cs typeface="Arial"/>
                <a:sym typeface="Arial"/>
              </a:rPr>
              <a:t>°</a:t>
            </a:r>
            <a:r>
              <a:rPr lang="en-US" sz="1295" b="1" baseline="-25000">
                <a:solidFill>
                  <a:srgbClr val="7030A0"/>
                </a:solidFill>
                <a:latin typeface="Arial"/>
                <a:ea typeface="Arial"/>
                <a:cs typeface="Arial"/>
                <a:sym typeface="Arial"/>
              </a:rPr>
              <a:t>f</a:t>
            </a:r>
            <a:r>
              <a:rPr lang="en-US" sz="1295">
                <a:solidFill>
                  <a:srgbClr val="7030A0"/>
                </a:solidFill>
                <a:latin typeface="Arial"/>
                <a:ea typeface="Arial"/>
                <a:cs typeface="Arial"/>
                <a:sym typeface="Arial"/>
              </a:rPr>
              <a:t> products - ΣΔH</a:t>
            </a:r>
            <a:r>
              <a:rPr lang="en-US" sz="1295" b="1">
                <a:solidFill>
                  <a:srgbClr val="7030A0"/>
                </a:solidFill>
                <a:latin typeface="Arial"/>
                <a:ea typeface="Arial"/>
                <a:cs typeface="Arial"/>
                <a:sym typeface="Arial"/>
              </a:rPr>
              <a:t>°</a:t>
            </a:r>
            <a:r>
              <a:rPr lang="en-US" sz="1295" b="1" baseline="-25000">
                <a:solidFill>
                  <a:srgbClr val="7030A0"/>
                </a:solidFill>
                <a:latin typeface="Arial"/>
                <a:ea typeface="Arial"/>
                <a:cs typeface="Arial"/>
                <a:sym typeface="Arial"/>
              </a:rPr>
              <a:t>f</a:t>
            </a:r>
            <a:r>
              <a:rPr lang="en-US" sz="1295">
                <a:solidFill>
                  <a:srgbClr val="7030A0"/>
                </a:solidFill>
                <a:latin typeface="Arial"/>
                <a:ea typeface="Arial"/>
                <a:cs typeface="Arial"/>
                <a:sym typeface="Arial"/>
              </a:rPr>
              <a:t> reactants</a:t>
            </a:r>
            <a:endParaRPr/>
          </a:p>
          <a:p>
            <a:pPr marL="0" lvl="0" indent="0" algn="l" rtl="0">
              <a:lnSpc>
                <a:spcPct val="80000"/>
              </a:lnSpc>
              <a:spcBef>
                <a:spcPts val="600"/>
              </a:spcBef>
              <a:spcAft>
                <a:spcPts val="0"/>
              </a:spcAft>
              <a:buSzPts val="971"/>
              <a:buNone/>
            </a:pPr>
            <a:r>
              <a:rPr lang="en-US" sz="1295">
                <a:latin typeface="Arial"/>
                <a:ea typeface="Arial"/>
                <a:cs typeface="Arial"/>
                <a:sym typeface="Arial"/>
              </a:rPr>
              <a:t>.</a:t>
            </a:r>
            <a:endParaRPr sz="1295">
              <a:latin typeface="Arial"/>
              <a:ea typeface="Arial"/>
              <a:cs typeface="Arial"/>
              <a:sym typeface="Arial"/>
            </a:endParaRPr>
          </a:p>
        </p:txBody>
      </p:sp>
      <p:pic>
        <p:nvPicPr>
          <p:cNvPr id="1864" name="Google Shape;1864;g724b250972_0_4091"/>
          <p:cNvPicPr preferRelativeResize="0">
            <a:picLocks noGrp="1"/>
          </p:cNvPicPr>
          <p:nvPr>
            <p:ph type="body" idx="2"/>
          </p:nvPr>
        </p:nvPicPr>
        <p:blipFill rotWithShape="1">
          <a:blip r:embed="rId3">
            <a:alphaModFix/>
          </a:blip>
          <a:srcRect/>
          <a:stretch/>
        </p:blipFill>
        <p:spPr>
          <a:xfrm>
            <a:off x="4276630" y="1313123"/>
            <a:ext cx="3734100" cy="2248200"/>
          </a:xfrm>
          <a:prstGeom prst="rect">
            <a:avLst/>
          </a:prstGeom>
          <a:noFill/>
          <a:ln>
            <a:noFill/>
          </a:ln>
        </p:spPr>
      </p:pic>
      <p:sp>
        <p:nvSpPr>
          <p:cNvPr id="1865" name="Google Shape;1865;g724b250972_0_4091"/>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866" name="Google Shape;1866;g724b250972_0_4091"/>
          <p:cNvSpPr txBox="1"/>
          <p:nvPr/>
        </p:nvSpPr>
        <p:spPr>
          <a:xfrm>
            <a:off x="98611" y="5978820"/>
            <a:ext cx="91440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5.8: The student is able to draw qualitative and quantitative connections between the reaction enthalpy and the energies involved in the breaking and formation of chemical bonds. </a:t>
            </a:r>
            <a:r>
              <a:rPr lang="en-US" sz="1800" b="0" i="1" u="none" strike="noStrike" cap="none">
                <a:solidFill>
                  <a:schemeClr val="dk1"/>
                </a:solidFill>
                <a:latin typeface="Rockwell"/>
                <a:ea typeface="Rockwell"/>
                <a:cs typeface="Rockwell"/>
                <a:sym typeface="Rockwell"/>
              </a:rPr>
              <a:t>	</a:t>
            </a: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1867" name="Google Shape;1867;g724b250972_0_4091"/>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868" name="Google Shape;1868;g724b250972_0_4091"/>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5">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869" name="Google Shape;1869;g724b250972_0_4091"/>
          <p:cNvSpPr/>
          <p:nvPr/>
        </p:nvSpPr>
        <p:spPr>
          <a:xfrm>
            <a:off x="4276630" y="3694579"/>
            <a:ext cx="4284600" cy="2246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If a reaction is EXOTHERMIC, there is a </a:t>
            </a:r>
            <a:r>
              <a:rPr lang="en-US" sz="1400" b="1" i="0" u="sng" strike="noStrike" cap="none">
                <a:solidFill>
                  <a:schemeClr val="dk1"/>
                </a:solidFill>
                <a:latin typeface="Arial"/>
                <a:ea typeface="Arial"/>
                <a:cs typeface="Arial"/>
                <a:sym typeface="Arial"/>
              </a:rPr>
              <a:t>net release in energy, </a:t>
            </a:r>
            <a:r>
              <a:rPr lang="en-US" sz="1400" b="0" i="0" u="none" strike="noStrike" cap="none">
                <a:solidFill>
                  <a:schemeClr val="dk1"/>
                </a:solidFill>
                <a:latin typeface="Arial"/>
                <a:ea typeface="Arial"/>
                <a:cs typeface="Arial"/>
                <a:sym typeface="Arial"/>
              </a:rPr>
              <a:t>since weaker bonds break and stronger bonds form. Product has higher kinetic energy and lower potential energy than reactant.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If a reaction is ENDOTHERMIC, there is a </a:t>
            </a:r>
            <a:r>
              <a:rPr lang="en-US" sz="1400" b="1" i="0" u="sng" strike="noStrike" cap="none">
                <a:solidFill>
                  <a:schemeClr val="dk1"/>
                </a:solidFill>
                <a:latin typeface="Arial"/>
                <a:ea typeface="Arial"/>
                <a:cs typeface="Arial"/>
                <a:sym typeface="Arial"/>
              </a:rPr>
              <a:t>net absorption of energy</a:t>
            </a:r>
            <a:r>
              <a:rPr lang="en-US" sz="1400" b="0" i="0" u="none" strike="noStrike" cap="none">
                <a:solidFill>
                  <a:schemeClr val="dk1"/>
                </a:solidFill>
                <a:latin typeface="Arial"/>
                <a:ea typeface="Arial"/>
                <a:cs typeface="Arial"/>
                <a:sym typeface="Arial"/>
              </a:rPr>
              <a:t>, since stronger bonds break, and weaker bonds form. Product has lower kinetic energy, and higher potential energy than reactant</a:t>
            </a:r>
            <a:r>
              <a:rPr lang="en-US" sz="1800" b="0" i="0" u="none" strike="noStrike" cap="none">
                <a:solidFill>
                  <a:schemeClr val="dk1"/>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873"/>
        <p:cNvGrpSpPr/>
        <p:nvPr/>
      </p:nvGrpSpPr>
      <p:grpSpPr>
        <a:xfrm>
          <a:off x="0" y="0"/>
          <a:ext cx="0" cy="0"/>
          <a:chOff x="0" y="0"/>
          <a:chExt cx="0" cy="0"/>
        </a:xfrm>
      </p:grpSpPr>
      <p:sp>
        <p:nvSpPr>
          <p:cNvPr id="1874" name="Google Shape;1874;g724b250972_0_4139"/>
          <p:cNvSpPr txBox="1">
            <a:spLocks noGrp="1"/>
          </p:cNvSpPr>
          <p:nvPr>
            <p:ph type="title"/>
          </p:nvPr>
        </p:nvSpPr>
        <p:spPr>
          <a:xfrm>
            <a:off x="498474" y="163262"/>
            <a:ext cx="7556400" cy="646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1600"/>
              <a:buFont typeface="Rockwell"/>
              <a:buNone/>
            </a:pPr>
            <a:r>
              <a:rPr lang="en-US" sz="1600"/>
              <a:t>Chemical Systems undergo 3 main processes that change their energy: heating/cooling, phase transitions, and chemical reactions.</a:t>
            </a:r>
            <a:endParaRPr sz="1600"/>
          </a:p>
        </p:txBody>
      </p:sp>
      <p:sp>
        <p:nvSpPr>
          <p:cNvPr id="1875" name="Google Shape;1875;g724b250972_0_4139"/>
          <p:cNvSpPr/>
          <p:nvPr/>
        </p:nvSpPr>
        <p:spPr>
          <a:xfrm>
            <a:off x="376638" y="1313123"/>
            <a:ext cx="7559100" cy="77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endParaRPr sz="2400" b="0" i="0" u="none" strike="noStrike" cap="none">
              <a:solidFill>
                <a:schemeClr val="accent3"/>
              </a:solidFill>
              <a:latin typeface="Rockwell"/>
              <a:ea typeface="Rockwell"/>
              <a:cs typeface="Rockwell"/>
              <a:sym typeface="Rockwell"/>
            </a:endParaRPr>
          </a:p>
        </p:txBody>
      </p:sp>
      <p:sp>
        <p:nvSpPr>
          <p:cNvPr id="1876" name="Google Shape;1876;g724b250972_0_4139"/>
          <p:cNvSpPr txBox="1"/>
          <p:nvPr/>
        </p:nvSpPr>
        <p:spPr>
          <a:xfrm>
            <a:off x="0" y="5793037"/>
            <a:ext cx="9144000" cy="1292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Rockwell"/>
                <a:ea typeface="Rockwell"/>
                <a:cs typeface="Rockwell"/>
                <a:sym typeface="Rockwell"/>
              </a:rPr>
              <a:t>LO 5.6: The student is able to use calculations or estimations to relate energy changes associated with heating/cooling a substance to the heat capacity, relate the energy changes associated with a phase transition to the enthalpy of fusion/vaporization, relate energy changes associated with a chemical reaction to the enthalpy of the reaction, and relate the energy changes to P</a:t>
            </a:r>
            <a:r>
              <a:rPr lang="en-US" sz="1400" b="0" i="0" u="none" strike="noStrike" cap="none">
                <a:solidFill>
                  <a:schemeClr val="dk1"/>
                </a:solidFill>
                <a:latin typeface="Arial"/>
                <a:ea typeface="Arial"/>
                <a:cs typeface="Arial"/>
                <a:sym typeface="Arial"/>
              </a:rPr>
              <a:t>Δ</a:t>
            </a:r>
            <a:r>
              <a:rPr lang="en-US" sz="1400" b="0" i="0" u="none" strike="noStrike" cap="none">
                <a:solidFill>
                  <a:schemeClr val="dk1"/>
                </a:solidFill>
                <a:latin typeface="Rockwell"/>
                <a:ea typeface="Rockwell"/>
                <a:cs typeface="Rockwell"/>
                <a:sym typeface="Rockwell"/>
              </a:rPr>
              <a:t>V work.</a:t>
            </a:r>
            <a:r>
              <a:rPr lang="en-US" sz="1400" b="0" i="1" u="none" strike="noStrike" cap="none">
                <a:solidFill>
                  <a:schemeClr val="dk1"/>
                </a:solidFill>
                <a:latin typeface="Rockwell"/>
                <a:ea typeface="Rockwell"/>
                <a:cs typeface="Rockwell"/>
                <a:sym typeface="Rockwell"/>
              </a:rPr>
              <a:t>	</a:t>
            </a:r>
            <a:r>
              <a:rPr lang="en-US" sz="1800" b="0" i="0" u="none" strike="noStrike" cap="none">
                <a:solidFill>
                  <a:schemeClr val="dk1"/>
                </a:solidFill>
                <a:latin typeface="Rockwell"/>
                <a:ea typeface="Rockwell"/>
                <a:cs typeface="Rockwell"/>
                <a:sym typeface="Rockwell"/>
              </a:rPr>
              <a:t>									</a:t>
            </a:r>
            <a:endParaRPr sz="1800" b="0" i="0" u="none" strike="noStrike" cap="none">
              <a:solidFill>
                <a:schemeClr val="dk1"/>
              </a:solidFill>
              <a:latin typeface="Rockwell"/>
              <a:ea typeface="Rockwell"/>
              <a:cs typeface="Rockwell"/>
              <a:sym typeface="Rockwell"/>
            </a:endParaRPr>
          </a:p>
        </p:txBody>
      </p:sp>
      <p:sp>
        <p:nvSpPr>
          <p:cNvPr id="1877" name="Google Shape;1877;g724b250972_0_4139">
            <a:hlinkClick r:id="rId3"/>
          </p:cNvPr>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878" name="Google Shape;1878;g724b250972_0_4139"/>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879" name="Google Shape;1879;g724b250972_0_4139"/>
          <p:cNvSpPr txBox="1">
            <a:spLocks noGrp="1"/>
          </p:cNvSpPr>
          <p:nvPr>
            <p:ph type="body" idx="2"/>
          </p:nvPr>
        </p:nvSpPr>
        <p:spPr>
          <a:xfrm>
            <a:off x="3992967" y="809593"/>
            <a:ext cx="4283700" cy="5501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900"/>
              <a:buNone/>
            </a:pPr>
            <a:r>
              <a:rPr lang="en-US" sz="1200" b="1" i="1">
                <a:solidFill>
                  <a:srgbClr val="0070C0"/>
                </a:solidFill>
                <a:latin typeface="Arial"/>
                <a:ea typeface="Arial"/>
                <a:cs typeface="Arial"/>
                <a:sym typeface="Arial"/>
              </a:rPr>
              <a:t>1.   Heat Transfer due to Temperature Change: (kJ)</a:t>
            </a:r>
            <a:endParaRPr/>
          </a:p>
          <a:p>
            <a:pPr marL="0" lvl="0" indent="0" algn="ctr" rtl="0">
              <a:lnSpc>
                <a:spcPct val="100000"/>
              </a:lnSpc>
              <a:spcBef>
                <a:spcPts val="600"/>
              </a:spcBef>
              <a:spcAft>
                <a:spcPts val="0"/>
              </a:spcAft>
              <a:buSzPts val="900"/>
              <a:buNone/>
            </a:pPr>
            <a:r>
              <a:rPr lang="en-US" sz="1200">
                <a:solidFill>
                  <a:srgbClr val="0070C0"/>
                </a:solidFill>
                <a:latin typeface="Arial"/>
                <a:ea typeface="Arial"/>
                <a:cs typeface="Arial"/>
                <a:sym typeface="Arial"/>
              </a:rPr>
              <a:t> Q= mcΔT</a:t>
            </a:r>
            <a:endParaRPr/>
          </a:p>
          <a:p>
            <a:pPr marL="0" lvl="0" indent="0" algn="l" rtl="0">
              <a:lnSpc>
                <a:spcPct val="100000"/>
              </a:lnSpc>
              <a:spcBef>
                <a:spcPts val="600"/>
              </a:spcBef>
              <a:spcAft>
                <a:spcPts val="0"/>
              </a:spcAft>
              <a:buSzPts val="900"/>
              <a:buNone/>
            </a:pPr>
            <a:r>
              <a:rPr lang="en-US" sz="1200">
                <a:solidFill>
                  <a:srgbClr val="0070C0"/>
                </a:solidFill>
                <a:latin typeface="Arial"/>
                <a:ea typeface="Arial"/>
                <a:cs typeface="Arial"/>
                <a:sym typeface="Arial"/>
              </a:rPr>
              <a:t>m= mass (g), c= specific heat capacity (J/g-°C), ΔT= Temp. change in °C</a:t>
            </a:r>
            <a:endParaRPr/>
          </a:p>
          <a:p>
            <a:pPr marL="0" lvl="0" indent="0" algn="ctr" rtl="0">
              <a:lnSpc>
                <a:spcPct val="100000"/>
              </a:lnSpc>
              <a:spcBef>
                <a:spcPts val="600"/>
              </a:spcBef>
              <a:spcAft>
                <a:spcPts val="0"/>
              </a:spcAft>
              <a:buSzPts val="900"/>
              <a:buNone/>
            </a:pPr>
            <a:r>
              <a:rPr lang="en-US" sz="1200">
                <a:solidFill>
                  <a:srgbClr val="0070C0"/>
                </a:solidFill>
                <a:latin typeface="Arial"/>
                <a:ea typeface="Arial"/>
                <a:cs typeface="Arial"/>
                <a:sym typeface="Arial"/>
              </a:rPr>
              <a:t>Q is + for Heating, - for cooling</a:t>
            </a:r>
            <a:endParaRPr/>
          </a:p>
          <a:p>
            <a:pPr marL="0" lvl="0" indent="0" algn="l" rtl="0">
              <a:lnSpc>
                <a:spcPct val="100000"/>
              </a:lnSpc>
              <a:spcBef>
                <a:spcPts val="600"/>
              </a:spcBef>
              <a:spcAft>
                <a:spcPts val="0"/>
              </a:spcAft>
              <a:buSzPts val="900"/>
              <a:buNone/>
            </a:pPr>
            <a:r>
              <a:rPr lang="en-US" sz="1200" b="1" i="1">
                <a:solidFill>
                  <a:srgbClr val="762299"/>
                </a:solidFill>
                <a:latin typeface="Arial"/>
                <a:ea typeface="Arial"/>
                <a:cs typeface="Arial"/>
                <a:sym typeface="Arial"/>
              </a:rPr>
              <a:t>2.   Heat Transfer due to Phase Change: (kJ/mol )</a:t>
            </a:r>
            <a:endParaRPr sz="1200" b="1" i="1">
              <a:solidFill>
                <a:srgbClr val="762299"/>
              </a:solidFill>
              <a:latin typeface="Arial"/>
              <a:ea typeface="Arial"/>
              <a:cs typeface="Arial"/>
              <a:sym typeface="Arial"/>
            </a:endParaRPr>
          </a:p>
          <a:p>
            <a:pPr marL="0" lvl="0" indent="0" algn="ctr" rtl="0">
              <a:lnSpc>
                <a:spcPct val="100000"/>
              </a:lnSpc>
              <a:spcBef>
                <a:spcPts val="600"/>
              </a:spcBef>
              <a:spcAft>
                <a:spcPts val="0"/>
              </a:spcAft>
              <a:buSzPts val="900"/>
              <a:buNone/>
            </a:pPr>
            <a:r>
              <a:rPr lang="en-US" sz="1200">
                <a:solidFill>
                  <a:srgbClr val="762299"/>
                </a:solidFill>
                <a:latin typeface="Arial"/>
                <a:ea typeface="Arial"/>
                <a:cs typeface="Arial"/>
                <a:sym typeface="Arial"/>
              </a:rPr>
              <a:t> Q= ΔH phase change</a:t>
            </a:r>
            <a:endParaRPr sz="1200">
              <a:solidFill>
                <a:srgbClr val="762299"/>
              </a:solidFill>
              <a:latin typeface="Arial"/>
              <a:ea typeface="Arial"/>
              <a:cs typeface="Arial"/>
              <a:sym typeface="Arial"/>
            </a:endParaRPr>
          </a:p>
          <a:p>
            <a:pPr marL="0" lvl="0" indent="0" algn="l" rtl="0">
              <a:lnSpc>
                <a:spcPct val="100000"/>
              </a:lnSpc>
              <a:spcBef>
                <a:spcPts val="600"/>
              </a:spcBef>
              <a:spcAft>
                <a:spcPts val="0"/>
              </a:spcAft>
              <a:buSzPts val="900"/>
              <a:buNone/>
            </a:pPr>
            <a:r>
              <a:rPr lang="en-US" sz="1200">
                <a:solidFill>
                  <a:srgbClr val="762299"/>
                </a:solidFill>
                <a:latin typeface="Arial"/>
                <a:ea typeface="Arial"/>
                <a:cs typeface="Arial"/>
                <a:sym typeface="Arial"/>
              </a:rPr>
              <a:t>Q phase change = + for ΔH fusion, ΔH vaporizing, ΔH subliming,  - for ΔH freezing, ΔH condensing, ΔH deposition</a:t>
            </a:r>
            <a:endParaRPr sz="1200" b="1">
              <a:solidFill>
                <a:schemeClr val="dk1"/>
              </a:solidFill>
              <a:latin typeface="Arial"/>
              <a:ea typeface="Arial"/>
              <a:cs typeface="Arial"/>
              <a:sym typeface="Arial"/>
            </a:endParaRPr>
          </a:p>
          <a:p>
            <a:pPr marL="0" lvl="0" indent="0" algn="l" rtl="0">
              <a:lnSpc>
                <a:spcPct val="100000"/>
              </a:lnSpc>
              <a:spcBef>
                <a:spcPts val="600"/>
              </a:spcBef>
              <a:spcAft>
                <a:spcPts val="0"/>
              </a:spcAft>
              <a:buSzPts val="900"/>
              <a:buNone/>
            </a:pPr>
            <a:r>
              <a:rPr lang="en-US" sz="1200" b="1" i="1">
                <a:solidFill>
                  <a:srgbClr val="0070C0"/>
                </a:solidFill>
                <a:latin typeface="Arial"/>
                <a:ea typeface="Arial"/>
                <a:cs typeface="Arial"/>
                <a:sym typeface="Arial"/>
              </a:rPr>
              <a:t>3.  Q for a chemical reaction at constant pressure = ΔH rxn</a:t>
            </a:r>
            <a:endParaRPr sz="1200" b="1" i="1">
              <a:solidFill>
                <a:srgbClr val="0070C0"/>
              </a:solidFill>
              <a:latin typeface="Arial"/>
              <a:ea typeface="Arial"/>
              <a:cs typeface="Arial"/>
              <a:sym typeface="Arial"/>
            </a:endParaRPr>
          </a:p>
          <a:p>
            <a:pPr marL="0" lvl="0" indent="0" algn="l" rtl="0">
              <a:lnSpc>
                <a:spcPct val="100000"/>
              </a:lnSpc>
              <a:spcBef>
                <a:spcPts val="600"/>
              </a:spcBef>
              <a:spcAft>
                <a:spcPts val="0"/>
              </a:spcAft>
              <a:buSzPts val="900"/>
              <a:buNone/>
            </a:pPr>
            <a:r>
              <a:rPr lang="en-US" sz="1200" i="1">
                <a:solidFill>
                  <a:srgbClr val="0070C0"/>
                </a:solidFill>
                <a:latin typeface="Arial"/>
                <a:ea typeface="Arial"/>
                <a:cs typeface="Arial"/>
                <a:sym typeface="Arial"/>
              </a:rPr>
              <a:t>When calculating ΔH rxn  from Q, remember ΔH rxn  must agree with the stoichiometric coefficients in the reaction.  Units of ΔH rxn  are </a:t>
            </a:r>
            <a:r>
              <a:rPr lang="en-US" sz="1200" b="1" i="1">
                <a:solidFill>
                  <a:srgbClr val="0070C0"/>
                </a:solidFill>
                <a:latin typeface="Arial"/>
                <a:ea typeface="Arial"/>
                <a:cs typeface="Arial"/>
                <a:sym typeface="Arial"/>
              </a:rPr>
              <a:t>kJ/mol rxn.</a:t>
            </a:r>
            <a:endParaRPr sz="1200">
              <a:solidFill>
                <a:srgbClr val="0070C0"/>
              </a:solidFill>
              <a:latin typeface="Arial"/>
              <a:ea typeface="Arial"/>
              <a:cs typeface="Arial"/>
              <a:sym typeface="Arial"/>
            </a:endParaRPr>
          </a:p>
          <a:p>
            <a:pPr marL="0" lvl="0" indent="0" algn="l" rtl="0">
              <a:lnSpc>
                <a:spcPct val="100000"/>
              </a:lnSpc>
              <a:spcBef>
                <a:spcPts val="600"/>
              </a:spcBef>
              <a:spcAft>
                <a:spcPts val="0"/>
              </a:spcAft>
              <a:buSzPts val="900"/>
              <a:buNone/>
            </a:pPr>
            <a:r>
              <a:rPr lang="en-US" sz="1200">
                <a:solidFill>
                  <a:srgbClr val="76337A"/>
                </a:solidFill>
                <a:latin typeface="Arial"/>
                <a:ea typeface="Arial"/>
                <a:cs typeface="Arial"/>
                <a:sym typeface="Arial"/>
              </a:rPr>
              <a:t>4.   </a:t>
            </a:r>
            <a:r>
              <a:rPr lang="en-US" sz="1200" b="1" i="1">
                <a:solidFill>
                  <a:srgbClr val="76337A"/>
                </a:solidFill>
                <a:latin typeface="Arial"/>
                <a:ea typeface="Arial"/>
                <a:cs typeface="Arial"/>
                <a:sym typeface="Arial"/>
              </a:rPr>
              <a:t>When a gas expands or contracts in a chemical reaction, energy is transferred in the form of Pressure- Volume work.        </a:t>
            </a:r>
            <a:r>
              <a:rPr lang="en-US" sz="1200">
                <a:solidFill>
                  <a:srgbClr val="76337A"/>
                </a:solidFill>
                <a:latin typeface="Arial"/>
                <a:ea typeface="Arial"/>
                <a:cs typeface="Arial"/>
                <a:sym typeface="Arial"/>
              </a:rPr>
              <a:t> </a:t>
            </a:r>
            <a:r>
              <a:rPr lang="en-US" sz="1200" b="1">
                <a:solidFill>
                  <a:srgbClr val="76337A"/>
                </a:solidFill>
                <a:latin typeface="Arial"/>
                <a:ea typeface="Arial"/>
                <a:cs typeface="Arial"/>
                <a:sym typeface="Arial"/>
              </a:rPr>
              <a:t>W= -PΔV (l-atm) </a:t>
            </a:r>
            <a:endParaRPr/>
          </a:p>
          <a:p>
            <a:pPr marL="0" lvl="0" indent="0" algn="l" rtl="0">
              <a:lnSpc>
                <a:spcPct val="100000"/>
              </a:lnSpc>
              <a:spcBef>
                <a:spcPts val="600"/>
              </a:spcBef>
              <a:spcAft>
                <a:spcPts val="0"/>
              </a:spcAft>
              <a:buSzPts val="900"/>
              <a:buNone/>
            </a:pPr>
            <a:r>
              <a:rPr lang="en-US" sz="1200">
                <a:solidFill>
                  <a:srgbClr val="76337A"/>
                </a:solidFill>
                <a:latin typeface="Arial"/>
                <a:ea typeface="Arial"/>
                <a:cs typeface="Arial"/>
                <a:sym typeface="Arial"/>
              </a:rPr>
              <a:t>Gas Expands – Does work on surroundings (system loses energy) </a:t>
            </a:r>
            <a:endParaRPr/>
          </a:p>
          <a:p>
            <a:pPr marL="0" lvl="0" indent="0" algn="l" rtl="0">
              <a:lnSpc>
                <a:spcPct val="100000"/>
              </a:lnSpc>
              <a:spcBef>
                <a:spcPts val="600"/>
              </a:spcBef>
              <a:spcAft>
                <a:spcPts val="0"/>
              </a:spcAft>
              <a:buSzPts val="900"/>
              <a:buNone/>
            </a:pPr>
            <a:r>
              <a:rPr lang="en-US" sz="1200">
                <a:solidFill>
                  <a:srgbClr val="76337A"/>
                </a:solidFill>
                <a:latin typeface="Arial"/>
                <a:ea typeface="Arial"/>
                <a:cs typeface="Arial"/>
                <a:sym typeface="Arial"/>
              </a:rPr>
              <a:t>Gas Contracts – Work done on the gas (system gains energy)       No change in volume, no work done.</a:t>
            </a:r>
            <a:endParaRPr sz="1200">
              <a:solidFill>
                <a:srgbClr val="76337A"/>
              </a:solidFill>
              <a:latin typeface="Arial"/>
              <a:ea typeface="Arial"/>
              <a:cs typeface="Arial"/>
              <a:sym typeface="Arial"/>
            </a:endParaRPr>
          </a:p>
        </p:txBody>
      </p:sp>
      <p:pic>
        <p:nvPicPr>
          <p:cNvPr id="1880" name="Google Shape;1880;g724b250972_0_4139"/>
          <p:cNvPicPr preferRelativeResize="0">
            <a:picLocks noGrp="1"/>
          </p:cNvPicPr>
          <p:nvPr>
            <p:ph type="body" idx="1"/>
          </p:nvPr>
        </p:nvPicPr>
        <p:blipFill rotWithShape="1">
          <a:blip r:embed="rId5">
            <a:alphaModFix/>
          </a:blip>
          <a:srcRect/>
          <a:stretch/>
        </p:blipFill>
        <p:spPr>
          <a:xfrm>
            <a:off x="487007" y="834681"/>
            <a:ext cx="3395700" cy="44535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sp>
        <p:nvSpPr>
          <p:cNvPr id="1885" name="Google Shape;1885;g724b252115_0_0"/>
          <p:cNvSpPr txBox="1">
            <a:spLocks noGrp="1"/>
          </p:cNvSpPr>
          <p:nvPr>
            <p:ph type="title"/>
          </p:nvPr>
        </p:nvSpPr>
        <p:spPr>
          <a:xfrm>
            <a:off x="498474" y="126264"/>
            <a:ext cx="7556400" cy="985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Salt dissolution: ∆H and ∆S</a:t>
            </a:r>
            <a:endParaRPr/>
          </a:p>
        </p:txBody>
      </p:sp>
      <p:sp>
        <p:nvSpPr>
          <p:cNvPr id="1886" name="Google Shape;1886;g724b252115_0_0"/>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887" name="Google Shape;1887;g724b252115_0_0"/>
          <p:cNvSpPr txBox="1"/>
          <p:nvPr/>
        </p:nvSpPr>
        <p:spPr>
          <a:xfrm>
            <a:off x="21995" y="6181588"/>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6.24: The student can analyze the enthalpic and entropic changes associated with the dissolution of a salt, using particulate level interactions and representations.																</a:t>
            </a:r>
            <a:endParaRPr sz="1800" b="0" i="0" u="none" strike="noStrike" cap="none">
              <a:solidFill>
                <a:schemeClr val="dk1"/>
              </a:solidFill>
              <a:latin typeface="Rockwell"/>
              <a:ea typeface="Rockwell"/>
              <a:cs typeface="Rockwell"/>
              <a:sym typeface="Rockwell"/>
            </a:endParaRPr>
          </a:p>
        </p:txBody>
      </p:sp>
      <p:sp>
        <p:nvSpPr>
          <p:cNvPr id="1888" name="Google Shape;1888;g724b252115_0_0"/>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sp>
        <p:nvSpPr>
          <p:cNvPr id="1889" name="Google Shape;1889;g724b252115_0_0"/>
          <p:cNvSpPr txBox="1"/>
          <p:nvPr/>
        </p:nvSpPr>
        <p:spPr>
          <a:xfrm>
            <a:off x="3595818" y="765838"/>
            <a:ext cx="4129200" cy="8310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ckwell"/>
                <a:ea typeface="Rockwell"/>
                <a:cs typeface="Rockwell"/>
                <a:sym typeface="Rockwell"/>
              </a:rPr>
              <a:t>The enthalpy (∆H</a:t>
            </a:r>
            <a:r>
              <a:rPr lang="en-US" sz="1600" b="0" i="0" u="none" strike="noStrike" cap="none" baseline="-25000">
                <a:solidFill>
                  <a:schemeClr val="dk1"/>
                </a:solidFill>
                <a:latin typeface="Rockwell"/>
                <a:ea typeface="Rockwell"/>
                <a:cs typeface="Rockwell"/>
                <a:sym typeface="Rockwell"/>
              </a:rPr>
              <a:t>soln</a:t>
            </a:r>
            <a:r>
              <a:rPr lang="en-US" sz="1600" b="0" i="0" u="none" strike="noStrike" cap="none">
                <a:solidFill>
                  <a:schemeClr val="dk1"/>
                </a:solidFill>
                <a:latin typeface="Rockwell"/>
                <a:ea typeface="Rockwell"/>
                <a:cs typeface="Rockwell"/>
                <a:sym typeface="Rockwell"/>
              </a:rPr>
              <a:t>) of dissolution is dependent upon the intermolecular forces of the solute and solvent.</a:t>
            </a:r>
            <a:endParaRPr sz="1400" b="0" i="0" u="none" strike="noStrike" cap="none">
              <a:solidFill>
                <a:srgbClr val="000000"/>
              </a:solidFill>
              <a:latin typeface="Arial"/>
              <a:ea typeface="Arial"/>
              <a:cs typeface="Arial"/>
              <a:sym typeface="Arial"/>
            </a:endParaRPr>
          </a:p>
        </p:txBody>
      </p:sp>
      <p:sp>
        <p:nvSpPr>
          <p:cNvPr id="1890" name="Google Shape;1890;g724b252115_0_0"/>
          <p:cNvSpPr txBox="1"/>
          <p:nvPr/>
        </p:nvSpPr>
        <p:spPr>
          <a:xfrm>
            <a:off x="3330104" y="5404288"/>
            <a:ext cx="4660500" cy="5847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Rockwell"/>
                <a:ea typeface="Rockwell"/>
                <a:cs typeface="Rockwell"/>
                <a:sym typeface="Rockwell"/>
              </a:rPr>
              <a:t>The entropy (∆S</a:t>
            </a:r>
            <a:r>
              <a:rPr lang="en-US" sz="1600" b="0" i="0" u="none" strike="noStrike" cap="none" baseline="-25000">
                <a:solidFill>
                  <a:schemeClr val="dk1"/>
                </a:solidFill>
                <a:latin typeface="Rockwell"/>
                <a:ea typeface="Rockwell"/>
                <a:cs typeface="Rockwell"/>
                <a:sym typeface="Rockwell"/>
              </a:rPr>
              <a:t>soln</a:t>
            </a:r>
            <a:r>
              <a:rPr lang="en-US" sz="1600" b="0" i="0" u="none" strike="noStrike" cap="none">
                <a:solidFill>
                  <a:schemeClr val="dk1"/>
                </a:solidFill>
                <a:latin typeface="Rockwell"/>
                <a:ea typeface="Rockwell"/>
                <a:cs typeface="Rockwell"/>
                <a:sym typeface="Rockwell"/>
              </a:rPr>
              <a:t>) of dissolution generally increases the disorder of the system.</a:t>
            </a:r>
            <a:endParaRPr sz="1600" b="0" i="0" u="none" strike="noStrike" cap="none">
              <a:solidFill>
                <a:schemeClr val="dk1"/>
              </a:solidFill>
              <a:latin typeface="Rockwell"/>
              <a:ea typeface="Rockwell"/>
              <a:cs typeface="Rockwell"/>
              <a:sym typeface="Rockwell"/>
            </a:endParaRPr>
          </a:p>
        </p:txBody>
      </p:sp>
      <p:pic>
        <p:nvPicPr>
          <p:cNvPr id="1891" name="Google Shape;1891;g724b252115_0_0"/>
          <p:cNvPicPr preferRelativeResize="0"/>
          <p:nvPr/>
        </p:nvPicPr>
        <p:blipFill rotWithShape="1">
          <a:blip r:embed="rId5">
            <a:alphaModFix/>
          </a:blip>
          <a:srcRect/>
          <a:stretch/>
        </p:blipFill>
        <p:spPr>
          <a:xfrm>
            <a:off x="167041" y="896908"/>
            <a:ext cx="3324225" cy="2695575"/>
          </a:xfrm>
          <a:prstGeom prst="rect">
            <a:avLst/>
          </a:prstGeom>
          <a:noFill/>
          <a:ln>
            <a:noFill/>
          </a:ln>
        </p:spPr>
      </p:pic>
      <p:sp>
        <p:nvSpPr>
          <p:cNvPr id="1892" name="Google Shape;1892;g724b252115_0_0"/>
          <p:cNvSpPr txBox="1"/>
          <p:nvPr/>
        </p:nvSpPr>
        <p:spPr>
          <a:xfrm>
            <a:off x="7590972" y="2081748"/>
            <a:ext cx="14862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6">
                  <a:extLst>
                    <a:ext uri="{A12FA001-AC4F-418D-AE19-62706E023703}">
                      <ahyp:hlinkClr xmlns:ahyp="http://schemas.microsoft.com/office/drawing/2018/hyperlinkcolor" val="tx"/>
                    </a:ext>
                  </a:extLst>
                </a:hlinkClick>
              </a:rPr>
              <a:t>Java Tutorial</a:t>
            </a:r>
            <a:endParaRPr sz="1800" b="0" i="0" u="none" strike="noStrike" cap="none">
              <a:solidFill>
                <a:schemeClr val="dk1"/>
              </a:solidFill>
              <a:latin typeface="Rockwell"/>
              <a:ea typeface="Rockwell"/>
              <a:cs typeface="Rockwell"/>
              <a:sym typeface="Rockwell"/>
            </a:endParaRPr>
          </a:p>
        </p:txBody>
      </p:sp>
      <p:sp>
        <p:nvSpPr>
          <p:cNvPr id="1893" name="Google Shape;1893;g724b252115_0_0"/>
          <p:cNvSpPr/>
          <p:nvPr/>
        </p:nvSpPr>
        <p:spPr>
          <a:xfrm>
            <a:off x="1806266" y="2554514"/>
            <a:ext cx="501300" cy="856200"/>
          </a:xfrm>
          <a:prstGeom prst="ellipse">
            <a:avLst/>
          </a:prstGeom>
          <a:noFill/>
          <a:ln w="28575"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pic>
        <p:nvPicPr>
          <p:cNvPr id="1894" name="Google Shape;1894;g724b252115_0_0"/>
          <p:cNvPicPr preferRelativeResize="0"/>
          <p:nvPr/>
        </p:nvPicPr>
        <p:blipFill rotWithShape="1">
          <a:blip r:embed="rId7">
            <a:alphaModFix/>
          </a:blip>
          <a:srcRect/>
          <a:stretch/>
        </p:blipFill>
        <p:spPr>
          <a:xfrm>
            <a:off x="3595818" y="1567649"/>
            <a:ext cx="3924300" cy="3162300"/>
          </a:xfrm>
          <a:prstGeom prst="rect">
            <a:avLst/>
          </a:prstGeom>
          <a:noFill/>
          <a:ln>
            <a:noFill/>
          </a:ln>
        </p:spPr>
      </p:pic>
      <p:sp>
        <p:nvSpPr>
          <p:cNvPr id="1895" name="Google Shape;1895;g724b252115_0_0"/>
          <p:cNvSpPr/>
          <p:nvPr/>
        </p:nvSpPr>
        <p:spPr>
          <a:xfrm>
            <a:off x="6211352" y="3135085"/>
            <a:ext cx="494100" cy="1606500"/>
          </a:xfrm>
          <a:prstGeom prst="ellipse">
            <a:avLst/>
          </a:prstGeom>
          <a:noFill/>
          <a:ln w="28575"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896" name="Google Shape;1896;g724b252115_0_0"/>
          <p:cNvSpPr/>
          <p:nvPr/>
        </p:nvSpPr>
        <p:spPr>
          <a:xfrm>
            <a:off x="7001547" y="1364764"/>
            <a:ext cx="281400" cy="299100"/>
          </a:xfrm>
          <a:prstGeom prst="downArrow">
            <a:avLst>
              <a:gd name="adj1" fmla="val 50000"/>
              <a:gd name="adj2"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897" name="Google Shape;1897;g724b252115_0_0"/>
          <p:cNvSpPr/>
          <p:nvPr/>
        </p:nvSpPr>
        <p:spPr>
          <a:xfrm>
            <a:off x="3420166" y="1052796"/>
            <a:ext cx="265800" cy="334500"/>
          </a:xfrm>
          <a:prstGeom prst="leftArrow">
            <a:avLst>
              <a:gd name="adj1" fmla="val 50000"/>
              <a:gd name="adj2"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898" name="Google Shape;1898;g724b252115_0_0"/>
          <p:cNvSpPr/>
          <p:nvPr/>
        </p:nvSpPr>
        <p:spPr>
          <a:xfrm>
            <a:off x="3369713" y="5676279"/>
            <a:ext cx="265800" cy="334500"/>
          </a:xfrm>
          <a:prstGeom prst="leftArrow">
            <a:avLst>
              <a:gd name="adj1" fmla="val 50000"/>
              <a:gd name="adj2" fmla="val 50000"/>
            </a:avLst>
          </a:prstGeom>
          <a:gradFill>
            <a:gsLst>
              <a:gs pos="0">
                <a:srgbClr val="4A174B"/>
              </a:gs>
              <a:gs pos="100000">
                <a:srgbClr val="AD90AE"/>
              </a:gs>
            </a:gsLst>
            <a:lin ang="5400012" scaled="0"/>
          </a:gradFill>
          <a:ln w="12700" cap="flat" cmpd="sng">
            <a:solidFill>
              <a:srgbClr val="642F64"/>
            </a:solidFill>
            <a:prstDash val="solid"/>
            <a:round/>
            <a:headEnd type="none" w="sm" len="sm"/>
            <a:tailEnd type="none" w="sm" len="sm"/>
          </a:ln>
          <a:effectLst>
            <a:outerShdw blurRad="63500" dist="25400" dir="5400000" rotWithShape="0">
              <a:srgbClr val="808080">
                <a:alpha val="7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cxnSp>
        <p:nvCxnSpPr>
          <p:cNvPr id="1899" name="Google Shape;1899;g724b252115_0_0"/>
          <p:cNvCxnSpPr/>
          <p:nvPr/>
        </p:nvCxnSpPr>
        <p:spPr>
          <a:xfrm>
            <a:off x="317500" y="3614198"/>
            <a:ext cx="647700" cy="0"/>
          </a:xfrm>
          <a:prstGeom prst="straightConnector1">
            <a:avLst/>
          </a:prstGeom>
          <a:noFill/>
          <a:ln w="28575" cap="flat" cmpd="sng">
            <a:solidFill>
              <a:schemeClr val="accent1"/>
            </a:solidFill>
            <a:prstDash val="solid"/>
            <a:round/>
            <a:headEnd type="none" w="sm" len="sm"/>
            <a:tailEnd type="none" w="sm" len="sm"/>
          </a:ln>
        </p:spPr>
      </p:cxnSp>
      <p:cxnSp>
        <p:nvCxnSpPr>
          <p:cNvPr id="1900" name="Google Shape;1900;g724b252115_0_0"/>
          <p:cNvCxnSpPr/>
          <p:nvPr/>
        </p:nvCxnSpPr>
        <p:spPr>
          <a:xfrm>
            <a:off x="3810000" y="4744154"/>
            <a:ext cx="787500" cy="0"/>
          </a:xfrm>
          <a:prstGeom prst="straightConnector1">
            <a:avLst/>
          </a:prstGeom>
          <a:noFill/>
          <a:ln w="28575" cap="flat" cmpd="sng">
            <a:solidFill>
              <a:schemeClr val="accent1"/>
            </a:solidFill>
            <a:prstDash val="solid"/>
            <a:round/>
            <a:headEnd type="none" w="sm" len="sm"/>
            <a:tailEnd type="none" w="sm" len="sm"/>
          </a:ln>
        </p:spPr>
      </p:cxnSp>
      <p:pic>
        <p:nvPicPr>
          <p:cNvPr id="1901" name="Google Shape;1901;g724b252115_0_0"/>
          <p:cNvPicPr preferRelativeResize="0"/>
          <p:nvPr/>
        </p:nvPicPr>
        <p:blipFill rotWithShape="1">
          <a:blip r:embed="rId8">
            <a:alphaModFix/>
          </a:blip>
          <a:srcRect/>
          <a:stretch/>
        </p:blipFill>
        <p:spPr>
          <a:xfrm>
            <a:off x="76387" y="4771888"/>
            <a:ext cx="3209925" cy="14097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sp>
        <p:nvSpPr>
          <p:cNvPr id="1906" name="Google Shape;1906;g724b250972_0_1273"/>
          <p:cNvSpPr txBox="1">
            <a:spLocks noGrp="1"/>
          </p:cNvSpPr>
          <p:nvPr>
            <p:ph type="title"/>
          </p:nvPr>
        </p:nvSpPr>
        <p:spPr>
          <a:xfrm>
            <a:off x="601225" y="184689"/>
            <a:ext cx="7556400" cy="1116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3600"/>
              <a:buFont typeface="Rockwell"/>
              <a:buNone/>
            </a:pPr>
            <a:r>
              <a:rPr lang="en-US"/>
              <a:t>Conservation of Energy when Mixing</a:t>
            </a:r>
            <a:endParaRPr/>
          </a:p>
        </p:txBody>
      </p:sp>
      <p:sp>
        <p:nvSpPr>
          <p:cNvPr id="1907" name="Google Shape;1907;g724b250972_0_1273"/>
          <p:cNvSpPr txBox="1">
            <a:spLocks noGrp="1"/>
          </p:cNvSpPr>
          <p:nvPr>
            <p:ph type="body" idx="1"/>
          </p:nvPr>
        </p:nvSpPr>
        <p:spPr>
          <a:xfrm>
            <a:off x="202604" y="1335422"/>
            <a:ext cx="5625000" cy="40578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1350"/>
              <a:buChar char="■"/>
            </a:pPr>
            <a:r>
              <a:rPr lang="en-US"/>
              <a:t>Energy is transferred between systems in contact with one another</a:t>
            </a:r>
            <a:endParaRPr/>
          </a:p>
          <a:p>
            <a:pPr marL="228600" lvl="0" indent="-228600" algn="l" rtl="0">
              <a:lnSpc>
                <a:spcPct val="100000"/>
              </a:lnSpc>
              <a:spcBef>
                <a:spcPts val="2000"/>
              </a:spcBef>
              <a:spcAft>
                <a:spcPts val="0"/>
              </a:spcAft>
              <a:buSzPts val="1350"/>
              <a:buChar char="■"/>
            </a:pPr>
            <a:r>
              <a:rPr lang="en-US"/>
              <a:t>Energy lost by one system is gained by the other so that total energy is always conserved.</a:t>
            </a:r>
            <a:endParaRPr/>
          </a:p>
          <a:p>
            <a:pPr marL="228600" lvl="0" indent="-228600" algn="l" rtl="0">
              <a:lnSpc>
                <a:spcPct val="100000"/>
              </a:lnSpc>
              <a:spcBef>
                <a:spcPts val="2000"/>
              </a:spcBef>
              <a:spcAft>
                <a:spcPts val="0"/>
              </a:spcAft>
              <a:buSzPts val="1350"/>
              <a:buChar char="■"/>
            </a:pPr>
            <a:r>
              <a:rPr lang="en-US"/>
              <a:t>-Q lost by system = +Q gained by surroundings</a:t>
            </a:r>
            <a:endParaRPr/>
          </a:p>
          <a:p>
            <a:pPr marL="228600" lvl="0" indent="-228600" algn="l" rtl="0">
              <a:lnSpc>
                <a:spcPct val="100000"/>
              </a:lnSpc>
              <a:spcBef>
                <a:spcPts val="2000"/>
              </a:spcBef>
              <a:spcAft>
                <a:spcPts val="0"/>
              </a:spcAft>
              <a:buSzPts val="1350"/>
              <a:buChar char="■"/>
            </a:pPr>
            <a:r>
              <a:rPr lang="en-US"/>
              <a:t> For example :</a:t>
            </a:r>
            <a:endParaRPr/>
          </a:p>
          <a:p>
            <a:pPr marL="457200" lvl="1" indent="-228600" algn="l" rtl="0">
              <a:lnSpc>
                <a:spcPct val="100000"/>
              </a:lnSpc>
              <a:spcBef>
                <a:spcPts val="600"/>
              </a:spcBef>
              <a:spcAft>
                <a:spcPts val="0"/>
              </a:spcAft>
              <a:buSzPts val="1350"/>
              <a:buChar char="■"/>
            </a:pPr>
            <a:r>
              <a:rPr lang="en-US"/>
              <a:t>When room temperature water T</a:t>
            </a:r>
            <a:r>
              <a:rPr lang="en-US" sz="1400"/>
              <a:t>1 (system)  </a:t>
            </a:r>
            <a:r>
              <a:rPr lang="en-US"/>
              <a:t>is mixed with cold water T</a:t>
            </a:r>
            <a:r>
              <a:rPr lang="en-US" sz="1600"/>
              <a:t>2 (surroundings), t</a:t>
            </a:r>
            <a:r>
              <a:rPr lang="en-US" sz="2000"/>
              <a:t>he final temperature T</a:t>
            </a:r>
            <a:r>
              <a:rPr lang="en-US" sz="1600"/>
              <a:t>3</a:t>
            </a:r>
            <a:r>
              <a:rPr lang="en-US" sz="1400"/>
              <a:t> </a:t>
            </a:r>
            <a:r>
              <a:rPr lang="en-US" sz="2000"/>
              <a:t>will be in-between.</a:t>
            </a:r>
            <a:endParaRPr/>
          </a:p>
          <a:p>
            <a:pPr marL="228600" lvl="0" indent="-228600" algn="l" rtl="0">
              <a:lnSpc>
                <a:spcPct val="100000"/>
              </a:lnSpc>
              <a:spcBef>
                <a:spcPts val="2000"/>
              </a:spcBef>
              <a:spcAft>
                <a:spcPts val="0"/>
              </a:spcAft>
              <a:buSzPts val="1500"/>
              <a:buChar char="■"/>
            </a:pPr>
            <a:r>
              <a:rPr lang="en-US" sz="2000"/>
              <a:t>Q</a:t>
            </a:r>
            <a:r>
              <a:rPr lang="en-US" sz="1400"/>
              <a:t>1</a:t>
            </a:r>
            <a:r>
              <a:rPr lang="en-US" sz="2000"/>
              <a:t> + Q </a:t>
            </a:r>
            <a:r>
              <a:rPr lang="en-US" sz="1600"/>
              <a:t>2</a:t>
            </a:r>
            <a:r>
              <a:rPr lang="en-US" sz="2000"/>
              <a:t> = 0 and energy is conserved </a:t>
            </a:r>
            <a:endParaRPr/>
          </a:p>
          <a:p>
            <a:pPr marL="0" lvl="0" indent="0" algn="l" rtl="0">
              <a:lnSpc>
                <a:spcPct val="100000"/>
              </a:lnSpc>
              <a:spcBef>
                <a:spcPts val="2000"/>
              </a:spcBef>
              <a:spcAft>
                <a:spcPts val="0"/>
              </a:spcAft>
              <a:buSzPts val="1350"/>
              <a:buNone/>
            </a:pPr>
            <a:endParaRPr/>
          </a:p>
        </p:txBody>
      </p:sp>
      <p:sp>
        <p:nvSpPr>
          <p:cNvPr id="1908" name="Google Shape;1908;g724b250972_0_1273"/>
          <p:cNvSpPr txBox="1"/>
          <p:nvPr/>
        </p:nvSpPr>
        <p:spPr>
          <a:xfrm>
            <a:off x="8097582" y="-32652"/>
            <a:ext cx="9795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3">
                  <a:extLst>
                    <a:ext uri="{A12FA001-AC4F-418D-AE19-62706E023703}">
                      <ahyp:hlinkClr xmlns:ahyp="http://schemas.microsoft.com/office/drawing/2018/hyperlinkcolor" val="tx"/>
                    </a:ext>
                  </a:extLst>
                </a:hlinkClick>
              </a:rPr>
              <a:t>Source</a:t>
            </a:r>
            <a:endParaRPr sz="1800" b="0" i="0" u="none" strike="noStrike" cap="none">
              <a:solidFill>
                <a:schemeClr val="dk1"/>
              </a:solidFill>
              <a:latin typeface="Rockwell"/>
              <a:ea typeface="Rockwell"/>
              <a:cs typeface="Rockwell"/>
              <a:sym typeface="Rockwell"/>
            </a:endParaRPr>
          </a:p>
        </p:txBody>
      </p:sp>
      <p:sp>
        <p:nvSpPr>
          <p:cNvPr id="1909" name="Google Shape;1909;g724b250972_0_1273"/>
          <p:cNvSpPr txBox="1"/>
          <p:nvPr/>
        </p:nvSpPr>
        <p:spPr>
          <a:xfrm>
            <a:off x="21995" y="5923138"/>
            <a:ext cx="9144000" cy="92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Rockwell"/>
                <a:ea typeface="Rockwell"/>
                <a:cs typeface="Rockwell"/>
                <a:sym typeface="Rockwell"/>
              </a:rPr>
              <a:t>LO 5.5: The student is able to use conservation of energy to relate the magnitudes of the energy changes when two non reacting 	substances are mixed or brought into contact with one another.												</a:t>
            </a:r>
            <a:endParaRPr sz="1800" b="0" i="0" u="none" strike="noStrike" cap="none">
              <a:solidFill>
                <a:schemeClr val="dk1"/>
              </a:solidFill>
              <a:latin typeface="Rockwell"/>
              <a:ea typeface="Rockwell"/>
              <a:cs typeface="Rockwell"/>
              <a:sym typeface="Rockwell"/>
            </a:endParaRPr>
          </a:p>
        </p:txBody>
      </p:sp>
      <p:sp>
        <p:nvSpPr>
          <p:cNvPr id="1910" name="Google Shape;1910;g724b250972_0_1273"/>
          <p:cNvSpPr txBox="1"/>
          <p:nvPr/>
        </p:nvSpPr>
        <p:spPr>
          <a:xfrm>
            <a:off x="8157538" y="1816854"/>
            <a:ext cx="8949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Rockwell"/>
                <a:ea typeface="Rockwell"/>
                <a:cs typeface="Rockwell"/>
                <a:sym typeface="Rockwell"/>
                <a:hlinkClick r:id="rId4">
                  <a:extLst>
                    <a:ext uri="{A12FA001-AC4F-418D-AE19-62706E023703}">
                      <ahyp:hlinkClr xmlns:ahyp="http://schemas.microsoft.com/office/drawing/2018/hyperlinkcolor" val="tx"/>
                    </a:ext>
                  </a:extLst>
                </a:hlinkClick>
              </a:rPr>
              <a:t>Video</a:t>
            </a:r>
            <a:endParaRPr sz="1800" b="0" i="0" u="none" strike="noStrike" cap="none">
              <a:solidFill>
                <a:schemeClr val="dk1"/>
              </a:solidFill>
              <a:latin typeface="Rockwell"/>
              <a:ea typeface="Rockwell"/>
              <a:cs typeface="Rockwell"/>
              <a:sym typeface="Rockwell"/>
            </a:endParaRPr>
          </a:p>
        </p:txBody>
      </p:sp>
      <p:pic>
        <p:nvPicPr>
          <p:cNvPr id="1911" name="Google Shape;1911;g724b250972_0_1273"/>
          <p:cNvPicPr preferRelativeResize="0">
            <a:picLocks noGrp="1"/>
          </p:cNvPicPr>
          <p:nvPr>
            <p:ph type="body" idx="2"/>
          </p:nvPr>
        </p:nvPicPr>
        <p:blipFill rotWithShape="1">
          <a:blip r:embed="rId5">
            <a:alphaModFix/>
          </a:blip>
          <a:srcRect/>
          <a:stretch/>
        </p:blipFill>
        <p:spPr>
          <a:xfrm>
            <a:off x="5801920" y="2241062"/>
            <a:ext cx="3250500" cy="3347100"/>
          </a:xfrm>
          <a:prstGeom prst="rect">
            <a:avLst/>
          </a:prstGeom>
          <a:noFill/>
          <a:ln>
            <a:noFill/>
          </a:ln>
        </p:spPr>
      </p:pic>
    </p:spTree>
  </p:cSld>
  <p:clrMapOvr>
    <a:masterClrMapping/>
  </p:clrMapOvr>
</p:sld>
</file>

<file path=ppt/theme/theme1.xml><?xml version="1.0" encoding="utf-8"?>
<a:theme xmlns:a="http://schemas.openxmlformats.org/drawingml/2006/main" name="Advantage">
  <a:themeElements>
    <a:clrScheme name="Advantage">
      <a:dk1>
        <a:srgbClr val="000000"/>
      </a:dk1>
      <a:lt1>
        <a:srgbClr val="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dvantage">
  <a:themeElements>
    <a:clrScheme name="Advantage">
      <a:dk1>
        <a:srgbClr val="000000"/>
      </a:dk1>
      <a:lt1>
        <a:srgbClr val="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24661</Words>
  <Application>Microsoft Office PowerPoint</Application>
  <PresentationFormat>On-screen Show (4:3)</PresentationFormat>
  <Paragraphs>2252</Paragraphs>
  <Slides>162</Slides>
  <Notes>162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162</vt:i4>
      </vt:variant>
    </vt:vector>
  </HeadingPairs>
  <TitlesOfParts>
    <vt:vector size="174" baseType="lpstr">
      <vt:lpstr>Century Gothic</vt:lpstr>
      <vt:lpstr>Calibri</vt:lpstr>
      <vt:lpstr>Times New Roman</vt:lpstr>
      <vt:lpstr>Open Sans</vt:lpstr>
      <vt:lpstr>Rockwell</vt:lpstr>
      <vt:lpstr>Verdana</vt:lpstr>
      <vt:lpstr>Arial</vt:lpstr>
      <vt:lpstr>Rokkitt</vt:lpstr>
      <vt:lpstr>Noto Sans Symbols</vt:lpstr>
      <vt:lpstr>Times</vt:lpstr>
      <vt:lpstr>Advantage</vt:lpstr>
      <vt:lpstr>Advantage</vt:lpstr>
      <vt:lpstr>AP Chemistry Exam Review Revised Unit 1-9  </vt:lpstr>
      <vt:lpstr>Unit #1</vt:lpstr>
      <vt:lpstr>Mass Spectrometry - evidence for isotopes</vt:lpstr>
      <vt:lpstr>Mole Calculations</vt:lpstr>
      <vt:lpstr>Ratio of Masses in a Pure Sample</vt:lpstr>
      <vt:lpstr>Identifying Purity of a Substance</vt:lpstr>
      <vt:lpstr>Composition of Pure Substances and/or Mixtures</vt:lpstr>
      <vt:lpstr>Gravimetric Analysis </vt:lpstr>
      <vt:lpstr>Electronic Structure of the Atom: Electron Configurations</vt:lpstr>
      <vt:lpstr>Predictions with Periodic Trends</vt:lpstr>
      <vt:lpstr>Electronic Structure of the Atom:  1st Ionization Energy</vt:lpstr>
      <vt:lpstr>Electronic Structure of the Atom: Higher Ionization Energies</vt:lpstr>
      <vt:lpstr>Classic Shell Model of Atom vs Quantum Mechanical Model</vt:lpstr>
      <vt:lpstr>Shell Model is consistent with Ionization Energy Data</vt:lpstr>
      <vt:lpstr>Electronic Structure of the Atom: Photoelectron Spectroscopy (PES)</vt:lpstr>
      <vt:lpstr>Electronic Structure of the Atom:  1st Ionization Energy Irregularities </vt:lpstr>
      <vt:lpstr>Using Spectroscopy to measure properties associated with vibrational or electronic motions of  molecules</vt:lpstr>
      <vt:lpstr>Chemical Reactivity </vt:lpstr>
      <vt:lpstr>Chemical Properties within a Group and across a Period</vt:lpstr>
      <vt:lpstr>Bonding and Electronegativity</vt:lpstr>
      <vt:lpstr>Ranking Bond Polarity</vt:lpstr>
      <vt:lpstr>Unit #2</vt:lpstr>
      <vt:lpstr>Properties Based on Bonding</vt:lpstr>
      <vt:lpstr>Metallic Solids - Characteristics</vt:lpstr>
      <vt:lpstr>Metallic Properties – Sea of Electrons</vt:lpstr>
      <vt:lpstr>Alloys!</vt:lpstr>
      <vt:lpstr>Alloys and their Properties</vt:lpstr>
      <vt:lpstr>Properties of Metallic Solids</vt:lpstr>
      <vt:lpstr>Ionic or Covalent? Bonding Tests</vt:lpstr>
      <vt:lpstr>Crystal Structure of Ionic Compounds</vt:lpstr>
      <vt:lpstr>Ionic Substances and their Properties</vt:lpstr>
      <vt:lpstr>Crystal Structure of Ionic Compounds</vt:lpstr>
      <vt:lpstr>Lewis Diagrams / VSEPR</vt:lpstr>
      <vt:lpstr>Covalent Compounds - Interactions</vt:lpstr>
      <vt:lpstr>Unit #3</vt:lpstr>
      <vt:lpstr>Electrostatic forces exist between molecules as well as between atoms or ions, and breaking these intermolecular interactions requires energy.</vt:lpstr>
      <vt:lpstr>         Inter vs Intra                         Chemical vs. Physical</vt:lpstr>
      <vt:lpstr>London Dispersion Forces and Noble and Nonpolar Gases</vt:lpstr>
      <vt:lpstr>Hydrogen Bonding</vt:lpstr>
      <vt:lpstr>Physical Properties and IMF’s </vt:lpstr>
      <vt:lpstr>Molecular Compound Interactions</vt:lpstr>
      <vt:lpstr>Molecular Compounds - Interactions</vt:lpstr>
      <vt:lpstr>Covalent Solids Density Vs. Miscibility </vt:lpstr>
      <vt:lpstr>IMF and Biological/Large Molecules</vt:lpstr>
      <vt:lpstr>Chromatography</vt:lpstr>
      <vt:lpstr>Chromatography</vt:lpstr>
      <vt:lpstr>Distillation to Separate Solutions</vt:lpstr>
      <vt:lpstr>Behaviors of Solids, Liquids, and Gases</vt:lpstr>
      <vt:lpstr>Kinetic Molecular Theory (KMT)</vt:lpstr>
      <vt:lpstr>Properties of a Gas - Factors</vt:lpstr>
      <vt:lpstr>The Ideal Gas Law </vt:lpstr>
      <vt:lpstr>Deviations from Ideal Gas Behavior</vt:lpstr>
      <vt:lpstr>Gas Laws Labs</vt:lpstr>
      <vt:lpstr>Dissolving/Dissociation: Solute and Solvent</vt:lpstr>
      <vt:lpstr>Molarity and Particle Views</vt:lpstr>
      <vt:lpstr>Coulomb’s Law and Solubility</vt:lpstr>
      <vt:lpstr>Beer-Lambert Law - used to measure the concentration of colored solutions</vt:lpstr>
      <vt:lpstr>Unit 4 </vt:lpstr>
      <vt:lpstr>PowerPoint Presentation</vt:lpstr>
      <vt:lpstr>Types of Chemical Reactions</vt:lpstr>
      <vt:lpstr>Types of Chemical Reactions</vt:lpstr>
      <vt:lpstr>Evidence of Chemical Change</vt:lpstr>
      <vt:lpstr>Balanced Equations</vt:lpstr>
      <vt:lpstr>Use Mole Ratio in balanced equation  to calculate moles of unknown substance</vt:lpstr>
      <vt:lpstr>Law of Conservation of Mass</vt:lpstr>
      <vt:lpstr>Experimental Design</vt:lpstr>
      <vt:lpstr>Data Analysis</vt:lpstr>
      <vt:lpstr>Making Predictions</vt:lpstr>
      <vt:lpstr>Synthesis</vt:lpstr>
      <vt:lpstr>Gravimetric Analysis </vt:lpstr>
      <vt:lpstr>Gravimetric Analysis- Double Displacement Reaction </vt:lpstr>
      <vt:lpstr>Limiting Reactants – D.A.</vt:lpstr>
      <vt:lpstr>Limiting Reactants – BCA Table</vt:lpstr>
      <vt:lpstr>Acid Base Reaction:  Neutralization </vt:lpstr>
      <vt:lpstr>Redox Reactions</vt:lpstr>
      <vt:lpstr>Redox Titrations</vt:lpstr>
      <vt:lpstr>REDOX Titration</vt:lpstr>
      <vt:lpstr>Unit 5 </vt:lpstr>
      <vt:lpstr>Factors Affecting Reaction Rate</vt:lpstr>
      <vt:lpstr>Determining Rate Order</vt:lpstr>
      <vt:lpstr>Half-life (First Order)</vt:lpstr>
      <vt:lpstr>Reaction Mechanisms</vt:lpstr>
      <vt:lpstr>Reaction Mechanisms</vt:lpstr>
      <vt:lpstr>Draw and label axes for the energy profiles below.  Match the curves with the appropriate description.</vt:lpstr>
      <vt:lpstr>Catalysts</vt:lpstr>
      <vt:lpstr>Catalysts</vt:lpstr>
      <vt:lpstr>Kinetics; Collision Theory Factors</vt:lpstr>
      <vt:lpstr>Big Idea #5</vt:lpstr>
      <vt:lpstr>Thermodynamic vocabulary</vt:lpstr>
      <vt:lpstr>Heat Transfer </vt:lpstr>
      <vt:lpstr>Conservation of Energy </vt:lpstr>
      <vt:lpstr>Conservation of Energy </vt:lpstr>
      <vt:lpstr>Energy Changes</vt:lpstr>
      <vt:lpstr>Maxwell –Boltzmann Distributions</vt:lpstr>
      <vt:lpstr>Bond Energy, Length &amp; Strength</vt:lpstr>
      <vt:lpstr>The net energy change during a reaction is the sum of the energy required to break the reactant bonds and the energy released in forming the product bonds. The net energy change may be positive for endothermic reactions where energy is required, or negative for exothermic reactions where energy is released.</vt:lpstr>
      <vt:lpstr>Chemical Systems undergo 3 main processes that change their energy: heating/cooling, phase transitions, and chemical reactions.</vt:lpstr>
      <vt:lpstr>Salt dissolution: ∆H and ∆S</vt:lpstr>
      <vt:lpstr>Conservation of Energy when Mixing</vt:lpstr>
      <vt:lpstr>Calorimetry: an experimental technique used to determine the heat transferred in a chemical system. System can be a chemical reaction or physical process.  </vt:lpstr>
      <vt:lpstr>Calorimetry: an experimental technique used to determine the heat transferred in a chemical system. System can be a chemical reaction or physical process.</vt:lpstr>
      <vt:lpstr>Calorimetry</vt:lpstr>
      <vt:lpstr>Unit 7 </vt:lpstr>
      <vt:lpstr>What is chemical equilibrium? </vt:lpstr>
      <vt:lpstr>Manipulating Q and K</vt:lpstr>
      <vt:lpstr>Kinetics and Equilibrium</vt:lpstr>
      <vt:lpstr>Q vs. K</vt:lpstr>
      <vt:lpstr>Calculating K</vt:lpstr>
      <vt:lpstr>Calculating K</vt:lpstr>
      <vt:lpstr>Calculating Equilibrium Concentrations with K</vt:lpstr>
      <vt:lpstr>Magnitude of K</vt:lpstr>
      <vt:lpstr>Le Chatelier’s Principle</vt:lpstr>
      <vt:lpstr>Experimentally Examining  Le Chatelier’s Principle</vt:lpstr>
      <vt:lpstr>Changes to Q and K for a System at Equilibrium</vt:lpstr>
      <vt:lpstr>Ksp and Solubility Calculations</vt:lpstr>
      <vt:lpstr>Find a Ksp from solubility data</vt:lpstr>
      <vt:lpstr>Common Ion Effect</vt:lpstr>
      <vt:lpstr>Qualitative Analysis </vt:lpstr>
      <vt:lpstr>Unit 8 </vt:lpstr>
      <vt:lpstr>Acid/Base Particulates</vt:lpstr>
      <vt:lpstr>PowerPoint Presentation</vt:lpstr>
      <vt:lpstr>Bronsted-Lowery Acids &amp; Bases</vt:lpstr>
      <vt:lpstr>pH of Weak or Strong Acid</vt:lpstr>
      <vt:lpstr>Kw and Temperature</vt:lpstr>
      <vt:lpstr>Acid/Base reaction species</vt:lpstr>
      <vt:lpstr>Acid/Base Mixtures and its pH</vt:lpstr>
      <vt:lpstr>Titrations</vt:lpstr>
      <vt:lpstr>Using titrations to determine concentration of an analyte</vt:lpstr>
      <vt:lpstr>Finding the Major Species</vt:lpstr>
      <vt:lpstr>Titration- Acid/Base</vt:lpstr>
      <vt:lpstr>How to Build  a Buffer:</vt:lpstr>
      <vt:lpstr>The Buffer Mechanism</vt:lpstr>
      <vt:lpstr>Unit 9 </vt:lpstr>
      <vt:lpstr>Entropy- Embrace the Chaos!</vt:lpstr>
      <vt:lpstr>Entropy in Solutions</vt:lpstr>
      <vt:lpstr>Salt dissolution: ∆H and ∆S</vt:lpstr>
      <vt:lpstr>Predicting How Reactions Will Go</vt:lpstr>
      <vt:lpstr>K, ∆G° and thermodynamic favorability</vt:lpstr>
      <vt:lpstr>                 How can I calculate ΔG?</vt:lpstr>
      <vt:lpstr>               Is it thermo, kinetics, or K?     </vt:lpstr>
      <vt:lpstr>Galvanic Cell Potential</vt:lpstr>
      <vt:lpstr>Redox Reactions and Half Cells</vt:lpstr>
      <vt:lpstr>               Coupling    Reactions</vt:lpstr>
      <vt:lpstr>PowerPoint Presentation</vt:lpstr>
      <vt:lpstr>Write This, Not That</vt:lpstr>
      <vt:lpstr>For All Questions</vt:lpstr>
      <vt:lpstr>For All Questions (cont.)</vt:lpstr>
      <vt:lpstr>For All Questions (cont.)</vt:lpstr>
      <vt:lpstr>Unit 1: Atomic Structure and Properties</vt:lpstr>
      <vt:lpstr>Unit 2: Molecular and Ionic Compound Structure  and Properties</vt:lpstr>
      <vt:lpstr>Unit 3: Intermolecular Forces and Properties</vt:lpstr>
      <vt:lpstr>Unit 3: Intermolecular Forces and Properties (cont.)</vt:lpstr>
      <vt:lpstr>Unit 4: Chemical Reactions</vt:lpstr>
      <vt:lpstr>Unit 5: Kinetics</vt:lpstr>
      <vt:lpstr>Unit 6: Thermodynamics</vt:lpstr>
      <vt:lpstr>Unit 7: Equilibrium</vt:lpstr>
      <vt:lpstr>Unit 7: Equilibrium (cont.)</vt:lpstr>
      <vt:lpstr>Unit 8: Acids and Bases</vt:lpstr>
      <vt:lpstr>Unit 9: Applications of Thermodynamics</vt:lpstr>
      <vt:lpstr>Unit 9: Applications of Thermodynamics (cont.)</vt:lpstr>
      <vt:lpstr>Project Contributors</vt:lpstr>
      <vt:lpstr>Project Contributors, Continued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 Chemistry Exam Review Revised Unit 1-9  </dc:title>
  <dc:creator>Freeman, Brandie</dc:creator>
  <cp:lastModifiedBy>kingg</cp:lastModifiedBy>
  <cp:revision>1</cp:revision>
  <dcterms:created xsi:type="dcterms:W3CDTF">2016-03-26T15:33:54Z</dcterms:created>
  <dcterms:modified xsi:type="dcterms:W3CDTF">2021-04-14T15:17:33Z</dcterms:modified>
</cp:coreProperties>
</file>